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89" r:id="rId3"/>
    <p:sldId id="275" r:id="rId4"/>
    <p:sldId id="276" r:id="rId5"/>
    <p:sldId id="277" r:id="rId6"/>
    <p:sldId id="278" r:id="rId7"/>
    <p:sldId id="279" r:id="rId8"/>
    <p:sldId id="280" r:id="rId9"/>
    <p:sldId id="281" r:id="rId10"/>
    <p:sldId id="282" r:id="rId11"/>
    <p:sldId id="283" r:id="rId12"/>
    <p:sldId id="284" r:id="rId13"/>
    <p:sldId id="285" r:id="rId14"/>
    <p:sldId id="286" r:id="rId15"/>
  </p:sldIdLst>
  <p:sldSz cx="12192000" cy="6858000"/>
  <p:notesSz cx="6858000" cy="9144000"/>
  <p:defaultTextStyle>
    <a:defPPr>
      <a:defRPr lang="uk-UA"/>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5FA"/>
    <a:srgbClr val="44546A"/>
    <a:srgbClr val="C6E5EE"/>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99" autoAdjust="0"/>
    <p:restoredTop sz="94660"/>
  </p:normalViewPr>
  <p:slideViewPr>
    <p:cSldViewPr snapToGrid="0">
      <p:cViewPr varScale="1">
        <p:scale>
          <a:sx n="100" d="100"/>
          <a:sy n="100" d="100"/>
        </p:scale>
        <p:origin x="-120"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Projects\!Privatization\Targets%20info\OPZ\OPZ.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agon.local\granary\Corporate%20Finance\@Sectors\Energy\Centr\Model\From%20Sakva\For%20Achilles_workings_Update%20Apr-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vasiuk\Desktop\Cherkasy\Cherkasy%20-%20Teaser%20-%20KV2.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kvasiuk\Desktop\Cherkasy\Cherkasy%20-%20Teaser%20-%20KV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s\Projects\!Privatization\Targets%20info\CHP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cuments\Projects\!Privatization\Targets%20info\CHP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cuments\Projects\!Privatization\Targets%20info\CH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0715528909535"/>
          <c:y val="0.0484559110962194"/>
          <c:w val="0.955749602119591"/>
          <c:h val="0.765220758972722"/>
        </c:manualLayout>
      </c:layout>
      <c:barChart>
        <c:barDir val="col"/>
        <c:grouping val="clustered"/>
        <c:varyColors val="0"/>
        <c:ser>
          <c:idx val="0"/>
          <c:order val="0"/>
          <c:invertIfNegative val="0"/>
          <c:dLbls>
            <c:txPr>
              <a:bodyPr/>
              <a:lstStyle/>
              <a:p>
                <a:pPr>
                  <a:defRPr sz="1050">
                    <a:latin typeface="Calibri"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Production!$G$3:$L$3</c:f>
              <c:numCache>
                <c:formatCode>General</c:formatCode>
                <c:ptCount val="6"/>
                <c:pt idx="0">
                  <c:v>2009.0</c:v>
                </c:pt>
                <c:pt idx="1">
                  <c:v>2010.0</c:v>
                </c:pt>
                <c:pt idx="2">
                  <c:v>2011.0</c:v>
                </c:pt>
                <c:pt idx="3">
                  <c:v>2012.0</c:v>
                </c:pt>
                <c:pt idx="4">
                  <c:v>2013.0</c:v>
                </c:pt>
                <c:pt idx="5">
                  <c:v>2014.0</c:v>
                </c:pt>
              </c:numCache>
            </c:numRef>
          </c:cat>
          <c:val>
            <c:numRef>
              <c:f>Production!$G$4:$L$4</c:f>
              <c:numCache>
                <c:formatCode>_(* #,##0_);_(* \(#,##0\);_(* "-"_);_(@_)</c:formatCode>
                <c:ptCount val="6"/>
                <c:pt idx="0">
                  <c:v>1421.4</c:v>
                </c:pt>
                <c:pt idx="1">
                  <c:v>1523.0</c:v>
                </c:pt>
                <c:pt idx="2">
                  <c:v>1561.4</c:v>
                </c:pt>
                <c:pt idx="3">
                  <c:v>1373.0</c:v>
                </c:pt>
                <c:pt idx="4">
                  <c:v>1472.0</c:v>
                </c:pt>
                <c:pt idx="5">
                  <c:v>1172.0</c:v>
                </c:pt>
              </c:numCache>
            </c:numRef>
          </c:val>
        </c:ser>
        <c:dLbls>
          <c:showLegendKey val="0"/>
          <c:showVal val="0"/>
          <c:showCatName val="0"/>
          <c:showSerName val="0"/>
          <c:showPercent val="0"/>
          <c:showBubbleSize val="0"/>
        </c:dLbls>
        <c:gapWidth val="50"/>
        <c:axId val="-2105709512"/>
        <c:axId val="-2105679880"/>
      </c:barChart>
      <c:catAx>
        <c:axId val="-2105709512"/>
        <c:scaling>
          <c:orientation val="minMax"/>
        </c:scaling>
        <c:delete val="0"/>
        <c:axPos val="b"/>
        <c:numFmt formatCode="General" sourceLinked="1"/>
        <c:majorTickMark val="out"/>
        <c:minorTickMark val="none"/>
        <c:tickLblPos val="nextTo"/>
        <c:txPr>
          <a:bodyPr/>
          <a:lstStyle/>
          <a:p>
            <a:pPr>
              <a:defRPr sz="1050">
                <a:latin typeface="Calibri" pitchFamily="34" charset="0"/>
              </a:defRPr>
            </a:pPr>
            <a:endParaRPr lang="ru-RU"/>
          </a:p>
        </c:txPr>
        <c:crossAx val="-2105679880"/>
        <c:crosses val="autoZero"/>
        <c:auto val="1"/>
        <c:lblAlgn val="ctr"/>
        <c:lblOffset val="100"/>
        <c:noMultiLvlLbl val="0"/>
      </c:catAx>
      <c:valAx>
        <c:axId val="-2105679880"/>
        <c:scaling>
          <c:orientation val="minMax"/>
        </c:scaling>
        <c:delete val="1"/>
        <c:axPos val="l"/>
        <c:numFmt formatCode="_(* #,##0_);_(* \(#,##0\);_(* &quot;-&quot;_);_(@_)" sourceLinked="1"/>
        <c:majorTickMark val="out"/>
        <c:minorTickMark val="none"/>
        <c:tickLblPos val="none"/>
        <c:crossAx val="-21057095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790790849240191"/>
          <c:y val="0.107263228036969"/>
          <c:w val="0.833812850275509"/>
          <c:h val="0.554040236989255"/>
        </c:manualLayout>
      </c:layout>
      <c:barChart>
        <c:barDir val="col"/>
        <c:grouping val="clustered"/>
        <c:varyColors val="0"/>
        <c:ser>
          <c:idx val="0"/>
          <c:order val="0"/>
          <c:tx>
            <c:strRef>
              <c:f>'Energy Balance (2)'!$A$39</c:f>
              <c:strCache>
                <c:ptCount val="1"/>
                <c:pt idx="0">
                  <c:v>Centrenergo electricity output, TWh (lhs)</c:v>
                </c:pt>
              </c:strCache>
            </c:strRef>
          </c:tx>
          <c:invertIfNegative val="0"/>
          <c:dLbls>
            <c:dLbl>
              <c:idx val="8"/>
              <c:layout/>
              <c:tx>
                <c:rich>
                  <a:bodyPr/>
                  <a:lstStyle/>
                  <a:p>
                    <a:r>
                      <a:rPr lang="en-US" dirty="0" smtClean="0"/>
                      <a:t>13.8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'Energy Balance (2)'!$B$38:$K$38</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'Energy Balance (2)'!$B$39:$K$39</c:f>
              <c:numCache>
                <c:formatCode>_(* #,##0.0_);_(* \(#,##0.0\);_(* "-"?_);_(@_)</c:formatCode>
                <c:ptCount val="10"/>
                <c:pt idx="0">
                  <c:v>12.216735</c:v>
                </c:pt>
                <c:pt idx="1">
                  <c:v>14.110682</c:v>
                </c:pt>
                <c:pt idx="2">
                  <c:v>15.042933</c:v>
                </c:pt>
                <c:pt idx="3">
                  <c:v>15.687289</c:v>
                </c:pt>
                <c:pt idx="4">
                  <c:v>13.5418</c:v>
                </c:pt>
                <c:pt idx="5">
                  <c:v>14.636754</c:v>
                </c:pt>
                <c:pt idx="6">
                  <c:v>14.795222</c:v>
                </c:pt>
                <c:pt idx="7">
                  <c:v>18.15999300000014</c:v>
                </c:pt>
                <c:pt idx="8">
                  <c:v>13.824233</c:v>
                </c:pt>
                <c:pt idx="9">
                  <c:v>12.513871</c:v>
                </c:pt>
              </c:numCache>
            </c:numRef>
          </c:val>
        </c:ser>
        <c:dLbls>
          <c:showLegendKey val="0"/>
          <c:showVal val="0"/>
          <c:showCatName val="0"/>
          <c:showSerName val="0"/>
          <c:showPercent val="0"/>
          <c:showBubbleSize val="0"/>
        </c:dLbls>
        <c:gapWidth val="87"/>
        <c:axId val="-2107868664"/>
        <c:axId val="-2107870168"/>
      </c:barChart>
      <c:lineChart>
        <c:grouping val="standard"/>
        <c:varyColors val="0"/>
        <c:ser>
          <c:idx val="2"/>
          <c:order val="1"/>
          <c:tx>
            <c:strRef>
              <c:f>'Energy Balance (2)'!$A$40</c:f>
              <c:strCache>
                <c:ptCount val="1"/>
                <c:pt idx="0">
                  <c:v>Share in total electricity output, % (rhs)</c:v>
                </c:pt>
              </c:strCache>
            </c:strRef>
          </c:tx>
          <c:marker>
            <c:symbol val="none"/>
          </c:marker>
          <c:dLbls>
            <c:dLbl>
              <c:idx val="0"/>
              <c:layout>
                <c:manualLayout>
                  <c:x val="-0.0529404207509822"/>
                  <c:y val="-0.06715500857981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90839568060197"/>
                  <c:y val="-0.051532987680745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425480727922597"/>
                  <c:y val="-0.035910966781679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'Energy Balance (2)'!$B$38:$K$38</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'Energy Balance (2)'!$B$40:$K$40</c:f>
              <c:numCache>
                <c:formatCode>0%</c:formatCode>
                <c:ptCount val="10"/>
                <c:pt idx="0">
                  <c:v>0.065969632013659</c:v>
                </c:pt>
                <c:pt idx="1">
                  <c:v>0.0734454723653295</c:v>
                </c:pt>
                <c:pt idx="2">
                  <c:v>0.0770916540469079</c:v>
                </c:pt>
                <c:pt idx="3">
                  <c:v>0.0818368478656672</c:v>
                </c:pt>
                <c:pt idx="4">
                  <c:v>0.0783217543591772</c:v>
                </c:pt>
                <c:pt idx="5">
                  <c:v>0.0778967989768991</c:v>
                </c:pt>
                <c:pt idx="6">
                  <c:v>0.0762232475613563</c:v>
                </c:pt>
                <c:pt idx="7">
                  <c:v>0.09167227250906</c:v>
                </c:pt>
                <c:pt idx="8">
                  <c:v>0.0714196640480589</c:v>
                </c:pt>
                <c:pt idx="9">
                  <c:v>0.0686014082237019</c:v>
                </c:pt>
              </c:numCache>
            </c:numRef>
          </c:val>
          <c:smooth val="0"/>
        </c:ser>
        <c:ser>
          <c:idx val="1"/>
          <c:order val="2"/>
          <c:tx>
            <c:strRef>
              <c:f>'Energy Balance (2)'!$A$41</c:f>
              <c:strCache>
                <c:ptCount val="1"/>
                <c:pt idx="0">
                  <c:v>Share in thermal GenCos output, % (rhs)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'Energy Balance (2)'!$B$38:$K$38</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'Energy Balance (2)'!$B$41:$K$41</c:f>
              <c:numCache>
                <c:formatCode>0%</c:formatCode>
                <c:ptCount val="10"/>
                <c:pt idx="0">
                  <c:v>0.198385084080028</c:v>
                </c:pt>
                <c:pt idx="1">
                  <c:v>0.201786861424431</c:v>
                </c:pt>
                <c:pt idx="2">
                  <c:v>0.20454222551227</c:v>
                </c:pt>
                <c:pt idx="3">
                  <c:v>0.216669947433335</c:v>
                </c:pt>
                <c:pt idx="4">
                  <c:v>0.214280108208148</c:v>
                </c:pt>
                <c:pt idx="5">
                  <c:v>0.215789355973164</c:v>
                </c:pt>
                <c:pt idx="6">
                  <c:v>0.200723233147873</c:v>
                </c:pt>
                <c:pt idx="7">
                  <c:v>0.230144156348037</c:v>
                </c:pt>
                <c:pt idx="8">
                  <c:v>0.176559651660218</c:v>
                </c:pt>
                <c:pt idx="9">
                  <c:v>0.182765532145064</c:v>
                </c:pt>
              </c:numCache>
            </c:numRef>
          </c:val>
          <c:smooth val="0"/>
        </c:ser>
        <c:dLbls>
          <c:showLegendKey val="0"/>
          <c:showVal val="0"/>
          <c:showCatName val="0"/>
          <c:showSerName val="0"/>
          <c:showPercent val="0"/>
          <c:showBubbleSize val="0"/>
        </c:dLbls>
        <c:marker val="1"/>
        <c:smooth val="0"/>
        <c:axId val="-2107876856"/>
        <c:axId val="-2107873800"/>
      </c:lineChart>
      <c:catAx>
        <c:axId val="-2107868664"/>
        <c:scaling>
          <c:orientation val="minMax"/>
        </c:scaling>
        <c:delete val="0"/>
        <c:axPos val="b"/>
        <c:numFmt formatCode="General" sourceLinked="1"/>
        <c:majorTickMark val="out"/>
        <c:minorTickMark val="none"/>
        <c:tickLblPos val="nextTo"/>
        <c:crossAx val="-2107870168"/>
        <c:crosses val="autoZero"/>
        <c:auto val="1"/>
        <c:lblAlgn val="ctr"/>
        <c:lblOffset val="100"/>
        <c:noMultiLvlLbl val="0"/>
      </c:catAx>
      <c:valAx>
        <c:axId val="-2107870168"/>
        <c:scaling>
          <c:orientation val="minMax"/>
          <c:max val="25.0"/>
        </c:scaling>
        <c:delete val="0"/>
        <c:axPos val="l"/>
        <c:numFmt formatCode="_(* #,##0_);_(* \(#,##0\);_(* &quot;-&quot;_);_(@_)" sourceLinked="0"/>
        <c:majorTickMark val="out"/>
        <c:minorTickMark val="none"/>
        <c:tickLblPos val="nextTo"/>
        <c:crossAx val="-2107868664"/>
        <c:crosses val="autoZero"/>
        <c:crossBetween val="between"/>
      </c:valAx>
      <c:valAx>
        <c:axId val="-2107873800"/>
        <c:scaling>
          <c:orientation val="minMax"/>
          <c:max val="0.25"/>
        </c:scaling>
        <c:delete val="0"/>
        <c:axPos val="r"/>
        <c:numFmt formatCode="0%" sourceLinked="1"/>
        <c:majorTickMark val="out"/>
        <c:minorTickMark val="none"/>
        <c:tickLblPos val="nextTo"/>
        <c:crossAx val="-2107876856"/>
        <c:crosses val="max"/>
        <c:crossBetween val="between"/>
      </c:valAx>
      <c:catAx>
        <c:axId val="-2107876856"/>
        <c:scaling>
          <c:orientation val="minMax"/>
        </c:scaling>
        <c:delete val="1"/>
        <c:axPos val="b"/>
        <c:numFmt formatCode="General" sourceLinked="1"/>
        <c:majorTickMark val="out"/>
        <c:minorTickMark val="none"/>
        <c:tickLblPos val="none"/>
        <c:crossAx val="-2107873800"/>
        <c:crosses val="autoZero"/>
        <c:auto val="1"/>
        <c:lblAlgn val="ctr"/>
        <c:lblOffset val="100"/>
        <c:noMultiLvlLbl val="0"/>
      </c:catAx>
    </c:plotArea>
    <c:legend>
      <c:legendPos val="b"/>
      <c:layout>
        <c:manualLayout>
          <c:xMode val="edge"/>
          <c:yMode val="edge"/>
          <c:x val="0.0"/>
          <c:y val="0.720307397088403"/>
          <c:w val="0.928569731601302"/>
          <c:h val="0.2081909598182"/>
        </c:manualLayout>
      </c:layout>
      <c:overlay val="0"/>
    </c:legend>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7892367112654"/>
          <c:y val="0.0655472873583116"/>
          <c:w val="0.30085483217037"/>
          <c:h val="0.609974906982786"/>
        </c:manualLayout>
      </c:layout>
      <c:pieChart>
        <c:varyColors val="1"/>
        <c:ser>
          <c:idx val="0"/>
          <c:order val="0"/>
          <c:dLbls>
            <c:dLbl>
              <c:idx val="0"/>
              <c:layout>
                <c:manualLayout>
                  <c:x val="-0.0166535433070866"/>
                  <c:y val="-0.0088595656312193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86289823528157"/>
                  <c:y val="-0.028369819157220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541608840658282"/>
                  <c:y val="-0.00655256416301256"/>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49709466190937"/>
                  <c:y val="0.03291181416694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68464592349964"/>
                  <c:y val="-0.0158046112499411"/>
                </c:manualLayout>
              </c:layout>
              <c:showLegendKey val="0"/>
              <c:showVal val="1"/>
              <c:showCatName val="0"/>
              <c:showSerName val="0"/>
              <c:showPercent val="0"/>
              <c:showBubbleSize val="0"/>
            </c:dLbl>
            <c:dLbl>
              <c:idx val="5"/>
              <c:layout>
                <c:manualLayout>
                  <c:x val="-0.0526014542589595"/>
                  <c:y val="0.00177220362424757"/>
                </c:manualLayout>
              </c:layout>
              <c:showLegendKey val="0"/>
              <c:showVal val="1"/>
              <c:showCatName val="0"/>
              <c:showSerName val="0"/>
              <c:showPercent val="0"/>
              <c:showBubbleSize val="0"/>
              <c:extLst>
                <c:ext xmlns:c15="http://schemas.microsoft.com/office/drawing/2012/chart" uri="{CE6537A1-D6FC-4f65-9D91-7224C49458BB}">
                  <c15:layout/>
                </c:ext>
              </c:extLst>
            </c:dLbl>
            <c:txPr>
              <a:bodyPr rot="0" vert="horz"/>
              <a:lstStyle/>
              <a:p>
                <a:pPr>
                  <a:defRPr sz="900"/>
                </a:pPr>
                <a:endParaRPr lang="ru-RU"/>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Consumers!$L$16:$L$21</c:f>
              <c:strCache>
                <c:ptCount val="6"/>
                <c:pt idx="0">
                  <c:v>Households</c:v>
                </c:pt>
                <c:pt idx="1">
                  <c:v>Industrial consumers</c:v>
                </c:pt>
                <c:pt idx="2">
                  <c:v>Agriculture companies</c:v>
                </c:pt>
                <c:pt idx="3">
                  <c:v>Public sector</c:v>
                </c:pt>
                <c:pt idx="4">
                  <c:v>Public utility companies</c:v>
                </c:pt>
                <c:pt idx="5">
                  <c:v>Other consumers</c:v>
                </c:pt>
              </c:strCache>
            </c:strRef>
          </c:cat>
          <c:val>
            <c:numRef>
              <c:f>Consumers!$M$16:$M$21</c:f>
              <c:numCache>
                <c:formatCode>_(* #,##0%_);_(* \(#,##0%\);_(* " - "_);_(* @_)</c:formatCode>
                <c:ptCount val="6"/>
                <c:pt idx="0">
                  <c:v>0.4741</c:v>
                </c:pt>
                <c:pt idx="1">
                  <c:v>0.158200000000001</c:v>
                </c:pt>
                <c:pt idx="2">
                  <c:v>0.102</c:v>
                </c:pt>
                <c:pt idx="3">
                  <c:v>0.0684</c:v>
                </c:pt>
                <c:pt idx="4">
                  <c:v>0.0509</c:v>
                </c:pt>
                <c:pt idx="5">
                  <c:v>0.146400000000001</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049626704426674"/>
          <c:y val="0.615180772560504"/>
          <c:w val="0.927033324187709"/>
          <c:h val="0.342934410685575"/>
        </c:manualLayout>
      </c:layout>
      <c:overlay val="0"/>
      <c:txPr>
        <a:bodyPr rot="0" vert="horz"/>
        <a:lstStyle/>
        <a:p>
          <a:pPr>
            <a:defRPr sz="9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173069624072"/>
          <c:y val="0.0688807154916526"/>
          <c:w val="0.633653860751856"/>
          <c:h val="0.674221334116415"/>
        </c:manualLayout>
      </c:layout>
      <c:barChart>
        <c:barDir val="col"/>
        <c:grouping val="clustered"/>
        <c:varyColors val="0"/>
        <c:ser>
          <c:idx val="0"/>
          <c:order val="0"/>
          <c:tx>
            <c:strRef>
              <c:f>Sheet9!$C$6</c:f>
              <c:strCache>
                <c:ptCount val="1"/>
                <c:pt idx="0">
                  <c:v>Electric power supply</c:v>
                </c:pt>
              </c:strCache>
            </c:strRef>
          </c:tx>
          <c:spPr>
            <a:solidFill>
              <a:srgbClr val="99CCFF"/>
            </a:solidFill>
            <a:ln w="12700">
              <a:solidFill>
                <a:srgbClr val="FFFFFF"/>
              </a:solidFill>
              <a:prstDash val="solid"/>
            </a:ln>
            <a:effectLst/>
          </c:spPr>
          <c:invertIfNegative val="0"/>
          <c:cat>
            <c:numRef>
              <c:f>Sheet9!$D$1:$F$1</c:f>
              <c:numCache>
                <c:formatCode>General</c:formatCode>
                <c:ptCount val="3"/>
                <c:pt idx="0">
                  <c:v>2012.0</c:v>
                </c:pt>
                <c:pt idx="1">
                  <c:v>2013.0</c:v>
                </c:pt>
                <c:pt idx="2">
                  <c:v>2014.0</c:v>
                </c:pt>
              </c:numCache>
            </c:numRef>
          </c:cat>
          <c:val>
            <c:numRef>
              <c:f>Sheet9!$D$6:$F$6</c:f>
              <c:numCache>
                <c:formatCode>_(* #,##0_);_(* \(#,##0\);_(* " - "_);_(* @_)</c:formatCode>
                <c:ptCount val="3"/>
                <c:pt idx="0">
                  <c:v>3073.0</c:v>
                </c:pt>
                <c:pt idx="1">
                  <c:v>3110.0</c:v>
                </c:pt>
                <c:pt idx="2">
                  <c:v>3054.0</c:v>
                </c:pt>
              </c:numCache>
            </c:numRef>
          </c:val>
        </c:ser>
        <c:dLbls>
          <c:showLegendKey val="0"/>
          <c:showVal val="0"/>
          <c:showCatName val="0"/>
          <c:showSerName val="0"/>
          <c:showPercent val="0"/>
          <c:showBubbleSize val="0"/>
        </c:dLbls>
        <c:gapWidth val="219"/>
        <c:overlap val="-27"/>
        <c:axId val="2130559960"/>
        <c:axId val="2130571800"/>
      </c:barChart>
      <c:lineChart>
        <c:grouping val="stacked"/>
        <c:varyColors val="0"/>
        <c:ser>
          <c:idx val="1"/>
          <c:order val="1"/>
          <c:tx>
            <c:strRef>
              <c:f>Sheet9!$C$7</c:f>
              <c:strCache>
                <c:ptCount val="1"/>
                <c:pt idx="0">
                  <c:v>Sales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Sheet9!$D$1:$F$1</c:f>
              <c:numCache>
                <c:formatCode>General</c:formatCode>
                <c:ptCount val="3"/>
                <c:pt idx="0">
                  <c:v>2012.0</c:v>
                </c:pt>
                <c:pt idx="1">
                  <c:v>2013.0</c:v>
                </c:pt>
                <c:pt idx="2">
                  <c:v>2014.0</c:v>
                </c:pt>
              </c:numCache>
            </c:numRef>
          </c:cat>
          <c:val>
            <c:numRef>
              <c:f>Sheet9!$D$7:$F$7</c:f>
              <c:numCache>
                <c:formatCode>_(* #,##0_);_(* \(#,##0\);_(* " - "_);_(* @_)</c:formatCode>
                <c:ptCount val="3"/>
                <c:pt idx="0">
                  <c:v>1359.778</c:v>
                </c:pt>
                <c:pt idx="1">
                  <c:v>1325.512</c:v>
                </c:pt>
                <c:pt idx="2">
                  <c:v>1465.535</c:v>
                </c:pt>
              </c:numCache>
            </c:numRef>
          </c:val>
          <c:smooth val="0"/>
        </c:ser>
        <c:dLbls>
          <c:showLegendKey val="0"/>
          <c:showVal val="0"/>
          <c:showCatName val="0"/>
          <c:showSerName val="0"/>
          <c:showPercent val="0"/>
          <c:showBubbleSize val="0"/>
        </c:dLbls>
        <c:marker val="1"/>
        <c:smooth val="0"/>
        <c:axId val="2130590936"/>
        <c:axId val="2130582568"/>
      </c:lineChart>
      <c:catAx>
        <c:axId val="2130559960"/>
        <c:scaling>
          <c:orientation val="minMax"/>
        </c:scaling>
        <c:delete val="0"/>
        <c:axPos val="b"/>
        <c:numFmt formatCode="General" sourceLinked="1"/>
        <c:majorTickMark val="cross"/>
        <c:minorTickMark val="none"/>
        <c:tickLblPos val="nextTo"/>
        <c:spPr>
          <a:noFill/>
          <a:ln w="3175" cap="flat" cmpd="sng" algn="ctr">
            <a:solidFill>
              <a:srgbClr val="DDDDDD"/>
            </a:solidFill>
            <a:prstDash val="solid"/>
            <a:round/>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ru-RU"/>
          </a:p>
        </c:txPr>
        <c:crossAx val="2130571800"/>
        <c:crosses val="autoZero"/>
        <c:auto val="1"/>
        <c:lblAlgn val="ctr"/>
        <c:lblOffset val="0"/>
        <c:noMultiLvlLbl val="0"/>
      </c:catAx>
      <c:valAx>
        <c:axId val="2130571800"/>
        <c:scaling>
          <c:orientation val="minMax"/>
          <c:min val="0.0"/>
        </c:scaling>
        <c:delete val="0"/>
        <c:axPos val="l"/>
        <c:title>
          <c:tx>
            <c:strRef>
              <c:f>Sheet9!$C$5</c:f>
              <c:strCache>
                <c:ptCount val="1"/>
                <c:pt idx="0">
                  <c:v>GWh</c:v>
                </c:pt>
              </c:strCache>
            </c:strRef>
          </c:tx>
          <c:layout/>
          <c:overlay val="0"/>
          <c:spPr>
            <a:noFill/>
            <a:ln>
              <a:noFill/>
            </a:ln>
            <a:effectLst/>
          </c:spPr>
          <c:txPr>
            <a:bodyPr rot="-54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ru-RU"/>
            </a:p>
          </c:txPr>
        </c:title>
        <c:numFmt formatCode="_(* #,##0_);_(* \(#,##0\);_(* &quot; - &quot;_);_(* @_)" sourceLinked="0"/>
        <c:majorTickMark val="cross"/>
        <c:minorTickMark val="none"/>
        <c:tickLblPos val="nextTo"/>
        <c:spPr>
          <a:noFill/>
          <a:ln w="25400">
            <a:noFill/>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ru-RU"/>
          </a:p>
        </c:txPr>
        <c:crossAx val="2130559960"/>
        <c:crosses val="autoZero"/>
        <c:crossBetween val="between"/>
      </c:valAx>
      <c:valAx>
        <c:axId val="2130582568"/>
        <c:scaling>
          <c:orientation val="minMax"/>
        </c:scaling>
        <c:delete val="0"/>
        <c:axPos val="r"/>
        <c:title>
          <c:tx>
            <c:strRef>
              <c:f>Sheet9!$B$5</c:f>
              <c:strCache>
                <c:ptCount val="1"/>
                <c:pt idx="0">
                  <c:v>UAHm</c:v>
                </c:pt>
              </c:strCache>
            </c:strRef>
          </c:tx>
          <c:layout/>
          <c:overlay val="0"/>
          <c:spPr>
            <a:noFill/>
            <a:ln>
              <a:noFill/>
            </a:ln>
            <a:effectLst/>
          </c:spPr>
          <c:txPr>
            <a:bodyPr rot="-54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ru-RU"/>
            </a:p>
          </c:txPr>
        </c:title>
        <c:numFmt formatCode="_(* #,##0_);_(* \(#,##0\);_(* &quot; - &quot;_);_(* @_)" sourceLinked="1"/>
        <c:majorTickMark val="out"/>
        <c:minorTickMark val="none"/>
        <c:tickLblPos val="nextTo"/>
        <c:spPr>
          <a:noFill/>
          <a:ln w="3175">
            <a:solidFill>
              <a:srgbClr val="DDDDDD"/>
            </a:solidFill>
            <a:prstDash val="solid"/>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ru-RU"/>
          </a:p>
        </c:txPr>
        <c:crossAx val="2130590936"/>
        <c:crosses val="max"/>
        <c:crossBetween val="between"/>
      </c:valAx>
      <c:catAx>
        <c:axId val="2130590936"/>
        <c:scaling>
          <c:orientation val="minMax"/>
        </c:scaling>
        <c:delete val="1"/>
        <c:axPos val="b"/>
        <c:numFmt formatCode="General" sourceLinked="1"/>
        <c:majorTickMark val="out"/>
        <c:minorTickMark val="none"/>
        <c:tickLblPos val="none"/>
        <c:crossAx val="2130582568"/>
        <c:crosses val="autoZero"/>
        <c:auto val="1"/>
        <c:lblAlgn val="ctr"/>
        <c:lblOffset val="100"/>
        <c:noMultiLvlLbl val="0"/>
      </c:catAx>
      <c:spPr>
        <a:noFill/>
        <a:ln w="25400">
          <a:noFill/>
        </a:ln>
        <a:effectLst/>
      </c:spPr>
    </c:plotArea>
    <c:legend>
      <c:legendPos val="b"/>
      <c:layout>
        <c:manualLayout>
          <c:xMode val="edge"/>
          <c:yMode val="edge"/>
          <c:x val="0.114019379861916"/>
          <c:y val="0.83423766713646"/>
          <c:w val="0.777679473167946"/>
          <c:h val="0.146082128437353"/>
        </c:manualLayout>
      </c:layout>
      <c:overlay val="0"/>
      <c:spPr>
        <a:noFill/>
        <a:ln w="25400">
          <a:noFill/>
        </a:ln>
        <a:effectLst/>
      </c:spPr>
      <c:txPr>
        <a:bodyPr rot="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ru-RU"/>
        </a:p>
      </c:txPr>
    </c:legend>
    <c:plotVisOnly val="1"/>
    <c:dispBlanksAs val="gap"/>
    <c:showDLblsOverMax val="0"/>
  </c:chart>
  <c:spPr>
    <a:solidFill>
      <a:srgbClr val="FFFFFF"/>
    </a:solidFill>
    <a:ln w="3175" cap="flat" cmpd="sng" algn="ctr">
      <a:solidFill>
        <a:srgbClr val="FFFFFF"/>
      </a:solidFill>
      <a:prstDash val="solid"/>
      <a:round/>
    </a:ln>
    <a:effectLst/>
  </c:spPr>
  <c:txPr>
    <a:bodyPr/>
    <a:lstStyle/>
    <a:p>
      <a:pPr>
        <a:defRPr sz="800" u="none">
          <a:solidFill>
            <a:srgbClr val="000000"/>
          </a:solidFill>
          <a:latin typeface="Arial"/>
          <a:ea typeface="Arial"/>
          <a:cs typeface="Arial"/>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23665208430401"/>
          <c:y val="0.130373459667745"/>
          <c:w val="0.424113460519893"/>
          <c:h val="0.678017621145379"/>
        </c:manualLayout>
      </c:layout>
      <c:pieChart>
        <c:varyColors val="1"/>
        <c:ser>
          <c:idx val="0"/>
          <c:order val="0"/>
          <c:dLbls>
            <c:dLbl>
              <c:idx val="0"/>
              <c:layout>
                <c:manualLayout>
                  <c:x val="0.0216270589074166"/>
                  <c:y val="-0.235997017973424"/>
                </c:manualLayout>
              </c:layout>
              <c:spPr/>
              <c:txPr>
                <a:bodyPr/>
                <a:lstStyle/>
                <a:p>
                  <a:pPr>
                    <a:defRPr/>
                  </a:pPr>
                  <a:endParaRPr lang="ru-RU"/>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0174977844781045"/>
                  <c:y val="0.216812588109347"/>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Odessa!$K$44:$K$45</c:f>
              <c:strCache>
                <c:ptCount val="2"/>
                <c:pt idx="0">
                  <c:v>Heating</c:v>
                </c:pt>
                <c:pt idx="1">
                  <c:v>Electricity</c:v>
                </c:pt>
              </c:strCache>
            </c:strRef>
          </c:cat>
          <c:val>
            <c:numRef>
              <c:f>Odessa!$I$44:$I$45</c:f>
              <c:numCache>
                <c:formatCode>_(* #,##0_);_(* \(#,##0\);_(* "-"_);_(@_)</c:formatCode>
                <c:ptCount val="2"/>
                <c:pt idx="0">
                  <c:v>165722.0</c:v>
                </c:pt>
                <c:pt idx="1">
                  <c:v>88280.0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900">
          <a:latin typeface="Arial" panose="020B0604020202020204" pitchFamily="34" charset="0"/>
          <a:cs typeface="Arial" panose="020B0604020202020204"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23890174861621"/>
          <c:y val="0.0461433736014872"/>
          <c:w val="0.411267552870567"/>
          <c:h val="0.754590762522403"/>
        </c:manualLayout>
      </c:layout>
      <c:pieChart>
        <c:varyColors val="1"/>
        <c:ser>
          <c:idx val="0"/>
          <c:order val="0"/>
          <c:dLbls>
            <c:dLbl>
              <c:idx val="0"/>
              <c:layout>
                <c:manualLayout>
                  <c:x val="0.00492761599748397"/>
                  <c:y val="0.00068077427821523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0127145703746945"/>
                  <c:y val="-0.0354850174978133"/>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1000"/>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Kherson!$K$44:$K$45</c:f>
              <c:strCache>
                <c:ptCount val="2"/>
                <c:pt idx="0">
                  <c:v>Heating</c:v>
                </c:pt>
                <c:pt idx="1">
                  <c:v>Electricity</c:v>
                </c:pt>
              </c:strCache>
            </c:strRef>
          </c:cat>
          <c:val>
            <c:numRef>
              <c:f>Kherson!$I$44:$I$45</c:f>
              <c:numCache>
                <c:formatCode>_(* #,##0_);_(* \(#,##0\);_(* "-"_);_(@_)</c:formatCode>
                <c:ptCount val="2"/>
                <c:pt idx="0">
                  <c:v>85184.0</c:v>
                </c:pt>
                <c:pt idx="1">
                  <c:v>104364.0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77326303085498"/>
          <c:y val="0.152216022472172"/>
          <c:w val="0.392068268920408"/>
          <c:h val="0.843148384587783"/>
        </c:manualLayout>
      </c:layout>
      <c:pieChart>
        <c:varyColors val="1"/>
        <c:ser>
          <c:idx val="0"/>
          <c:order val="0"/>
          <c:dLbls>
            <c:dLbl>
              <c:idx val="0"/>
              <c:layout>
                <c:manualLayout>
                  <c:x val="0.123335020930976"/>
                  <c:y val="-0.11788927667106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0592243721455305"/>
                  <c:y val="-0.286425590382875"/>
                </c:manualLayout>
              </c:layout>
              <c:showLegendKey val="0"/>
              <c:showVal val="0"/>
              <c:showCatName val="1"/>
              <c:showSerName val="0"/>
              <c:showPercent val="1"/>
              <c:showBubbleSize val="0"/>
              <c:extLst>
                <c:ext xmlns:c15="http://schemas.microsoft.com/office/drawing/2012/chart" uri="{CE6537A1-D6FC-4f65-9D91-7224C49458BB}">
                  <c15:layout/>
                </c:ext>
              </c:extLst>
            </c:dLbl>
            <c:txPr>
              <a:bodyPr/>
              <a:lstStyle/>
              <a:p>
                <a:pPr>
                  <a:defRPr sz="800"/>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Dneprodzer!$K$44:$K$45</c:f>
              <c:strCache>
                <c:ptCount val="2"/>
                <c:pt idx="0">
                  <c:v>Electricity</c:v>
                </c:pt>
                <c:pt idx="1">
                  <c:v>Heating</c:v>
                </c:pt>
              </c:strCache>
            </c:strRef>
          </c:cat>
          <c:val>
            <c:numRef>
              <c:f>Dneprodzer!$I$44:$I$45</c:f>
              <c:numCache>
                <c:formatCode>General</c:formatCode>
                <c:ptCount val="2"/>
                <c:pt idx="0">
                  <c:v>76434.6</c:v>
                </c:pt>
                <c:pt idx="1">
                  <c:v>96931.0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98FC8295-4E68-42DD-A14C-A299368082CE}" type="datetimeFigureOut">
              <a:rPr lang="uk-UA"/>
              <a:pPr>
                <a:defRPr/>
              </a:pPr>
              <a:t>30.03.16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noProof="0" smtClean="0"/>
              <a:t>Зразок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uk-UA" noProof="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5FF84CAF-7188-47F3-8D1B-1745B84635EA}" type="slidenum">
              <a:rPr lang="uk-UA"/>
              <a:pPr>
                <a:defRPr/>
              </a:pPr>
              <a:t>‹#›</a:t>
            </a:fld>
            <a:endParaRPr lang="uk-UA"/>
          </a:p>
        </p:txBody>
      </p:sp>
    </p:spTree>
    <p:extLst>
      <p:ext uri="{BB962C8B-B14F-4D97-AF65-F5344CB8AC3E}">
        <p14:creationId xmlns:p14="http://schemas.microsoft.com/office/powerpoint/2010/main" val="2216179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888219FB-108C-4D5C-88AF-9E75F3417A76}" type="slidenum">
              <a:rPr lang="uk-UA" sz="1200" b="0">
                <a:solidFill>
                  <a:srgbClr val="000000"/>
                </a:solidFill>
                <a:latin typeface="Calibri" pitchFamily="34" charset="0"/>
              </a:rPr>
              <a:pPr algn="r"/>
              <a:t>4</a:t>
            </a:fld>
            <a:endParaRPr lang="uk-UA" sz="1200" b="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109538" y="741363"/>
            <a:ext cx="6580187" cy="3702050"/>
          </a:xfrm>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Slide Number Placeholder 3"/>
          <p:cNvSpPr txBox="1">
            <a:spLocks noGrp="1"/>
          </p:cNvSpPr>
          <p:nvPr/>
        </p:nvSpPr>
        <p:spPr bwMode="auto">
          <a:xfrm>
            <a:off x="3849688" y="9378950"/>
            <a:ext cx="2946400" cy="493713"/>
          </a:xfrm>
          <a:prstGeom prst="rect">
            <a:avLst/>
          </a:prstGeom>
          <a:noFill/>
          <a:ln w="9525">
            <a:noFill/>
            <a:miter lim="800000"/>
            <a:headEnd/>
            <a:tailEnd/>
          </a:ln>
        </p:spPr>
        <p:txBody>
          <a:bodyPr anchor="b"/>
          <a:lstStyle/>
          <a:p>
            <a:pPr algn="r"/>
            <a:fld id="{7C225AFF-36CE-46C8-B0A8-800E846E914C}" type="slidenum">
              <a:rPr lang="uk-UA" sz="1200" b="0">
                <a:latin typeface="Calibri" pitchFamily="34" charset="0"/>
              </a:rPr>
              <a:pPr algn="r"/>
              <a:t>12</a:t>
            </a:fld>
            <a:endParaRPr lang="uk-UA" sz="1200" b="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lvl1pPr>
              <a:defRPr/>
            </a:lvl1pPr>
          </a:lstStyle>
          <a:p>
            <a:pPr>
              <a:defRPr/>
            </a:pPr>
            <a:fld id="{7FDBBF0D-0060-4B88-820F-B1C6C0EEF2F8}" type="datetimeFigureOut">
              <a:rPr lang="uk-UA"/>
              <a:pPr>
                <a:defRPr/>
              </a:pPr>
              <a:t>30.03.16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2A0615D6-7597-4460-8F5E-BE6AEE38C95B}"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B66BB9B5-F0C2-4F28-85D5-671AF5891AFC}" type="datetimeFigureOut">
              <a:rPr lang="uk-UA"/>
              <a:pPr>
                <a:defRPr/>
              </a:pPr>
              <a:t>30.03.16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C815CEEB-9C89-4F08-8C3F-8C4DECEF845F}"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pPr>
              <a:defRPr/>
            </a:pPr>
            <a:fld id="{D16941EB-9826-4D36-A62F-9053B1C23341}" type="datetimeFigureOut">
              <a:rPr lang="uk-UA"/>
              <a:pPr>
                <a:defRPr/>
              </a:pPr>
              <a:t>30.03.16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6F624149-EDBA-419B-A778-D8A81929EDE5}"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pic>
        <p:nvPicPr>
          <p:cNvPr id="4" name="Picture 2" descr="http://www.spfu.gov.ua/spfu.admin.com.ua/_layouts/images/SPFUSiteDefinition/SiteLogo.png"/>
          <p:cNvPicPr>
            <a:picLocks noChangeAspect="1" noChangeArrowheads="1"/>
          </p:cNvPicPr>
          <p:nvPr userDrawn="1"/>
        </p:nvPicPr>
        <p:blipFill>
          <a:blip r:embed="rId2"/>
          <a:srcRect/>
          <a:stretch>
            <a:fillRect/>
          </a:stretch>
        </p:blipFill>
        <p:spPr bwMode="auto">
          <a:xfrm>
            <a:off x="838200" y="104775"/>
            <a:ext cx="638175" cy="61912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fld id="{2A11EDE8-8C1E-4512-93CF-5A144F5C55FC}" type="datetimeFigureOut">
              <a:rPr lang="uk-UA"/>
              <a:pPr>
                <a:defRPr/>
              </a:pPr>
              <a:t>30.03.16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F8B8CCCA-D8A5-40CB-BFD7-7A2B3BE0AD65}"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pPr>
              <a:defRPr/>
            </a:pPr>
            <a:fld id="{A61F2C19-1C3E-4EE5-B77D-4B7039F28645}" type="datetimeFigureOut">
              <a:rPr lang="uk-UA"/>
              <a:pPr>
                <a:defRPr/>
              </a:pPr>
              <a:t>30.03.16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p:cNvSpPr>
            <a:spLocks noGrp="1"/>
          </p:cNvSpPr>
          <p:nvPr>
            <p:ph type="sldNum" sz="quarter" idx="12"/>
          </p:nvPr>
        </p:nvSpPr>
        <p:spPr/>
        <p:txBody>
          <a:bodyPr/>
          <a:lstStyle>
            <a:lvl1pPr>
              <a:defRPr/>
            </a:lvl1pPr>
          </a:lstStyle>
          <a:p>
            <a:pPr>
              <a:defRPr/>
            </a:pPr>
            <a:fld id="{A010FB21-EA31-4EC2-A993-CE5C9D578FF1}"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3"/>
          <p:cNvSpPr>
            <a:spLocks noGrp="1"/>
          </p:cNvSpPr>
          <p:nvPr>
            <p:ph type="dt" sz="half" idx="10"/>
          </p:nvPr>
        </p:nvSpPr>
        <p:spPr/>
        <p:txBody>
          <a:bodyPr/>
          <a:lstStyle>
            <a:lvl1pPr>
              <a:defRPr/>
            </a:lvl1pPr>
          </a:lstStyle>
          <a:p>
            <a:pPr>
              <a:defRPr/>
            </a:pPr>
            <a:fld id="{28033DA3-3487-4481-A9BE-5F209165C7D5}" type="datetimeFigureOut">
              <a:rPr lang="uk-UA"/>
              <a:pPr>
                <a:defRPr/>
              </a:pPr>
              <a:t>30.03.16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439B8E62-75D6-4722-BBF9-91B79D934D9D}"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3"/>
          <p:cNvSpPr>
            <a:spLocks noGrp="1"/>
          </p:cNvSpPr>
          <p:nvPr>
            <p:ph type="dt" sz="half" idx="10"/>
          </p:nvPr>
        </p:nvSpPr>
        <p:spPr/>
        <p:txBody>
          <a:bodyPr/>
          <a:lstStyle>
            <a:lvl1pPr>
              <a:defRPr/>
            </a:lvl1pPr>
          </a:lstStyle>
          <a:p>
            <a:pPr>
              <a:defRPr/>
            </a:pPr>
            <a:fld id="{E4566FE6-6F2F-4849-9D72-DC69066D4702}" type="datetimeFigureOut">
              <a:rPr lang="uk-UA"/>
              <a:pPr>
                <a:defRPr/>
              </a:pPr>
              <a:t>30.03.16</a:t>
            </a:fld>
            <a:endParaRPr lang="uk-UA"/>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p:cNvSpPr>
            <a:spLocks noGrp="1"/>
          </p:cNvSpPr>
          <p:nvPr>
            <p:ph type="sldNum" sz="quarter" idx="12"/>
          </p:nvPr>
        </p:nvSpPr>
        <p:spPr/>
        <p:txBody>
          <a:bodyPr/>
          <a:lstStyle>
            <a:lvl1pPr>
              <a:defRPr/>
            </a:lvl1pPr>
          </a:lstStyle>
          <a:p>
            <a:pPr>
              <a:defRPr/>
            </a:pPr>
            <a:fld id="{F9A43737-9A18-44F7-9334-C3408667F92E}"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3"/>
          <p:cNvSpPr>
            <a:spLocks noGrp="1"/>
          </p:cNvSpPr>
          <p:nvPr>
            <p:ph type="dt" sz="half" idx="10"/>
          </p:nvPr>
        </p:nvSpPr>
        <p:spPr/>
        <p:txBody>
          <a:bodyPr/>
          <a:lstStyle>
            <a:lvl1pPr>
              <a:defRPr/>
            </a:lvl1pPr>
          </a:lstStyle>
          <a:p>
            <a:pPr>
              <a:defRPr/>
            </a:pPr>
            <a:fld id="{C2780675-0400-4E9D-B26D-CFF2A9B0402B}" type="datetimeFigureOut">
              <a:rPr lang="uk-UA"/>
              <a:pPr>
                <a:defRPr/>
              </a:pPr>
              <a:t>30.03.16</a:t>
            </a:fld>
            <a:endParaRPr lang="uk-UA"/>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p:cNvSpPr>
            <a:spLocks noGrp="1"/>
          </p:cNvSpPr>
          <p:nvPr>
            <p:ph type="sldNum" sz="quarter" idx="12"/>
          </p:nvPr>
        </p:nvSpPr>
        <p:spPr/>
        <p:txBody>
          <a:bodyPr/>
          <a:lstStyle>
            <a:lvl1pPr>
              <a:defRPr/>
            </a:lvl1pPr>
          </a:lstStyle>
          <a:p>
            <a:pPr>
              <a:defRPr/>
            </a:pPr>
            <a:fld id="{87039F75-10D9-4D1E-9AD5-198A6822BFD7}"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167C3426-A1BF-40B5-B510-2C086488033C}" type="datetimeFigureOut">
              <a:rPr lang="uk-UA"/>
              <a:pPr>
                <a:defRPr/>
              </a:pPr>
              <a:t>30.03.16</a:t>
            </a:fld>
            <a:endParaRPr lang="uk-UA"/>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p:cNvSpPr>
            <a:spLocks noGrp="1"/>
          </p:cNvSpPr>
          <p:nvPr>
            <p:ph type="sldNum" sz="quarter" idx="12"/>
          </p:nvPr>
        </p:nvSpPr>
        <p:spPr/>
        <p:txBody>
          <a:bodyPr/>
          <a:lstStyle>
            <a:lvl1pPr>
              <a:defRPr/>
            </a:lvl1pPr>
          </a:lstStyle>
          <a:p>
            <a:pPr>
              <a:defRPr/>
            </a:pPr>
            <a:fld id="{6535C214-3792-4F8E-8AF5-C5479D7273E1}"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451C734C-0501-4D03-AF14-4972AF517819}" type="datetimeFigureOut">
              <a:rPr lang="uk-UA"/>
              <a:pPr>
                <a:defRPr/>
              </a:pPr>
              <a:t>30.03.16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5D8A099C-107D-4CF7-A070-09A7E7D4A9EF}"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08E101B0-316B-4F1C-94DF-3E738B621BFA}" type="datetimeFigureOut">
              <a:rPr lang="uk-UA"/>
              <a:pPr>
                <a:defRPr/>
              </a:pPr>
              <a:t>30.03.16</a:t>
            </a:fld>
            <a:endParaRPr lang="uk-UA"/>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p:cNvSpPr>
            <a:spLocks noGrp="1"/>
          </p:cNvSpPr>
          <p:nvPr>
            <p:ph type="sldNum" sz="quarter" idx="12"/>
          </p:nvPr>
        </p:nvSpPr>
        <p:spPr/>
        <p:txBody>
          <a:bodyPr/>
          <a:lstStyle>
            <a:lvl1pPr>
              <a:defRPr/>
            </a:lvl1pPr>
          </a:lstStyle>
          <a:p>
            <a:pPr>
              <a:defRPr/>
            </a:pPr>
            <a:fld id="{D976C912-29F9-4071-B736-8801EA20FB7A}"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1027" name="Місце для тексту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E42505F7-E22A-43DF-841A-67511E8D28D0}" type="datetimeFigureOut">
              <a:rPr lang="uk-UA"/>
              <a:pPr>
                <a:defRPr/>
              </a:pPr>
              <a:t>30.03.16</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0CADA4E8-F2C1-4BE9-BC0A-BD47C0DBD54A}"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Verdana" pitchFamily="34" charset="0"/>
        </a:defRPr>
      </a:lvl2pPr>
      <a:lvl3pPr algn="l" rtl="0" eaLnBrk="0" fontAlgn="base" hangingPunct="0">
        <a:lnSpc>
          <a:spcPct val="90000"/>
        </a:lnSpc>
        <a:spcBef>
          <a:spcPct val="0"/>
        </a:spcBef>
        <a:spcAft>
          <a:spcPct val="0"/>
        </a:spcAft>
        <a:defRPr sz="4400">
          <a:solidFill>
            <a:schemeClr val="tx1"/>
          </a:solidFill>
          <a:latin typeface="Verdana" pitchFamily="34" charset="0"/>
        </a:defRPr>
      </a:lvl3pPr>
      <a:lvl4pPr algn="l" rtl="0" eaLnBrk="0" fontAlgn="base" hangingPunct="0">
        <a:lnSpc>
          <a:spcPct val="90000"/>
        </a:lnSpc>
        <a:spcBef>
          <a:spcPct val="0"/>
        </a:spcBef>
        <a:spcAft>
          <a:spcPct val="0"/>
        </a:spcAft>
        <a:defRPr sz="4400">
          <a:solidFill>
            <a:schemeClr val="tx1"/>
          </a:solidFill>
          <a:latin typeface="Verdana" pitchFamily="34" charset="0"/>
        </a:defRPr>
      </a:lvl4pPr>
      <a:lvl5pPr algn="l" rtl="0" eaLnBrk="0" fontAlgn="base" hangingPunct="0">
        <a:lnSpc>
          <a:spcPct val="90000"/>
        </a:lnSpc>
        <a:spcBef>
          <a:spcPct val="0"/>
        </a:spcBef>
        <a:spcAft>
          <a:spcPct val="0"/>
        </a:spcAft>
        <a:defRPr sz="4400">
          <a:solidFill>
            <a:schemeClr val="tx1"/>
          </a:solidFill>
          <a:latin typeface="Verdana" pitchFamily="34" charset="0"/>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9.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9.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2.xml"/><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9.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www.google.com.ua/url?sa=i&amp;rct=j&amp;q=&amp;esrc=s&amp;frm=1&amp;source=images&amp;cd=&amp;cad=rja&amp;uact=8&amp;ved=0CAcQjRw&amp;url=http://www.lider.com.ua/clients.html&amp;ei=I_01VYCeE834aNecgeAI&amp;bvm=bv.91071109,d.bGg&amp;psig=AFQjCNFY557lXZDNnZMj6jyjK5GjrJa36Q&amp;ust=142968796840147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a/url?sa=i&amp;rct=j&amp;q=&amp;esrc=s&amp;frm=1&amp;source=images&amp;cd=&amp;cad=rja&amp;uact=8&amp;ved=0CAcQjRw&amp;url=http://www.gazeta-misto.te.ua/news/%D0%B7%D0%B1%D0%BE%D1%80%D0%B8-%D0%B0%D0%BA%D1%86%D1%96%D0%BE%D0%BD%D0%B5%D1%80%D1%96%D0%B2-%D0%B2%D0%B0%D1%82-%D1%82%D0%B5%D1%80%D0%BD%D0%BE%D0%BF%D1%96%D0%BB%D1%8C%D0%BE%D0%B1%D0%BB%D0%B5/&amp;ei=XgA2VaO2BJTiavuygIAK&amp;bvm=bv.91071109,d.bGg&amp;psig=AFQjCNEdYUN2cyKsPVVhwA_8uoff6gw1mQ&amp;ust=1429688794089754"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2"/>
          <a:srcRect/>
          <a:stretch>
            <a:fillRect/>
          </a:stretch>
        </p:blipFill>
        <p:spPr bwMode="auto">
          <a:xfrm>
            <a:off x="1587500" y="1246188"/>
            <a:ext cx="3175000" cy="2116137"/>
          </a:xfrm>
          <a:prstGeom prst="rect">
            <a:avLst/>
          </a:prstGeom>
          <a:noFill/>
          <a:ln w="9525">
            <a:noFill/>
            <a:miter lim="800000"/>
            <a:headEnd/>
            <a:tailEnd/>
          </a:ln>
        </p:spPr>
      </p:pic>
      <p:pic>
        <p:nvPicPr>
          <p:cNvPr id="14338" name="Picture 5"/>
          <p:cNvPicPr>
            <a:picLocks noChangeAspect="1"/>
          </p:cNvPicPr>
          <p:nvPr/>
        </p:nvPicPr>
        <p:blipFill>
          <a:blip r:embed="rId3"/>
          <a:srcRect/>
          <a:stretch>
            <a:fillRect/>
          </a:stretch>
        </p:blipFill>
        <p:spPr bwMode="auto">
          <a:xfrm>
            <a:off x="4854575" y="1246188"/>
            <a:ext cx="2840038" cy="2116137"/>
          </a:xfrm>
          <a:prstGeom prst="rect">
            <a:avLst/>
          </a:prstGeom>
          <a:noFill/>
          <a:ln w="9525">
            <a:noFill/>
            <a:miter lim="800000"/>
            <a:headEnd/>
            <a:tailEnd/>
          </a:ln>
        </p:spPr>
      </p:pic>
      <p:pic>
        <p:nvPicPr>
          <p:cNvPr id="14339" name="Picture 6"/>
          <p:cNvPicPr>
            <a:picLocks noChangeAspect="1"/>
          </p:cNvPicPr>
          <p:nvPr/>
        </p:nvPicPr>
        <p:blipFill>
          <a:blip r:embed="rId4"/>
          <a:srcRect/>
          <a:stretch>
            <a:fillRect/>
          </a:stretch>
        </p:blipFill>
        <p:spPr bwMode="auto">
          <a:xfrm>
            <a:off x="7785100" y="1246188"/>
            <a:ext cx="2794000" cy="2116137"/>
          </a:xfrm>
          <a:prstGeom prst="rect">
            <a:avLst/>
          </a:prstGeom>
          <a:noFill/>
          <a:ln w="9525">
            <a:noFill/>
            <a:miter lim="800000"/>
            <a:headEnd/>
            <a:tailEnd/>
          </a:ln>
        </p:spPr>
      </p:pic>
      <p:pic>
        <p:nvPicPr>
          <p:cNvPr id="14340" name="Picture 8"/>
          <p:cNvPicPr>
            <a:picLocks noChangeAspect="1"/>
          </p:cNvPicPr>
          <p:nvPr/>
        </p:nvPicPr>
        <p:blipFill>
          <a:blip r:embed="rId5"/>
          <a:srcRect/>
          <a:stretch>
            <a:fillRect/>
          </a:stretch>
        </p:blipFill>
        <p:spPr bwMode="auto">
          <a:xfrm>
            <a:off x="1587500" y="4178300"/>
            <a:ext cx="3175000" cy="2146300"/>
          </a:xfrm>
          <a:prstGeom prst="rect">
            <a:avLst/>
          </a:prstGeom>
          <a:noFill/>
          <a:ln w="9525">
            <a:noFill/>
            <a:miter lim="800000"/>
            <a:headEnd/>
            <a:tailEnd/>
          </a:ln>
        </p:spPr>
      </p:pic>
      <p:pic>
        <p:nvPicPr>
          <p:cNvPr id="14341" name="Picture 9"/>
          <p:cNvPicPr>
            <a:picLocks noChangeAspect="1"/>
          </p:cNvPicPr>
          <p:nvPr/>
        </p:nvPicPr>
        <p:blipFill>
          <a:blip r:embed="rId6"/>
          <a:srcRect/>
          <a:stretch>
            <a:fillRect/>
          </a:stretch>
        </p:blipFill>
        <p:spPr bwMode="auto">
          <a:xfrm>
            <a:off x="7772400" y="4178300"/>
            <a:ext cx="2819400" cy="2146300"/>
          </a:xfrm>
          <a:prstGeom prst="rect">
            <a:avLst/>
          </a:prstGeom>
          <a:noFill/>
          <a:ln w="9525">
            <a:noFill/>
            <a:miter lim="800000"/>
            <a:headEnd/>
            <a:tailEnd/>
          </a:ln>
        </p:spPr>
      </p:pic>
      <p:pic>
        <p:nvPicPr>
          <p:cNvPr id="14342" name="Picture 12"/>
          <p:cNvPicPr>
            <a:picLocks noChangeAspect="1"/>
          </p:cNvPicPr>
          <p:nvPr/>
        </p:nvPicPr>
        <p:blipFill>
          <a:blip r:embed="rId7"/>
          <a:srcRect t="2818" b="1279"/>
          <a:stretch>
            <a:fillRect/>
          </a:stretch>
        </p:blipFill>
        <p:spPr bwMode="auto">
          <a:xfrm>
            <a:off x="4854575" y="4178300"/>
            <a:ext cx="2840038" cy="2146300"/>
          </a:xfrm>
          <a:prstGeom prst="rect">
            <a:avLst/>
          </a:prstGeom>
          <a:noFill/>
          <a:ln w="9525">
            <a:noFill/>
            <a:miter lim="800000"/>
            <a:headEnd/>
            <a:tailEnd/>
          </a:ln>
        </p:spPr>
      </p:pic>
      <p:pic>
        <p:nvPicPr>
          <p:cNvPr id="14343" name="Picture 2"/>
          <p:cNvPicPr>
            <a:picLocks noChangeAspect="1" noChangeArrowheads="1"/>
          </p:cNvPicPr>
          <p:nvPr/>
        </p:nvPicPr>
        <p:blipFill>
          <a:blip r:embed="rId8"/>
          <a:srcRect l="18552" t="42311" r="71382" b="51151"/>
          <a:stretch>
            <a:fillRect/>
          </a:stretch>
        </p:blipFill>
        <p:spPr bwMode="auto">
          <a:xfrm>
            <a:off x="0" y="0"/>
            <a:ext cx="1731963" cy="900113"/>
          </a:xfrm>
          <a:prstGeom prst="rect">
            <a:avLst/>
          </a:prstGeom>
          <a:noFill/>
          <a:ln w="9525">
            <a:noFill/>
            <a:miter lim="800000"/>
            <a:headEnd/>
            <a:tailEnd/>
          </a:ln>
        </p:spPr>
      </p:pic>
      <p:sp>
        <p:nvSpPr>
          <p:cNvPr id="13"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14345" name="Прямоугольник 11"/>
          <p:cNvSpPr>
            <a:spLocks noChangeArrowheads="1"/>
          </p:cNvSpPr>
          <p:nvPr/>
        </p:nvSpPr>
        <p:spPr bwMode="auto">
          <a:xfrm>
            <a:off x="1430338" y="176213"/>
            <a:ext cx="3706812" cy="584200"/>
          </a:xfrm>
          <a:prstGeom prst="rect">
            <a:avLst/>
          </a:prstGeom>
          <a:noFill/>
          <a:ln w="9525">
            <a:noFill/>
            <a:miter lim="800000"/>
            <a:headEnd/>
            <a:tailEnd/>
          </a:ln>
        </p:spPr>
        <p:txBody>
          <a:bodyPr>
            <a:spAutoFit/>
          </a:bodyPr>
          <a:lstStyle/>
          <a:p>
            <a:r>
              <a:rPr lang="en-US" sz="3200">
                <a:solidFill>
                  <a:srgbClr val="44546A"/>
                </a:solidFill>
              </a:rPr>
              <a:t> </a:t>
            </a:r>
            <a:r>
              <a:rPr kumimoji="1" lang="en-US" sz="3200">
                <a:solidFill>
                  <a:srgbClr val="44546A"/>
                </a:solidFill>
                <a:latin typeface="Verdana" pitchFamily="34" charset="0"/>
              </a:rPr>
              <a:t>APPENDIXES</a:t>
            </a:r>
            <a:endParaRPr kumimoji="1" lang="ru-RU" sz="3200">
              <a:solidFill>
                <a:srgbClr val="44546A"/>
              </a:solidFill>
              <a:latin typeface="Verdana" pitchFamily="34" charset="0"/>
            </a:endParaRPr>
          </a:p>
        </p:txBody>
      </p:sp>
      <p:sp>
        <p:nvSpPr>
          <p:cNvPr id="14346" name="Прямоугольник 14"/>
          <p:cNvSpPr>
            <a:spLocks noChangeArrowheads="1"/>
          </p:cNvSpPr>
          <p:nvPr/>
        </p:nvSpPr>
        <p:spPr bwMode="auto">
          <a:xfrm>
            <a:off x="1558925" y="3533775"/>
            <a:ext cx="7681913" cy="457200"/>
          </a:xfrm>
          <a:prstGeom prst="rect">
            <a:avLst/>
          </a:prstGeom>
          <a:noFill/>
          <a:ln w="9525">
            <a:noFill/>
            <a:miter lim="800000"/>
            <a:headEnd/>
            <a:tailEnd/>
          </a:ln>
        </p:spPr>
        <p:txBody>
          <a:bodyPr wrap="none">
            <a:spAutoFit/>
          </a:bodyPr>
          <a:lstStyle/>
          <a:p>
            <a:r>
              <a:rPr kumimoji="1" lang="en-US" sz="2400" dirty="0">
                <a:solidFill>
                  <a:srgbClr val="44546A"/>
                </a:solidFill>
                <a:latin typeface="Verdana" pitchFamily="34" charset="0"/>
              </a:rPr>
              <a:t>TOP-12 SOES FOR PRIVATIZATION IN 2016</a:t>
            </a:r>
            <a:endParaRPr lang="ru-RU" sz="2400" b="0" dirty="0">
              <a:solidFill>
                <a:srgbClr val="44546A"/>
              </a:solidFill>
            </a:endParaRPr>
          </a:p>
        </p:txBody>
      </p:sp>
      <p:sp>
        <p:nvSpPr>
          <p:cNvPr id="14348" name="Text Box 12"/>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13</a:t>
            </a:r>
            <a:endParaRPr lang="ru-RU" sz="1200" b="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59475" y="808038"/>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Electric power supply dynamics</a:t>
            </a:r>
          </a:p>
        </p:txBody>
      </p:sp>
      <p:sp>
        <p:nvSpPr>
          <p:cNvPr id="12" name="Rectangle 11"/>
          <p:cNvSpPr/>
          <p:nvPr/>
        </p:nvSpPr>
        <p:spPr>
          <a:xfrm>
            <a:off x="1449388" y="4151313"/>
            <a:ext cx="4481512"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Key financials</a:t>
            </a:r>
          </a:p>
        </p:txBody>
      </p:sp>
      <p:pic>
        <p:nvPicPr>
          <p:cNvPr id="24579" name="Picture 3"/>
          <p:cNvPicPr>
            <a:picLocks noChangeAspect="1" noChangeArrowheads="1"/>
          </p:cNvPicPr>
          <p:nvPr/>
        </p:nvPicPr>
        <p:blipFill>
          <a:blip r:embed="rId2"/>
          <a:srcRect/>
          <a:stretch>
            <a:fillRect/>
          </a:stretch>
        </p:blipFill>
        <p:spPr bwMode="auto">
          <a:xfrm>
            <a:off x="9480550" y="179388"/>
            <a:ext cx="552450" cy="538162"/>
          </a:xfrm>
          <a:prstGeom prst="rect">
            <a:avLst/>
          </a:prstGeom>
          <a:noFill/>
          <a:ln w="9525">
            <a:noFill/>
            <a:miter lim="800000"/>
            <a:headEnd/>
            <a:tailEnd/>
          </a:ln>
        </p:spPr>
      </p:pic>
      <p:sp>
        <p:nvSpPr>
          <p:cNvPr id="66" name="Rectangle 65"/>
          <p:cNvSpPr/>
          <p:nvPr/>
        </p:nvSpPr>
        <p:spPr>
          <a:xfrm>
            <a:off x="6083300" y="2551113"/>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Enterprise location</a:t>
            </a:r>
          </a:p>
        </p:txBody>
      </p:sp>
      <p:sp>
        <p:nvSpPr>
          <p:cNvPr id="24581" name="TextBox 2"/>
          <p:cNvSpPr txBox="1">
            <a:spLocks noChangeArrowheads="1"/>
          </p:cNvSpPr>
          <p:nvPr/>
        </p:nvSpPr>
        <p:spPr bwMode="auto">
          <a:xfrm>
            <a:off x="1546225" y="6118225"/>
            <a:ext cx="3276600" cy="231775"/>
          </a:xfrm>
          <a:prstGeom prst="rect">
            <a:avLst/>
          </a:prstGeom>
          <a:noFill/>
          <a:ln w="9525">
            <a:noFill/>
            <a:miter lim="800000"/>
            <a:headEnd/>
            <a:tailEnd/>
          </a:ln>
        </p:spPr>
        <p:txBody>
          <a:bodyPr>
            <a:spAutoFit/>
          </a:bodyPr>
          <a:lstStyle/>
          <a:p>
            <a:r>
              <a:rPr lang="en-US" sz="900" b="0">
                <a:latin typeface="Calibri" pitchFamily="34" charset="0"/>
              </a:rPr>
              <a:t>Source: Company’s data</a:t>
            </a:r>
          </a:p>
        </p:txBody>
      </p:sp>
      <p:sp>
        <p:nvSpPr>
          <p:cNvPr id="24582" name="TextBox 60"/>
          <p:cNvSpPr txBox="1">
            <a:spLocks noChangeArrowheads="1"/>
          </p:cNvSpPr>
          <p:nvPr/>
        </p:nvSpPr>
        <p:spPr bwMode="auto">
          <a:xfrm>
            <a:off x="9829800" y="6515100"/>
            <a:ext cx="366713" cy="215900"/>
          </a:xfrm>
          <a:prstGeom prst="rect">
            <a:avLst/>
          </a:prstGeom>
          <a:noFill/>
          <a:ln w="9525">
            <a:noFill/>
            <a:miter lim="800000"/>
            <a:headEnd/>
            <a:tailEnd/>
          </a:ln>
        </p:spPr>
        <p:txBody>
          <a:bodyPr>
            <a:spAutoFit/>
          </a:bodyPr>
          <a:lstStyle/>
          <a:p>
            <a:pPr algn="ctr"/>
            <a:r>
              <a:rPr lang="en-US" sz="800">
                <a:solidFill>
                  <a:schemeClr val="bg1"/>
                </a:solidFill>
                <a:latin typeface="Verdana" pitchFamily="34" charset="0"/>
              </a:rPr>
              <a:t>1</a:t>
            </a:r>
            <a:endParaRPr lang="uk-UA" sz="800">
              <a:solidFill>
                <a:schemeClr val="bg1"/>
              </a:solidFill>
              <a:latin typeface="Verdana" pitchFamily="34" charset="0"/>
            </a:endParaRPr>
          </a:p>
        </p:txBody>
      </p:sp>
      <p:graphicFrame>
        <p:nvGraphicFramePr>
          <p:cNvPr id="7" name="Table 6"/>
          <p:cNvGraphicFramePr>
            <a:graphicFrameLocks noGrp="1"/>
          </p:cNvGraphicFramePr>
          <p:nvPr/>
        </p:nvGraphicFramePr>
        <p:xfrm>
          <a:off x="1539875" y="4470400"/>
          <a:ext cx="4241800" cy="1616316"/>
        </p:xfrm>
        <a:graphic>
          <a:graphicData uri="http://schemas.openxmlformats.org/drawingml/2006/table">
            <a:tbl>
              <a:tblPr/>
              <a:tblGrid>
                <a:gridCol w="1046914"/>
                <a:gridCol w="721895"/>
                <a:gridCol w="770021"/>
                <a:gridCol w="851485"/>
                <a:gridCol w="851485"/>
              </a:tblGrid>
              <a:tr h="12199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rPr>
                        <a:t>UAH m</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rPr>
                        <a:t>2012</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rPr>
                        <a:t>2013</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rPr>
                        <a:t>2014</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rPr>
                        <a:t>2015</a:t>
                      </a:r>
                    </a:p>
                  </a:txBody>
                  <a:tcPr marL="0" marR="0" marT="0" marB="0" anchor="ctr" horzOverflow="overflow">
                    <a:lnL>
                      <a:noFill/>
                    </a:lnL>
                    <a:lnR>
                      <a:noFill/>
                    </a:lnR>
                    <a:lnT>
                      <a:noFill/>
                    </a:lnT>
                    <a:lnB>
                      <a:noFill/>
                    </a:lnB>
                    <a:lnTlToBr>
                      <a:noFill/>
                    </a:lnTlToBr>
                    <a:lnBlToTr>
                      <a:noFill/>
                    </a:lnBlToTr>
                    <a:solidFill>
                      <a:srgbClr val="C6E5FA"/>
                    </a:solidFill>
                  </a:tcPr>
                </a:tc>
              </a:tr>
              <a:tr h="24398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Sales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1,360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1,326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1,466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2,350</a:t>
                      </a:r>
                    </a:p>
                  </a:txBody>
                  <a:tcPr marL="0" marR="0" marT="0" marB="0" anchor="ctr" horzOverflow="overflow">
                    <a:lnL>
                      <a:noFill/>
                    </a:lnL>
                    <a:lnR>
                      <a:noFill/>
                    </a:lnR>
                    <a:lnT>
                      <a:noFill/>
                    </a:lnT>
                    <a:lnB>
                      <a:noFill/>
                    </a:lnB>
                    <a:lnTlToBr>
                      <a:noFill/>
                    </a:lnTlToBr>
                    <a:lnBlToTr>
                      <a:noFill/>
                    </a:lnBlToTr>
                    <a:noFill/>
                  </a:tcPr>
                </a:tc>
              </a:tr>
              <a:tr h="24398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Gross profit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31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79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68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131</a:t>
                      </a:r>
                    </a:p>
                  </a:txBody>
                  <a:tcPr marL="0" marR="0" marT="0" marB="0" anchor="ctr" horzOverflow="overflow">
                    <a:lnL>
                      <a:noFill/>
                    </a:lnL>
                    <a:lnR>
                      <a:noFill/>
                    </a:lnR>
                    <a:lnT>
                      <a:noFill/>
                    </a:lnT>
                    <a:lnB>
                      <a:noFill/>
                    </a:lnB>
                    <a:lnTlToBr>
                      <a:noFill/>
                    </a:lnTlToBr>
                    <a:lnBlToTr>
                      <a:noFill/>
                    </a:lnBlToTr>
                    <a:noFill/>
                  </a:tcPr>
                </a:tc>
              </a:tr>
              <a:tr h="24398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EBITDA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52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56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70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74</a:t>
                      </a:r>
                    </a:p>
                  </a:txBody>
                  <a:tcPr marL="0" marR="0" marT="0" marB="0" anchor="ctr" horzOverflow="overflow">
                    <a:lnL>
                      <a:noFill/>
                    </a:lnL>
                    <a:lnR>
                      <a:noFill/>
                    </a:lnR>
                    <a:lnT>
                      <a:noFill/>
                    </a:lnT>
                    <a:lnB>
                      <a:noFill/>
                    </a:lnB>
                    <a:lnTlToBr>
                      <a:noFill/>
                    </a:lnTlToBr>
                    <a:lnBlToTr>
                      <a:noFill/>
                    </a:lnBlToTr>
                    <a:noFill/>
                  </a:tcPr>
                </a:tc>
              </a:tr>
              <a:tr h="24398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Net income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4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4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4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25</a:t>
                      </a:r>
                    </a:p>
                  </a:txBody>
                  <a:tcPr marL="0" marR="0" marT="0" marB="0" anchor="ctr" horzOverflow="overflow">
                    <a:lnL>
                      <a:noFill/>
                    </a:lnL>
                    <a:lnR>
                      <a:noFill/>
                    </a:lnR>
                    <a:lnT>
                      <a:noFill/>
                    </a:lnT>
                    <a:lnB>
                      <a:noFill/>
                    </a:lnB>
                    <a:lnTlToBr>
                      <a:noFill/>
                    </a:lnTlToBr>
                    <a:lnBlToTr>
                      <a:noFill/>
                    </a:lnBlToTr>
                    <a:noFill/>
                  </a:tcPr>
                </a:tc>
              </a:tr>
              <a:tr h="24398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Total assets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498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514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601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833</a:t>
                      </a:r>
                    </a:p>
                  </a:txBody>
                  <a:tcPr marL="0" marR="0" marT="0" marB="0" anchor="ctr" horzOverflow="overflow">
                    <a:lnL>
                      <a:noFill/>
                    </a:lnL>
                    <a:lnR>
                      <a:noFill/>
                    </a:lnR>
                    <a:lnT>
                      <a:noFill/>
                    </a:lnT>
                    <a:lnB>
                      <a:noFill/>
                    </a:lnB>
                    <a:lnTlToBr>
                      <a:noFill/>
                    </a:lnTlToBr>
                    <a:lnBlToTr>
                      <a:noFill/>
                    </a:lnBlToTr>
                    <a:noFill/>
                  </a:tcPr>
                </a:tc>
              </a:tr>
              <a:tr h="24398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Debt</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6 </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9 </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10 </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550</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8" name="Chart 67"/>
          <p:cNvGraphicFramePr>
            <a:graphicFrameLocks/>
          </p:cNvGraphicFramePr>
          <p:nvPr/>
        </p:nvGraphicFramePr>
        <p:xfrm>
          <a:off x="6035676" y="4466625"/>
          <a:ext cx="3805237" cy="1717607"/>
        </p:xfrm>
        <a:graphic>
          <a:graphicData uri="http://schemas.openxmlformats.org/drawingml/2006/chart">
            <c:chart xmlns:c="http://schemas.openxmlformats.org/drawingml/2006/chart" xmlns:r="http://schemas.openxmlformats.org/officeDocument/2006/relationships" r:id="rId3"/>
          </a:graphicData>
        </a:graphic>
      </p:graphicFrame>
      <p:grpSp>
        <p:nvGrpSpPr>
          <p:cNvPr id="24621" name="Group 68"/>
          <p:cNvGrpSpPr>
            <a:grpSpLocks/>
          </p:cNvGrpSpPr>
          <p:nvPr/>
        </p:nvGrpSpPr>
        <p:grpSpPr bwMode="auto">
          <a:xfrm>
            <a:off x="6264275" y="2855913"/>
            <a:ext cx="2819400" cy="1371600"/>
            <a:chOff x="0" y="0"/>
            <a:chExt cx="10262040" cy="6809260"/>
          </a:xfrm>
        </p:grpSpPr>
        <p:grpSp>
          <p:nvGrpSpPr>
            <p:cNvPr id="24630" name="Group 69"/>
            <p:cNvGrpSpPr>
              <a:grpSpLocks/>
            </p:cNvGrpSpPr>
            <p:nvPr/>
          </p:nvGrpSpPr>
          <p:grpSpPr bwMode="auto">
            <a:xfrm>
              <a:off x="0" y="0"/>
              <a:ext cx="10262040" cy="6809260"/>
              <a:chOff x="0" y="0"/>
              <a:chExt cx="5332" cy="3287"/>
            </a:xfrm>
          </p:grpSpPr>
          <p:grpSp>
            <p:nvGrpSpPr>
              <p:cNvPr id="24633" name="Group 72"/>
              <p:cNvGrpSpPr>
                <a:grpSpLocks/>
              </p:cNvGrpSpPr>
              <p:nvPr/>
            </p:nvGrpSpPr>
            <p:grpSpPr bwMode="auto">
              <a:xfrm>
                <a:off x="0" y="0"/>
                <a:ext cx="5332" cy="3287"/>
                <a:chOff x="0" y="0"/>
                <a:chExt cx="5332" cy="3287"/>
              </a:xfrm>
            </p:grpSpPr>
            <p:sp>
              <p:nvSpPr>
                <p:cNvPr id="76" name="Freeform 75"/>
                <p:cNvSpPr>
                  <a:spLocks/>
                </p:cNvSpPr>
                <p:nvPr/>
              </p:nvSpPr>
              <p:spPr bwMode="auto">
                <a:xfrm>
                  <a:off x="414" y="183"/>
                  <a:ext cx="745" cy="689"/>
                </a:xfrm>
                <a:custGeom>
                  <a:avLst/>
                  <a:gdLst>
                    <a:gd name="T0" fmla="*/ 0 w 745"/>
                    <a:gd name="T1" fmla="*/ 176 h 688"/>
                    <a:gd name="T2" fmla="*/ 21 w 745"/>
                    <a:gd name="T3" fmla="*/ 140 h 688"/>
                    <a:gd name="T4" fmla="*/ 98 w 745"/>
                    <a:gd name="T5" fmla="*/ 134 h 688"/>
                    <a:gd name="T6" fmla="*/ 128 w 745"/>
                    <a:gd name="T7" fmla="*/ 149 h 688"/>
                    <a:gd name="T8" fmla="*/ 197 w 745"/>
                    <a:gd name="T9" fmla="*/ 127 h 688"/>
                    <a:gd name="T10" fmla="*/ 242 w 745"/>
                    <a:gd name="T11" fmla="*/ 55 h 688"/>
                    <a:gd name="T12" fmla="*/ 320 w 745"/>
                    <a:gd name="T13" fmla="*/ 40 h 688"/>
                    <a:gd name="T14" fmla="*/ 407 w 745"/>
                    <a:gd name="T15" fmla="*/ 23 h 688"/>
                    <a:gd name="T16" fmla="*/ 530 w 745"/>
                    <a:gd name="T17" fmla="*/ 11 h 688"/>
                    <a:gd name="T18" fmla="*/ 602 w 745"/>
                    <a:gd name="T19" fmla="*/ 29 h 688"/>
                    <a:gd name="T20" fmla="*/ 615 w 745"/>
                    <a:gd name="T21" fmla="*/ 112 h 688"/>
                    <a:gd name="T22" fmla="*/ 597 w 745"/>
                    <a:gd name="T23" fmla="*/ 187 h 688"/>
                    <a:gd name="T24" fmla="*/ 683 w 745"/>
                    <a:gd name="T25" fmla="*/ 280 h 688"/>
                    <a:gd name="T26" fmla="*/ 728 w 745"/>
                    <a:gd name="T27" fmla="*/ 310 h 688"/>
                    <a:gd name="T28" fmla="*/ 708 w 745"/>
                    <a:gd name="T29" fmla="*/ 370 h 688"/>
                    <a:gd name="T30" fmla="*/ 734 w 745"/>
                    <a:gd name="T31" fmla="*/ 421 h 688"/>
                    <a:gd name="T32" fmla="*/ 731 w 745"/>
                    <a:gd name="T33" fmla="*/ 464 h 688"/>
                    <a:gd name="T34" fmla="*/ 684 w 745"/>
                    <a:gd name="T35" fmla="*/ 490 h 688"/>
                    <a:gd name="T36" fmla="*/ 636 w 745"/>
                    <a:gd name="T37" fmla="*/ 553 h 688"/>
                    <a:gd name="T38" fmla="*/ 570 w 745"/>
                    <a:gd name="T39" fmla="*/ 535 h 688"/>
                    <a:gd name="T40" fmla="*/ 531 w 745"/>
                    <a:gd name="T41" fmla="*/ 566 h 688"/>
                    <a:gd name="T42" fmla="*/ 503 w 745"/>
                    <a:gd name="T43" fmla="*/ 599 h 688"/>
                    <a:gd name="T44" fmla="*/ 468 w 745"/>
                    <a:gd name="T45" fmla="*/ 625 h 688"/>
                    <a:gd name="T46" fmla="*/ 440 w 745"/>
                    <a:gd name="T47" fmla="*/ 685 h 688"/>
                    <a:gd name="T48" fmla="*/ 411 w 745"/>
                    <a:gd name="T49" fmla="*/ 670 h 688"/>
                    <a:gd name="T50" fmla="*/ 357 w 745"/>
                    <a:gd name="T51" fmla="*/ 686 h 688"/>
                    <a:gd name="T52" fmla="*/ 293 w 745"/>
                    <a:gd name="T53" fmla="*/ 644 h 688"/>
                    <a:gd name="T54" fmla="*/ 305 w 745"/>
                    <a:gd name="T55" fmla="*/ 619 h 688"/>
                    <a:gd name="T56" fmla="*/ 228 w 745"/>
                    <a:gd name="T57" fmla="*/ 586 h 688"/>
                    <a:gd name="T58" fmla="*/ 155 w 745"/>
                    <a:gd name="T59" fmla="*/ 553 h 688"/>
                    <a:gd name="T60" fmla="*/ 128 w 745"/>
                    <a:gd name="T61" fmla="*/ 505 h 688"/>
                    <a:gd name="T62" fmla="*/ 128 w 745"/>
                    <a:gd name="T63" fmla="*/ 472 h 688"/>
                    <a:gd name="T64" fmla="*/ 89 w 745"/>
                    <a:gd name="T65" fmla="*/ 376 h 688"/>
                    <a:gd name="T66" fmla="*/ 68 w 745"/>
                    <a:gd name="T67" fmla="*/ 346 h 688"/>
                    <a:gd name="T68" fmla="*/ 27 w 745"/>
                    <a:gd name="T69" fmla="*/ 299 h 688"/>
                    <a:gd name="T70" fmla="*/ 21 w 745"/>
                    <a:gd name="T71" fmla="*/ 262 h 688"/>
                    <a:gd name="T72" fmla="*/ 9 w 745"/>
                    <a:gd name="T73" fmla="*/ 200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5"/>
                    <a:gd name="T112" fmla="*/ 0 h 688"/>
                    <a:gd name="T113" fmla="*/ 745 w 745"/>
                    <a:gd name="T114" fmla="*/ 688 h 6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5" h="688">
                      <a:moveTo>
                        <a:pt x="14" y="209"/>
                      </a:moveTo>
                      <a:cubicBezTo>
                        <a:pt x="6" y="199"/>
                        <a:pt x="4" y="188"/>
                        <a:pt x="0" y="176"/>
                      </a:cubicBezTo>
                      <a:cubicBezTo>
                        <a:pt x="5" y="167"/>
                        <a:pt x="3" y="158"/>
                        <a:pt x="8" y="149"/>
                      </a:cubicBezTo>
                      <a:cubicBezTo>
                        <a:pt x="9" y="140"/>
                        <a:pt x="13" y="142"/>
                        <a:pt x="21" y="140"/>
                      </a:cubicBezTo>
                      <a:cubicBezTo>
                        <a:pt x="30" y="135"/>
                        <a:pt x="40" y="133"/>
                        <a:pt x="50" y="131"/>
                      </a:cubicBezTo>
                      <a:cubicBezTo>
                        <a:pt x="66" y="132"/>
                        <a:pt x="82" y="132"/>
                        <a:pt x="98" y="134"/>
                      </a:cubicBezTo>
                      <a:cubicBezTo>
                        <a:pt x="103" y="135"/>
                        <a:pt x="113" y="137"/>
                        <a:pt x="113" y="137"/>
                      </a:cubicBezTo>
                      <a:cubicBezTo>
                        <a:pt x="118" y="142"/>
                        <a:pt x="123" y="145"/>
                        <a:pt x="128" y="149"/>
                      </a:cubicBezTo>
                      <a:cubicBezTo>
                        <a:pt x="158" y="148"/>
                        <a:pt x="165" y="145"/>
                        <a:pt x="189" y="140"/>
                      </a:cubicBezTo>
                      <a:cubicBezTo>
                        <a:pt x="196" y="136"/>
                        <a:pt x="194" y="133"/>
                        <a:pt x="197" y="127"/>
                      </a:cubicBezTo>
                      <a:cubicBezTo>
                        <a:pt x="198" y="113"/>
                        <a:pt x="197" y="77"/>
                        <a:pt x="218" y="73"/>
                      </a:cubicBezTo>
                      <a:cubicBezTo>
                        <a:pt x="227" y="68"/>
                        <a:pt x="233" y="60"/>
                        <a:pt x="242" y="55"/>
                      </a:cubicBezTo>
                      <a:cubicBezTo>
                        <a:pt x="250" y="45"/>
                        <a:pt x="252" y="47"/>
                        <a:pt x="266" y="46"/>
                      </a:cubicBezTo>
                      <a:cubicBezTo>
                        <a:pt x="285" y="47"/>
                        <a:pt x="302" y="44"/>
                        <a:pt x="320" y="40"/>
                      </a:cubicBezTo>
                      <a:cubicBezTo>
                        <a:pt x="339" y="30"/>
                        <a:pt x="359" y="30"/>
                        <a:pt x="380" y="28"/>
                      </a:cubicBezTo>
                      <a:cubicBezTo>
                        <a:pt x="393" y="21"/>
                        <a:pt x="370" y="33"/>
                        <a:pt x="407" y="23"/>
                      </a:cubicBezTo>
                      <a:cubicBezTo>
                        <a:pt x="421" y="19"/>
                        <a:pt x="435" y="14"/>
                        <a:pt x="450" y="11"/>
                      </a:cubicBezTo>
                      <a:cubicBezTo>
                        <a:pt x="472" y="0"/>
                        <a:pt x="505" y="10"/>
                        <a:pt x="530" y="11"/>
                      </a:cubicBezTo>
                      <a:cubicBezTo>
                        <a:pt x="547" y="15"/>
                        <a:pt x="559" y="17"/>
                        <a:pt x="576" y="19"/>
                      </a:cubicBezTo>
                      <a:cubicBezTo>
                        <a:pt x="588" y="27"/>
                        <a:pt x="588" y="28"/>
                        <a:pt x="602" y="29"/>
                      </a:cubicBezTo>
                      <a:cubicBezTo>
                        <a:pt x="609" y="31"/>
                        <a:pt x="613" y="30"/>
                        <a:pt x="617" y="37"/>
                      </a:cubicBezTo>
                      <a:cubicBezTo>
                        <a:pt x="618" y="62"/>
                        <a:pt x="620" y="87"/>
                        <a:pt x="615" y="112"/>
                      </a:cubicBezTo>
                      <a:cubicBezTo>
                        <a:pt x="614" y="130"/>
                        <a:pt x="611" y="148"/>
                        <a:pt x="603" y="164"/>
                      </a:cubicBezTo>
                      <a:cubicBezTo>
                        <a:pt x="602" y="172"/>
                        <a:pt x="600" y="179"/>
                        <a:pt x="597" y="187"/>
                      </a:cubicBezTo>
                      <a:cubicBezTo>
                        <a:pt x="599" y="200"/>
                        <a:pt x="595" y="216"/>
                        <a:pt x="605" y="226"/>
                      </a:cubicBezTo>
                      <a:cubicBezTo>
                        <a:pt x="609" y="247"/>
                        <a:pt x="662" y="275"/>
                        <a:pt x="683" y="280"/>
                      </a:cubicBezTo>
                      <a:cubicBezTo>
                        <a:pt x="689" y="288"/>
                        <a:pt x="701" y="297"/>
                        <a:pt x="710" y="299"/>
                      </a:cubicBezTo>
                      <a:cubicBezTo>
                        <a:pt x="716" y="303"/>
                        <a:pt x="722" y="306"/>
                        <a:pt x="728" y="310"/>
                      </a:cubicBezTo>
                      <a:cubicBezTo>
                        <a:pt x="730" y="323"/>
                        <a:pt x="734" y="353"/>
                        <a:pt x="717" y="356"/>
                      </a:cubicBezTo>
                      <a:cubicBezTo>
                        <a:pt x="714" y="361"/>
                        <a:pt x="711" y="365"/>
                        <a:pt x="708" y="370"/>
                      </a:cubicBezTo>
                      <a:cubicBezTo>
                        <a:pt x="713" y="380"/>
                        <a:pt x="728" y="381"/>
                        <a:pt x="738" y="383"/>
                      </a:cubicBezTo>
                      <a:cubicBezTo>
                        <a:pt x="743" y="395"/>
                        <a:pt x="745" y="412"/>
                        <a:pt x="734" y="421"/>
                      </a:cubicBezTo>
                      <a:cubicBezTo>
                        <a:pt x="731" y="427"/>
                        <a:pt x="728" y="430"/>
                        <a:pt x="722" y="434"/>
                      </a:cubicBezTo>
                      <a:cubicBezTo>
                        <a:pt x="713" y="448"/>
                        <a:pt x="715" y="461"/>
                        <a:pt x="731" y="464"/>
                      </a:cubicBezTo>
                      <a:cubicBezTo>
                        <a:pt x="728" y="476"/>
                        <a:pt x="719" y="475"/>
                        <a:pt x="707" y="476"/>
                      </a:cubicBezTo>
                      <a:cubicBezTo>
                        <a:pt x="689" y="483"/>
                        <a:pt x="694" y="474"/>
                        <a:pt x="684" y="490"/>
                      </a:cubicBezTo>
                      <a:cubicBezTo>
                        <a:pt x="680" y="514"/>
                        <a:pt x="695" y="546"/>
                        <a:pt x="674" y="562"/>
                      </a:cubicBezTo>
                      <a:cubicBezTo>
                        <a:pt x="660" y="560"/>
                        <a:pt x="649" y="554"/>
                        <a:pt x="636" y="553"/>
                      </a:cubicBezTo>
                      <a:cubicBezTo>
                        <a:pt x="629" y="548"/>
                        <a:pt x="622" y="548"/>
                        <a:pt x="614" y="547"/>
                      </a:cubicBezTo>
                      <a:cubicBezTo>
                        <a:pt x="600" y="541"/>
                        <a:pt x="586" y="537"/>
                        <a:pt x="570" y="535"/>
                      </a:cubicBezTo>
                      <a:cubicBezTo>
                        <a:pt x="536" y="537"/>
                        <a:pt x="558" y="539"/>
                        <a:pt x="537" y="550"/>
                      </a:cubicBezTo>
                      <a:cubicBezTo>
                        <a:pt x="536" y="556"/>
                        <a:pt x="531" y="566"/>
                        <a:pt x="531" y="566"/>
                      </a:cubicBezTo>
                      <a:cubicBezTo>
                        <a:pt x="530" y="578"/>
                        <a:pt x="529" y="590"/>
                        <a:pt x="516" y="593"/>
                      </a:cubicBezTo>
                      <a:cubicBezTo>
                        <a:pt x="511" y="595"/>
                        <a:pt x="507" y="596"/>
                        <a:pt x="503" y="599"/>
                      </a:cubicBezTo>
                      <a:cubicBezTo>
                        <a:pt x="496" y="598"/>
                        <a:pt x="492" y="596"/>
                        <a:pt x="486" y="595"/>
                      </a:cubicBezTo>
                      <a:cubicBezTo>
                        <a:pt x="469" y="582"/>
                        <a:pt x="472" y="614"/>
                        <a:pt x="468" y="625"/>
                      </a:cubicBezTo>
                      <a:cubicBezTo>
                        <a:pt x="466" y="639"/>
                        <a:pt x="463" y="664"/>
                        <a:pt x="456" y="676"/>
                      </a:cubicBezTo>
                      <a:cubicBezTo>
                        <a:pt x="454" y="688"/>
                        <a:pt x="454" y="686"/>
                        <a:pt x="440" y="685"/>
                      </a:cubicBezTo>
                      <a:cubicBezTo>
                        <a:pt x="435" y="680"/>
                        <a:pt x="433" y="677"/>
                        <a:pt x="426" y="676"/>
                      </a:cubicBezTo>
                      <a:cubicBezTo>
                        <a:pt x="421" y="673"/>
                        <a:pt x="417" y="671"/>
                        <a:pt x="411" y="670"/>
                      </a:cubicBezTo>
                      <a:cubicBezTo>
                        <a:pt x="392" y="672"/>
                        <a:pt x="403" y="676"/>
                        <a:pt x="378" y="677"/>
                      </a:cubicBezTo>
                      <a:cubicBezTo>
                        <a:pt x="371" y="680"/>
                        <a:pt x="364" y="685"/>
                        <a:pt x="357" y="686"/>
                      </a:cubicBezTo>
                      <a:cubicBezTo>
                        <a:pt x="320" y="684"/>
                        <a:pt x="329" y="676"/>
                        <a:pt x="300" y="659"/>
                      </a:cubicBezTo>
                      <a:cubicBezTo>
                        <a:pt x="296" y="654"/>
                        <a:pt x="294" y="651"/>
                        <a:pt x="293" y="644"/>
                      </a:cubicBezTo>
                      <a:cubicBezTo>
                        <a:pt x="294" y="636"/>
                        <a:pt x="299" y="636"/>
                        <a:pt x="302" y="629"/>
                      </a:cubicBezTo>
                      <a:cubicBezTo>
                        <a:pt x="303" y="626"/>
                        <a:pt x="305" y="622"/>
                        <a:pt x="305" y="619"/>
                      </a:cubicBezTo>
                      <a:cubicBezTo>
                        <a:pt x="304" y="608"/>
                        <a:pt x="299" y="609"/>
                        <a:pt x="291" y="604"/>
                      </a:cubicBezTo>
                      <a:cubicBezTo>
                        <a:pt x="267" y="590"/>
                        <a:pt x="259" y="587"/>
                        <a:pt x="228" y="586"/>
                      </a:cubicBezTo>
                      <a:cubicBezTo>
                        <a:pt x="221" y="574"/>
                        <a:pt x="216" y="569"/>
                        <a:pt x="204" y="562"/>
                      </a:cubicBezTo>
                      <a:cubicBezTo>
                        <a:pt x="195" y="550"/>
                        <a:pt x="171" y="555"/>
                        <a:pt x="155" y="553"/>
                      </a:cubicBezTo>
                      <a:cubicBezTo>
                        <a:pt x="144" y="549"/>
                        <a:pt x="141" y="540"/>
                        <a:pt x="135" y="530"/>
                      </a:cubicBezTo>
                      <a:cubicBezTo>
                        <a:pt x="134" y="522"/>
                        <a:pt x="133" y="512"/>
                        <a:pt x="128" y="505"/>
                      </a:cubicBezTo>
                      <a:cubicBezTo>
                        <a:pt x="125" y="497"/>
                        <a:pt x="120" y="493"/>
                        <a:pt x="117" y="484"/>
                      </a:cubicBezTo>
                      <a:cubicBezTo>
                        <a:pt x="119" y="474"/>
                        <a:pt x="119" y="474"/>
                        <a:pt x="128" y="472"/>
                      </a:cubicBezTo>
                      <a:cubicBezTo>
                        <a:pt x="149" y="451"/>
                        <a:pt x="121" y="403"/>
                        <a:pt x="101" y="388"/>
                      </a:cubicBezTo>
                      <a:cubicBezTo>
                        <a:pt x="98" y="383"/>
                        <a:pt x="89" y="376"/>
                        <a:pt x="89" y="376"/>
                      </a:cubicBezTo>
                      <a:cubicBezTo>
                        <a:pt x="85" y="369"/>
                        <a:pt x="82" y="363"/>
                        <a:pt x="75" y="359"/>
                      </a:cubicBezTo>
                      <a:cubicBezTo>
                        <a:pt x="72" y="355"/>
                        <a:pt x="71" y="350"/>
                        <a:pt x="68" y="346"/>
                      </a:cubicBezTo>
                      <a:cubicBezTo>
                        <a:pt x="67" y="342"/>
                        <a:pt x="42" y="308"/>
                        <a:pt x="38" y="304"/>
                      </a:cubicBezTo>
                      <a:cubicBezTo>
                        <a:pt x="35" y="301"/>
                        <a:pt x="30" y="301"/>
                        <a:pt x="27" y="299"/>
                      </a:cubicBezTo>
                      <a:cubicBezTo>
                        <a:pt x="22" y="293"/>
                        <a:pt x="19" y="286"/>
                        <a:pt x="14" y="280"/>
                      </a:cubicBezTo>
                      <a:cubicBezTo>
                        <a:pt x="15" y="271"/>
                        <a:pt x="16" y="269"/>
                        <a:pt x="21" y="262"/>
                      </a:cubicBezTo>
                      <a:cubicBezTo>
                        <a:pt x="24" y="251"/>
                        <a:pt x="28" y="237"/>
                        <a:pt x="15" y="233"/>
                      </a:cubicBezTo>
                      <a:cubicBezTo>
                        <a:pt x="10" y="222"/>
                        <a:pt x="15" y="210"/>
                        <a:pt x="9" y="200"/>
                      </a:cubicBezTo>
                      <a:cubicBezTo>
                        <a:pt x="3" y="189"/>
                        <a:pt x="3" y="197"/>
                        <a:pt x="3" y="193"/>
                      </a:cubicBezTo>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77" name="Freeform 76"/>
                <p:cNvSpPr>
                  <a:spLocks/>
                </p:cNvSpPr>
                <p:nvPr/>
              </p:nvSpPr>
              <p:spPr bwMode="auto">
                <a:xfrm>
                  <a:off x="871" y="198"/>
                  <a:ext cx="778" cy="803"/>
                </a:xfrm>
                <a:custGeom>
                  <a:avLst/>
                  <a:gdLst>
                    <a:gd name="T0" fmla="*/ 159 w 777"/>
                    <a:gd name="T1" fmla="*/ 105 h 804"/>
                    <a:gd name="T2" fmla="*/ 145 w 777"/>
                    <a:gd name="T3" fmla="*/ 183 h 804"/>
                    <a:gd name="T4" fmla="*/ 189 w 777"/>
                    <a:gd name="T5" fmla="*/ 248 h 804"/>
                    <a:gd name="T6" fmla="*/ 273 w 777"/>
                    <a:gd name="T7" fmla="*/ 306 h 804"/>
                    <a:gd name="T8" fmla="*/ 273 w 777"/>
                    <a:gd name="T9" fmla="*/ 372 h 804"/>
                    <a:gd name="T10" fmla="*/ 277 w 777"/>
                    <a:gd name="T11" fmla="*/ 426 h 804"/>
                    <a:gd name="T12" fmla="*/ 267 w 777"/>
                    <a:gd name="T13" fmla="*/ 456 h 804"/>
                    <a:gd name="T14" fmla="*/ 237 w 777"/>
                    <a:gd name="T15" fmla="*/ 476 h 804"/>
                    <a:gd name="T16" fmla="*/ 231 w 777"/>
                    <a:gd name="T17" fmla="*/ 516 h 804"/>
                    <a:gd name="T18" fmla="*/ 178 w 777"/>
                    <a:gd name="T19" fmla="*/ 548 h 804"/>
                    <a:gd name="T20" fmla="*/ 121 w 777"/>
                    <a:gd name="T21" fmla="*/ 530 h 804"/>
                    <a:gd name="T22" fmla="*/ 79 w 777"/>
                    <a:gd name="T23" fmla="*/ 558 h 804"/>
                    <a:gd name="T24" fmla="*/ 24 w 777"/>
                    <a:gd name="T25" fmla="*/ 588 h 804"/>
                    <a:gd name="T26" fmla="*/ 4 w 777"/>
                    <a:gd name="T27" fmla="*/ 663 h 804"/>
                    <a:gd name="T28" fmla="*/ 36 w 777"/>
                    <a:gd name="T29" fmla="*/ 728 h 804"/>
                    <a:gd name="T30" fmla="*/ 45 w 777"/>
                    <a:gd name="T31" fmla="*/ 737 h 804"/>
                    <a:gd name="T32" fmla="*/ 66 w 777"/>
                    <a:gd name="T33" fmla="*/ 795 h 804"/>
                    <a:gd name="T34" fmla="*/ 105 w 777"/>
                    <a:gd name="T35" fmla="*/ 785 h 804"/>
                    <a:gd name="T36" fmla="*/ 207 w 777"/>
                    <a:gd name="T37" fmla="*/ 729 h 804"/>
                    <a:gd name="T38" fmla="*/ 256 w 777"/>
                    <a:gd name="T39" fmla="*/ 713 h 804"/>
                    <a:gd name="T40" fmla="*/ 328 w 777"/>
                    <a:gd name="T41" fmla="*/ 705 h 804"/>
                    <a:gd name="T42" fmla="*/ 388 w 777"/>
                    <a:gd name="T43" fmla="*/ 717 h 804"/>
                    <a:gd name="T44" fmla="*/ 402 w 777"/>
                    <a:gd name="T45" fmla="*/ 695 h 804"/>
                    <a:gd name="T46" fmla="*/ 463 w 777"/>
                    <a:gd name="T47" fmla="*/ 669 h 804"/>
                    <a:gd name="T48" fmla="*/ 510 w 777"/>
                    <a:gd name="T49" fmla="*/ 615 h 804"/>
                    <a:gd name="T50" fmla="*/ 591 w 777"/>
                    <a:gd name="T51" fmla="*/ 591 h 804"/>
                    <a:gd name="T52" fmla="*/ 625 w 777"/>
                    <a:gd name="T53" fmla="*/ 573 h 804"/>
                    <a:gd name="T54" fmla="*/ 652 w 777"/>
                    <a:gd name="T55" fmla="*/ 510 h 804"/>
                    <a:gd name="T56" fmla="*/ 633 w 777"/>
                    <a:gd name="T57" fmla="*/ 452 h 804"/>
                    <a:gd name="T58" fmla="*/ 636 w 777"/>
                    <a:gd name="T59" fmla="*/ 390 h 804"/>
                    <a:gd name="T60" fmla="*/ 667 w 777"/>
                    <a:gd name="T61" fmla="*/ 369 h 804"/>
                    <a:gd name="T62" fmla="*/ 691 w 777"/>
                    <a:gd name="T63" fmla="*/ 293 h 804"/>
                    <a:gd name="T64" fmla="*/ 702 w 777"/>
                    <a:gd name="T65" fmla="*/ 252 h 804"/>
                    <a:gd name="T66" fmla="*/ 720 w 777"/>
                    <a:gd name="T67" fmla="*/ 215 h 804"/>
                    <a:gd name="T68" fmla="*/ 769 w 777"/>
                    <a:gd name="T69" fmla="*/ 194 h 804"/>
                    <a:gd name="T70" fmla="*/ 748 w 777"/>
                    <a:gd name="T71" fmla="*/ 137 h 804"/>
                    <a:gd name="T72" fmla="*/ 643 w 777"/>
                    <a:gd name="T73" fmla="*/ 126 h 804"/>
                    <a:gd name="T74" fmla="*/ 526 w 777"/>
                    <a:gd name="T75" fmla="*/ 72 h 804"/>
                    <a:gd name="T76" fmla="*/ 471 w 777"/>
                    <a:gd name="T77" fmla="*/ 62 h 804"/>
                    <a:gd name="T78" fmla="*/ 382 w 777"/>
                    <a:gd name="T79" fmla="*/ 39 h 804"/>
                    <a:gd name="T80" fmla="*/ 331 w 777"/>
                    <a:gd name="T81" fmla="*/ 44 h 804"/>
                    <a:gd name="T82" fmla="*/ 271 w 777"/>
                    <a:gd name="T83" fmla="*/ 6 h 804"/>
                    <a:gd name="T84" fmla="*/ 199 w 777"/>
                    <a:gd name="T85" fmla="*/ 5 h 8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7"/>
                    <a:gd name="T130" fmla="*/ 0 h 804"/>
                    <a:gd name="T131" fmla="*/ 777 w 777"/>
                    <a:gd name="T132" fmla="*/ 804 h 8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7" h="804">
                      <a:moveTo>
                        <a:pt x="165" y="26"/>
                      </a:moveTo>
                      <a:cubicBezTo>
                        <a:pt x="153" y="50"/>
                        <a:pt x="163" y="79"/>
                        <a:pt x="159" y="105"/>
                      </a:cubicBezTo>
                      <a:cubicBezTo>
                        <a:pt x="158" y="125"/>
                        <a:pt x="159" y="138"/>
                        <a:pt x="151" y="155"/>
                      </a:cubicBezTo>
                      <a:cubicBezTo>
                        <a:pt x="150" y="173"/>
                        <a:pt x="151" y="171"/>
                        <a:pt x="145" y="183"/>
                      </a:cubicBezTo>
                      <a:cubicBezTo>
                        <a:pt x="140" y="206"/>
                        <a:pt x="141" y="229"/>
                        <a:pt x="165" y="234"/>
                      </a:cubicBezTo>
                      <a:cubicBezTo>
                        <a:pt x="172" y="239"/>
                        <a:pt x="180" y="245"/>
                        <a:pt x="189" y="248"/>
                      </a:cubicBezTo>
                      <a:cubicBezTo>
                        <a:pt x="199" y="258"/>
                        <a:pt x="208" y="274"/>
                        <a:pt x="223" y="276"/>
                      </a:cubicBezTo>
                      <a:cubicBezTo>
                        <a:pt x="238" y="285"/>
                        <a:pt x="255" y="303"/>
                        <a:pt x="273" y="306"/>
                      </a:cubicBezTo>
                      <a:cubicBezTo>
                        <a:pt x="298" y="324"/>
                        <a:pt x="291" y="349"/>
                        <a:pt x="262" y="351"/>
                      </a:cubicBezTo>
                      <a:cubicBezTo>
                        <a:pt x="259" y="366"/>
                        <a:pt x="257" y="371"/>
                        <a:pt x="273" y="372"/>
                      </a:cubicBezTo>
                      <a:cubicBezTo>
                        <a:pt x="279" y="375"/>
                        <a:pt x="282" y="376"/>
                        <a:pt x="285" y="383"/>
                      </a:cubicBezTo>
                      <a:cubicBezTo>
                        <a:pt x="288" y="399"/>
                        <a:pt x="290" y="415"/>
                        <a:pt x="277" y="426"/>
                      </a:cubicBezTo>
                      <a:cubicBezTo>
                        <a:pt x="275" y="435"/>
                        <a:pt x="271" y="437"/>
                        <a:pt x="262" y="438"/>
                      </a:cubicBezTo>
                      <a:cubicBezTo>
                        <a:pt x="263" y="444"/>
                        <a:pt x="264" y="450"/>
                        <a:pt x="267" y="456"/>
                      </a:cubicBezTo>
                      <a:cubicBezTo>
                        <a:pt x="268" y="460"/>
                        <a:pt x="269" y="466"/>
                        <a:pt x="267" y="470"/>
                      </a:cubicBezTo>
                      <a:cubicBezTo>
                        <a:pt x="261" y="478"/>
                        <a:pt x="237" y="476"/>
                        <a:pt x="237" y="476"/>
                      </a:cubicBezTo>
                      <a:cubicBezTo>
                        <a:pt x="233" y="482"/>
                        <a:pt x="232" y="488"/>
                        <a:pt x="229" y="495"/>
                      </a:cubicBezTo>
                      <a:cubicBezTo>
                        <a:pt x="228" y="502"/>
                        <a:pt x="228" y="509"/>
                        <a:pt x="231" y="516"/>
                      </a:cubicBezTo>
                      <a:cubicBezTo>
                        <a:pt x="232" y="532"/>
                        <a:pt x="234" y="539"/>
                        <a:pt x="232" y="554"/>
                      </a:cubicBezTo>
                      <a:cubicBezTo>
                        <a:pt x="193" y="552"/>
                        <a:pt x="201" y="552"/>
                        <a:pt x="178" y="548"/>
                      </a:cubicBezTo>
                      <a:cubicBezTo>
                        <a:pt x="173" y="545"/>
                        <a:pt x="169" y="543"/>
                        <a:pt x="163" y="542"/>
                      </a:cubicBezTo>
                      <a:cubicBezTo>
                        <a:pt x="151" y="536"/>
                        <a:pt x="135" y="532"/>
                        <a:pt x="121" y="530"/>
                      </a:cubicBezTo>
                      <a:cubicBezTo>
                        <a:pt x="100" y="524"/>
                        <a:pt x="94" y="523"/>
                        <a:pt x="85" y="540"/>
                      </a:cubicBezTo>
                      <a:cubicBezTo>
                        <a:pt x="84" y="546"/>
                        <a:pt x="82" y="552"/>
                        <a:pt x="79" y="558"/>
                      </a:cubicBezTo>
                      <a:cubicBezTo>
                        <a:pt x="78" y="583"/>
                        <a:pt x="81" y="580"/>
                        <a:pt x="60" y="582"/>
                      </a:cubicBezTo>
                      <a:cubicBezTo>
                        <a:pt x="48" y="587"/>
                        <a:pt x="35" y="580"/>
                        <a:pt x="24" y="588"/>
                      </a:cubicBezTo>
                      <a:cubicBezTo>
                        <a:pt x="17" y="600"/>
                        <a:pt x="19" y="612"/>
                        <a:pt x="10" y="624"/>
                      </a:cubicBezTo>
                      <a:cubicBezTo>
                        <a:pt x="9" y="635"/>
                        <a:pt x="9" y="653"/>
                        <a:pt x="4" y="663"/>
                      </a:cubicBezTo>
                      <a:cubicBezTo>
                        <a:pt x="0" y="683"/>
                        <a:pt x="5" y="691"/>
                        <a:pt x="21" y="701"/>
                      </a:cubicBezTo>
                      <a:cubicBezTo>
                        <a:pt x="34" y="718"/>
                        <a:pt x="14" y="721"/>
                        <a:pt x="36" y="728"/>
                      </a:cubicBezTo>
                      <a:cubicBezTo>
                        <a:pt x="30" y="749"/>
                        <a:pt x="37" y="714"/>
                        <a:pt x="37" y="713"/>
                      </a:cubicBezTo>
                      <a:cubicBezTo>
                        <a:pt x="46" y="718"/>
                        <a:pt x="44" y="727"/>
                        <a:pt x="45" y="737"/>
                      </a:cubicBezTo>
                      <a:cubicBezTo>
                        <a:pt x="46" y="761"/>
                        <a:pt x="44" y="763"/>
                        <a:pt x="54" y="779"/>
                      </a:cubicBezTo>
                      <a:cubicBezTo>
                        <a:pt x="55" y="787"/>
                        <a:pt x="57" y="793"/>
                        <a:pt x="66" y="795"/>
                      </a:cubicBezTo>
                      <a:cubicBezTo>
                        <a:pt x="71" y="801"/>
                        <a:pt x="73" y="803"/>
                        <a:pt x="81" y="804"/>
                      </a:cubicBezTo>
                      <a:cubicBezTo>
                        <a:pt x="103" y="802"/>
                        <a:pt x="83" y="789"/>
                        <a:pt x="105" y="785"/>
                      </a:cubicBezTo>
                      <a:cubicBezTo>
                        <a:pt x="132" y="765"/>
                        <a:pt x="148" y="740"/>
                        <a:pt x="183" y="734"/>
                      </a:cubicBezTo>
                      <a:cubicBezTo>
                        <a:pt x="195" y="728"/>
                        <a:pt x="174" y="738"/>
                        <a:pt x="207" y="729"/>
                      </a:cubicBezTo>
                      <a:cubicBezTo>
                        <a:pt x="215" y="727"/>
                        <a:pt x="222" y="721"/>
                        <a:pt x="231" y="719"/>
                      </a:cubicBezTo>
                      <a:cubicBezTo>
                        <a:pt x="238" y="715"/>
                        <a:pt x="248" y="714"/>
                        <a:pt x="256" y="713"/>
                      </a:cubicBezTo>
                      <a:cubicBezTo>
                        <a:pt x="269" y="707"/>
                        <a:pt x="286" y="706"/>
                        <a:pt x="300" y="704"/>
                      </a:cubicBezTo>
                      <a:cubicBezTo>
                        <a:pt x="309" y="700"/>
                        <a:pt x="319" y="704"/>
                        <a:pt x="328" y="705"/>
                      </a:cubicBezTo>
                      <a:cubicBezTo>
                        <a:pt x="335" y="713"/>
                        <a:pt x="338" y="718"/>
                        <a:pt x="348" y="723"/>
                      </a:cubicBezTo>
                      <a:cubicBezTo>
                        <a:pt x="385" y="722"/>
                        <a:pt x="369" y="723"/>
                        <a:pt x="388" y="717"/>
                      </a:cubicBezTo>
                      <a:cubicBezTo>
                        <a:pt x="390" y="714"/>
                        <a:pt x="394" y="713"/>
                        <a:pt x="396" y="710"/>
                      </a:cubicBezTo>
                      <a:cubicBezTo>
                        <a:pt x="399" y="706"/>
                        <a:pt x="397" y="699"/>
                        <a:pt x="402" y="695"/>
                      </a:cubicBezTo>
                      <a:cubicBezTo>
                        <a:pt x="409" y="689"/>
                        <a:pt x="430" y="688"/>
                        <a:pt x="441" y="686"/>
                      </a:cubicBezTo>
                      <a:cubicBezTo>
                        <a:pt x="450" y="680"/>
                        <a:pt x="457" y="679"/>
                        <a:pt x="463" y="669"/>
                      </a:cubicBezTo>
                      <a:cubicBezTo>
                        <a:pt x="466" y="657"/>
                        <a:pt x="475" y="643"/>
                        <a:pt x="486" y="636"/>
                      </a:cubicBezTo>
                      <a:cubicBezTo>
                        <a:pt x="496" y="622"/>
                        <a:pt x="493" y="624"/>
                        <a:pt x="510" y="615"/>
                      </a:cubicBezTo>
                      <a:cubicBezTo>
                        <a:pt x="511" y="607"/>
                        <a:pt x="523" y="603"/>
                        <a:pt x="532" y="602"/>
                      </a:cubicBezTo>
                      <a:cubicBezTo>
                        <a:pt x="553" y="590"/>
                        <a:pt x="562" y="593"/>
                        <a:pt x="591" y="591"/>
                      </a:cubicBezTo>
                      <a:cubicBezTo>
                        <a:pt x="600" y="589"/>
                        <a:pt x="608" y="588"/>
                        <a:pt x="618" y="587"/>
                      </a:cubicBezTo>
                      <a:cubicBezTo>
                        <a:pt x="619" y="581"/>
                        <a:pt x="621" y="578"/>
                        <a:pt x="625" y="573"/>
                      </a:cubicBezTo>
                      <a:cubicBezTo>
                        <a:pt x="627" y="526"/>
                        <a:pt x="615" y="528"/>
                        <a:pt x="652" y="525"/>
                      </a:cubicBezTo>
                      <a:cubicBezTo>
                        <a:pt x="656" y="519"/>
                        <a:pt x="655" y="516"/>
                        <a:pt x="652" y="510"/>
                      </a:cubicBezTo>
                      <a:cubicBezTo>
                        <a:pt x="651" y="498"/>
                        <a:pt x="646" y="486"/>
                        <a:pt x="639" y="476"/>
                      </a:cubicBezTo>
                      <a:cubicBezTo>
                        <a:pt x="638" y="467"/>
                        <a:pt x="638" y="459"/>
                        <a:pt x="633" y="452"/>
                      </a:cubicBezTo>
                      <a:cubicBezTo>
                        <a:pt x="631" y="443"/>
                        <a:pt x="628" y="437"/>
                        <a:pt x="625" y="429"/>
                      </a:cubicBezTo>
                      <a:cubicBezTo>
                        <a:pt x="627" y="411"/>
                        <a:pt x="629" y="405"/>
                        <a:pt x="636" y="390"/>
                      </a:cubicBezTo>
                      <a:cubicBezTo>
                        <a:pt x="637" y="382"/>
                        <a:pt x="643" y="376"/>
                        <a:pt x="651" y="374"/>
                      </a:cubicBezTo>
                      <a:cubicBezTo>
                        <a:pt x="656" y="371"/>
                        <a:pt x="661" y="371"/>
                        <a:pt x="667" y="369"/>
                      </a:cubicBezTo>
                      <a:cubicBezTo>
                        <a:pt x="673" y="365"/>
                        <a:pt x="675" y="364"/>
                        <a:pt x="676" y="357"/>
                      </a:cubicBezTo>
                      <a:cubicBezTo>
                        <a:pt x="677" y="334"/>
                        <a:pt x="674" y="310"/>
                        <a:pt x="691" y="293"/>
                      </a:cubicBezTo>
                      <a:cubicBezTo>
                        <a:pt x="694" y="284"/>
                        <a:pt x="693" y="276"/>
                        <a:pt x="696" y="267"/>
                      </a:cubicBezTo>
                      <a:cubicBezTo>
                        <a:pt x="697" y="261"/>
                        <a:pt x="700" y="258"/>
                        <a:pt x="702" y="252"/>
                      </a:cubicBezTo>
                      <a:cubicBezTo>
                        <a:pt x="703" y="245"/>
                        <a:pt x="705" y="236"/>
                        <a:pt x="709" y="230"/>
                      </a:cubicBezTo>
                      <a:cubicBezTo>
                        <a:pt x="711" y="221"/>
                        <a:pt x="711" y="217"/>
                        <a:pt x="720" y="215"/>
                      </a:cubicBezTo>
                      <a:cubicBezTo>
                        <a:pt x="735" y="207"/>
                        <a:pt x="749" y="215"/>
                        <a:pt x="763" y="204"/>
                      </a:cubicBezTo>
                      <a:cubicBezTo>
                        <a:pt x="764" y="200"/>
                        <a:pt x="768" y="198"/>
                        <a:pt x="769" y="194"/>
                      </a:cubicBezTo>
                      <a:cubicBezTo>
                        <a:pt x="772" y="182"/>
                        <a:pt x="769" y="163"/>
                        <a:pt x="777" y="152"/>
                      </a:cubicBezTo>
                      <a:cubicBezTo>
                        <a:pt x="773" y="135"/>
                        <a:pt x="765" y="138"/>
                        <a:pt x="748" y="137"/>
                      </a:cubicBezTo>
                      <a:cubicBezTo>
                        <a:pt x="718" y="138"/>
                        <a:pt x="683" y="142"/>
                        <a:pt x="652" y="137"/>
                      </a:cubicBezTo>
                      <a:cubicBezTo>
                        <a:pt x="647" y="134"/>
                        <a:pt x="645" y="132"/>
                        <a:pt x="643" y="126"/>
                      </a:cubicBezTo>
                      <a:cubicBezTo>
                        <a:pt x="639" y="89"/>
                        <a:pt x="623" y="79"/>
                        <a:pt x="591" y="65"/>
                      </a:cubicBezTo>
                      <a:cubicBezTo>
                        <a:pt x="569" y="66"/>
                        <a:pt x="548" y="70"/>
                        <a:pt x="526" y="72"/>
                      </a:cubicBezTo>
                      <a:cubicBezTo>
                        <a:pt x="513" y="76"/>
                        <a:pt x="500" y="73"/>
                        <a:pt x="487" y="69"/>
                      </a:cubicBezTo>
                      <a:cubicBezTo>
                        <a:pt x="481" y="65"/>
                        <a:pt x="478" y="63"/>
                        <a:pt x="471" y="62"/>
                      </a:cubicBezTo>
                      <a:cubicBezTo>
                        <a:pt x="459" y="55"/>
                        <a:pt x="443" y="53"/>
                        <a:pt x="429" y="48"/>
                      </a:cubicBezTo>
                      <a:cubicBezTo>
                        <a:pt x="409" y="49"/>
                        <a:pt x="390" y="59"/>
                        <a:pt x="382" y="39"/>
                      </a:cubicBezTo>
                      <a:cubicBezTo>
                        <a:pt x="379" y="24"/>
                        <a:pt x="379" y="29"/>
                        <a:pt x="358" y="30"/>
                      </a:cubicBezTo>
                      <a:cubicBezTo>
                        <a:pt x="349" y="41"/>
                        <a:pt x="345" y="42"/>
                        <a:pt x="331" y="44"/>
                      </a:cubicBezTo>
                      <a:cubicBezTo>
                        <a:pt x="318" y="42"/>
                        <a:pt x="313" y="37"/>
                        <a:pt x="301" y="35"/>
                      </a:cubicBezTo>
                      <a:cubicBezTo>
                        <a:pt x="289" y="26"/>
                        <a:pt x="284" y="14"/>
                        <a:pt x="271" y="6"/>
                      </a:cubicBezTo>
                      <a:cubicBezTo>
                        <a:pt x="257" y="8"/>
                        <a:pt x="243" y="10"/>
                        <a:pt x="229" y="12"/>
                      </a:cubicBezTo>
                      <a:cubicBezTo>
                        <a:pt x="217" y="11"/>
                        <a:pt x="210" y="7"/>
                        <a:pt x="199" y="5"/>
                      </a:cubicBezTo>
                      <a:cubicBezTo>
                        <a:pt x="173" y="6"/>
                        <a:pt x="161" y="0"/>
                        <a:pt x="165" y="26"/>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78" name="Freeform 77"/>
                <p:cNvSpPr>
                  <a:spLocks/>
                </p:cNvSpPr>
                <p:nvPr/>
              </p:nvSpPr>
              <p:spPr bwMode="auto">
                <a:xfrm>
                  <a:off x="159" y="738"/>
                  <a:ext cx="841" cy="791"/>
                </a:xfrm>
                <a:custGeom>
                  <a:avLst/>
                  <a:gdLst>
                    <a:gd name="T0" fmla="*/ 196 w 843"/>
                    <a:gd name="T1" fmla="*/ 233 h 791"/>
                    <a:gd name="T2" fmla="*/ 256 w 843"/>
                    <a:gd name="T3" fmla="*/ 170 h 791"/>
                    <a:gd name="T4" fmla="*/ 292 w 843"/>
                    <a:gd name="T5" fmla="*/ 149 h 791"/>
                    <a:gd name="T6" fmla="*/ 312 w 843"/>
                    <a:gd name="T7" fmla="*/ 102 h 791"/>
                    <a:gd name="T8" fmla="*/ 376 w 843"/>
                    <a:gd name="T9" fmla="*/ 83 h 791"/>
                    <a:gd name="T10" fmla="*/ 418 w 843"/>
                    <a:gd name="T11" fmla="*/ 62 h 791"/>
                    <a:gd name="T12" fmla="*/ 486 w 843"/>
                    <a:gd name="T13" fmla="*/ 6 h 791"/>
                    <a:gd name="T14" fmla="*/ 552 w 843"/>
                    <a:gd name="T15" fmla="*/ 45 h 791"/>
                    <a:gd name="T16" fmla="*/ 597 w 843"/>
                    <a:gd name="T17" fmla="*/ 108 h 791"/>
                    <a:gd name="T18" fmla="*/ 612 w 843"/>
                    <a:gd name="T19" fmla="*/ 117 h 791"/>
                    <a:gd name="T20" fmla="*/ 679 w 843"/>
                    <a:gd name="T21" fmla="*/ 129 h 791"/>
                    <a:gd name="T22" fmla="*/ 745 w 843"/>
                    <a:gd name="T23" fmla="*/ 147 h 791"/>
                    <a:gd name="T24" fmla="*/ 774 w 843"/>
                    <a:gd name="T25" fmla="*/ 197 h 791"/>
                    <a:gd name="T26" fmla="*/ 805 w 843"/>
                    <a:gd name="T27" fmla="*/ 249 h 791"/>
                    <a:gd name="T28" fmla="*/ 835 w 843"/>
                    <a:gd name="T29" fmla="*/ 305 h 791"/>
                    <a:gd name="T30" fmla="*/ 760 w 843"/>
                    <a:gd name="T31" fmla="*/ 330 h 791"/>
                    <a:gd name="T32" fmla="*/ 736 w 843"/>
                    <a:gd name="T33" fmla="*/ 363 h 791"/>
                    <a:gd name="T34" fmla="*/ 700 w 843"/>
                    <a:gd name="T35" fmla="*/ 396 h 791"/>
                    <a:gd name="T36" fmla="*/ 657 w 843"/>
                    <a:gd name="T37" fmla="*/ 441 h 791"/>
                    <a:gd name="T38" fmla="*/ 597 w 843"/>
                    <a:gd name="T39" fmla="*/ 468 h 791"/>
                    <a:gd name="T40" fmla="*/ 540 w 843"/>
                    <a:gd name="T41" fmla="*/ 471 h 791"/>
                    <a:gd name="T42" fmla="*/ 522 w 843"/>
                    <a:gd name="T43" fmla="*/ 563 h 791"/>
                    <a:gd name="T44" fmla="*/ 498 w 843"/>
                    <a:gd name="T45" fmla="*/ 615 h 791"/>
                    <a:gd name="T46" fmla="*/ 352 w 843"/>
                    <a:gd name="T47" fmla="*/ 624 h 791"/>
                    <a:gd name="T48" fmla="*/ 318 w 843"/>
                    <a:gd name="T49" fmla="*/ 665 h 791"/>
                    <a:gd name="T50" fmla="*/ 273 w 843"/>
                    <a:gd name="T51" fmla="*/ 683 h 791"/>
                    <a:gd name="T52" fmla="*/ 280 w 843"/>
                    <a:gd name="T53" fmla="*/ 728 h 791"/>
                    <a:gd name="T54" fmla="*/ 291 w 843"/>
                    <a:gd name="T55" fmla="*/ 765 h 791"/>
                    <a:gd name="T56" fmla="*/ 226 w 843"/>
                    <a:gd name="T57" fmla="*/ 786 h 791"/>
                    <a:gd name="T58" fmla="*/ 157 w 843"/>
                    <a:gd name="T59" fmla="*/ 744 h 791"/>
                    <a:gd name="T60" fmla="*/ 100 w 843"/>
                    <a:gd name="T61" fmla="*/ 735 h 791"/>
                    <a:gd name="T62" fmla="*/ 79 w 843"/>
                    <a:gd name="T63" fmla="*/ 702 h 791"/>
                    <a:gd name="T64" fmla="*/ 79 w 843"/>
                    <a:gd name="T65" fmla="*/ 665 h 791"/>
                    <a:gd name="T66" fmla="*/ 37 w 843"/>
                    <a:gd name="T67" fmla="*/ 627 h 791"/>
                    <a:gd name="T68" fmla="*/ 31 w 843"/>
                    <a:gd name="T69" fmla="*/ 587 h 791"/>
                    <a:gd name="T70" fmla="*/ 16 w 843"/>
                    <a:gd name="T71" fmla="*/ 494 h 791"/>
                    <a:gd name="T72" fmla="*/ 9 w 843"/>
                    <a:gd name="T73" fmla="*/ 434 h 791"/>
                    <a:gd name="T74" fmla="*/ 30 w 843"/>
                    <a:gd name="T75" fmla="*/ 417 h 791"/>
                    <a:gd name="T76" fmla="*/ 57 w 843"/>
                    <a:gd name="T77" fmla="*/ 390 h 791"/>
                    <a:gd name="T78" fmla="*/ 84 w 843"/>
                    <a:gd name="T79" fmla="*/ 362 h 791"/>
                    <a:gd name="T80" fmla="*/ 111 w 843"/>
                    <a:gd name="T81" fmla="*/ 320 h 791"/>
                    <a:gd name="T82" fmla="*/ 150 w 843"/>
                    <a:gd name="T83" fmla="*/ 288 h 791"/>
                    <a:gd name="T84" fmla="*/ 169 w 843"/>
                    <a:gd name="T85" fmla="*/ 261 h 791"/>
                    <a:gd name="T86" fmla="*/ 186 w 843"/>
                    <a:gd name="T87" fmla="*/ 242 h 7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3"/>
                    <a:gd name="T133" fmla="*/ 0 h 791"/>
                    <a:gd name="T134" fmla="*/ 843 w 843"/>
                    <a:gd name="T135" fmla="*/ 791 h 7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3" h="791">
                      <a:moveTo>
                        <a:pt x="180" y="243"/>
                      </a:moveTo>
                      <a:cubicBezTo>
                        <a:pt x="184" y="239"/>
                        <a:pt x="196" y="233"/>
                        <a:pt x="196" y="233"/>
                      </a:cubicBezTo>
                      <a:cubicBezTo>
                        <a:pt x="204" y="223"/>
                        <a:pt x="218" y="197"/>
                        <a:pt x="231" y="194"/>
                      </a:cubicBezTo>
                      <a:cubicBezTo>
                        <a:pt x="234" y="180"/>
                        <a:pt x="242" y="171"/>
                        <a:pt x="256" y="170"/>
                      </a:cubicBezTo>
                      <a:cubicBezTo>
                        <a:pt x="265" y="168"/>
                        <a:pt x="273" y="163"/>
                        <a:pt x="282" y="161"/>
                      </a:cubicBezTo>
                      <a:cubicBezTo>
                        <a:pt x="288" y="158"/>
                        <a:pt x="289" y="155"/>
                        <a:pt x="292" y="149"/>
                      </a:cubicBezTo>
                      <a:cubicBezTo>
                        <a:pt x="294" y="136"/>
                        <a:pt x="295" y="129"/>
                        <a:pt x="303" y="119"/>
                      </a:cubicBezTo>
                      <a:cubicBezTo>
                        <a:pt x="304" y="112"/>
                        <a:pt x="306" y="106"/>
                        <a:pt x="312" y="102"/>
                      </a:cubicBezTo>
                      <a:cubicBezTo>
                        <a:pt x="315" y="95"/>
                        <a:pt x="314" y="90"/>
                        <a:pt x="321" y="89"/>
                      </a:cubicBezTo>
                      <a:cubicBezTo>
                        <a:pt x="343" y="78"/>
                        <a:pt x="328" y="84"/>
                        <a:pt x="376" y="83"/>
                      </a:cubicBezTo>
                      <a:cubicBezTo>
                        <a:pt x="382" y="81"/>
                        <a:pt x="387" y="78"/>
                        <a:pt x="393" y="77"/>
                      </a:cubicBezTo>
                      <a:cubicBezTo>
                        <a:pt x="402" y="72"/>
                        <a:pt x="411" y="71"/>
                        <a:pt x="418" y="62"/>
                      </a:cubicBezTo>
                      <a:cubicBezTo>
                        <a:pt x="425" y="35"/>
                        <a:pt x="423" y="49"/>
                        <a:pt x="424" y="0"/>
                      </a:cubicBezTo>
                      <a:cubicBezTo>
                        <a:pt x="445" y="3"/>
                        <a:pt x="465" y="5"/>
                        <a:pt x="486" y="6"/>
                      </a:cubicBezTo>
                      <a:cubicBezTo>
                        <a:pt x="498" y="26"/>
                        <a:pt x="510" y="38"/>
                        <a:pt x="534" y="42"/>
                      </a:cubicBezTo>
                      <a:cubicBezTo>
                        <a:pt x="539" y="46"/>
                        <a:pt x="545" y="44"/>
                        <a:pt x="552" y="45"/>
                      </a:cubicBezTo>
                      <a:cubicBezTo>
                        <a:pt x="559" y="49"/>
                        <a:pt x="566" y="47"/>
                        <a:pt x="573" y="51"/>
                      </a:cubicBezTo>
                      <a:cubicBezTo>
                        <a:pt x="586" y="72"/>
                        <a:pt x="568" y="105"/>
                        <a:pt x="597" y="108"/>
                      </a:cubicBezTo>
                      <a:cubicBezTo>
                        <a:pt x="600" y="109"/>
                        <a:pt x="604" y="109"/>
                        <a:pt x="606" y="111"/>
                      </a:cubicBezTo>
                      <a:cubicBezTo>
                        <a:pt x="614" y="119"/>
                        <a:pt x="599" y="114"/>
                        <a:pt x="612" y="117"/>
                      </a:cubicBezTo>
                      <a:cubicBezTo>
                        <a:pt x="623" y="123"/>
                        <a:pt x="634" y="127"/>
                        <a:pt x="645" y="134"/>
                      </a:cubicBezTo>
                      <a:cubicBezTo>
                        <a:pt x="655" y="133"/>
                        <a:pt x="670" y="134"/>
                        <a:pt x="679" y="129"/>
                      </a:cubicBezTo>
                      <a:cubicBezTo>
                        <a:pt x="696" y="132"/>
                        <a:pt x="713" y="129"/>
                        <a:pt x="730" y="132"/>
                      </a:cubicBezTo>
                      <a:cubicBezTo>
                        <a:pt x="735" y="140"/>
                        <a:pt x="736" y="146"/>
                        <a:pt x="745" y="147"/>
                      </a:cubicBezTo>
                      <a:cubicBezTo>
                        <a:pt x="753" y="154"/>
                        <a:pt x="762" y="161"/>
                        <a:pt x="769" y="168"/>
                      </a:cubicBezTo>
                      <a:cubicBezTo>
                        <a:pt x="773" y="177"/>
                        <a:pt x="772" y="187"/>
                        <a:pt x="774" y="197"/>
                      </a:cubicBezTo>
                      <a:cubicBezTo>
                        <a:pt x="775" y="209"/>
                        <a:pt x="775" y="227"/>
                        <a:pt x="780" y="237"/>
                      </a:cubicBezTo>
                      <a:cubicBezTo>
                        <a:pt x="782" y="249"/>
                        <a:pt x="795" y="248"/>
                        <a:pt x="805" y="249"/>
                      </a:cubicBezTo>
                      <a:cubicBezTo>
                        <a:pt x="820" y="255"/>
                        <a:pt x="809" y="269"/>
                        <a:pt x="831" y="273"/>
                      </a:cubicBezTo>
                      <a:cubicBezTo>
                        <a:pt x="843" y="279"/>
                        <a:pt x="836" y="291"/>
                        <a:pt x="835" y="305"/>
                      </a:cubicBezTo>
                      <a:cubicBezTo>
                        <a:pt x="833" y="326"/>
                        <a:pt x="816" y="326"/>
                        <a:pt x="798" y="327"/>
                      </a:cubicBezTo>
                      <a:cubicBezTo>
                        <a:pt x="781" y="334"/>
                        <a:pt x="804" y="325"/>
                        <a:pt x="760" y="330"/>
                      </a:cubicBezTo>
                      <a:cubicBezTo>
                        <a:pt x="757" y="330"/>
                        <a:pt x="750" y="336"/>
                        <a:pt x="747" y="338"/>
                      </a:cubicBezTo>
                      <a:cubicBezTo>
                        <a:pt x="745" y="349"/>
                        <a:pt x="745" y="356"/>
                        <a:pt x="736" y="363"/>
                      </a:cubicBezTo>
                      <a:cubicBezTo>
                        <a:pt x="734" y="377"/>
                        <a:pt x="730" y="388"/>
                        <a:pt x="715" y="390"/>
                      </a:cubicBezTo>
                      <a:cubicBezTo>
                        <a:pt x="710" y="394"/>
                        <a:pt x="706" y="395"/>
                        <a:pt x="700" y="396"/>
                      </a:cubicBezTo>
                      <a:cubicBezTo>
                        <a:pt x="696" y="403"/>
                        <a:pt x="691" y="409"/>
                        <a:pt x="685" y="414"/>
                      </a:cubicBezTo>
                      <a:cubicBezTo>
                        <a:pt x="678" y="425"/>
                        <a:pt x="671" y="439"/>
                        <a:pt x="657" y="441"/>
                      </a:cubicBezTo>
                      <a:cubicBezTo>
                        <a:pt x="651" y="444"/>
                        <a:pt x="648" y="446"/>
                        <a:pt x="642" y="447"/>
                      </a:cubicBezTo>
                      <a:cubicBezTo>
                        <a:pt x="632" y="472"/>
                        <a:pt x="630" y="467"/>
                        <a:pt x="597" y="468"/>
                      </a:cubicBezTo>
                      <a:cubicBezTo>
                        <a:pt x="584" y="467"/>
                        <a:pt x="577" y="460"/>
                        <a:pt x="565" y="458"/>
                      </a:cubicBezTo>
                      <a:cubicBezTo>
                        <a:pt x="547" y="459"/>
                        <a:pt x="549" y="459"/>
                        <a:pt x="540" y="471"/>
                      </a:cubicBezTo>
                      <a:cubicBezTo>
                        <a:pt x="538" y="495"/>
                        <a:pt x="538" y="525"/>
                        <a:pt x="529" y="548"/>
                      </a:cubicBezTo>
                      <a:cubicBezTo>
                        <a:pt x="528" y="556"/>
                        <a:pt x="523" y="556"/>
                        <a:pt x="522" y="563"/>
                      </a:cubicBezTo>
                      <a:cubicBezTo>
                        <a:pt x="523" y="582"/>
                        <a:pt x="523" y="583"/>
                        <a:pt x="537" y="591"/>
                      </a:cubicBezTo>
                      <a:cubicBezTo>
                        <a:pt x="559" y="618"/>
                        <a:pt x="514" y="614"/>
                        <a:pt x="498" y="615"/>
                      </a:cubicBezTo>
                      <a:cubicBezTo>
                        <a:pt x="460" y="618"/>
                        <a:pt x="433" y="622"/>
                        <a:pt x="391" y="623"/>
                      </a:cubicBezTo>
                      <a:cubicBezTo>
                        <a:pt x="376" y="626"/>
                        <a:pt x="370" y="626"/>
                        <a:pt x="352" y="624"/>
                      </a:cubicBezTo>
                      <a:cubicBezTo>
                        <a:pt x="334" y="626"/>
                        <a:pt x="332" y="623"/>
                        <a:pt x="321" y="632"/>
                      </a:cubicBezTo>
                      <a:cubicBezTo>
                        <a:pt x="314" y="647"/>
                        <a:pt x="326" y="620"/>
                        <a:pt x="318" y="665"/>
                      </a:cubicBezTo>
                      <a:cubicBezTo>
                        <a:pt x="318" y="667"/>
                        <a:pt x="314" y="667"/>
                        <a:pt x="313" y="669"/>
                      </a:cubicBezTo>
                      <a:cubicBezTo>
                        <a:pt x="300" y="683"/>
                        <a:pt x="294" y="681"/>
                        <a:pt x="273" y="683"/>
                      </a:cubicBezTo>
                      <a:cubicBezTo>
                        <a:pt x="274" y="696"/>
                        <a:pt x="273" y="711"/>
                        <a:pt x="279" y="723"/>
                      </a:cubicBezTo>
                      <a:cubicBezTo>
                        <a:pt x="279" y="725"/>
                        <a:pt x="279" y="727"/>
                        <a:pt x="280" y="728"/>
                      </a:cubicBezTo>
                      <a:cubicBezTo>
                        <a:pt x="281" y="729"/>
                        <a:pt x="285" y="727"/>
                        <a:pt x="285" y="729"/>
                      </a:cubicBezTo>
                      <a:cubicBezTo>
                        <a:pt x="296" y="773"/>
                        <a:pt x="280" y="751"/>
                        <a:pt x="291" y="765"/>
                      </a:cubicBezTo>
                      <a:cubicBezTo>
                        <a:pt x="290" y="779"/>
                        <a:pt x="293" y="785"/>
                        <a:pt x="282" y="791"/>
                      </a:cubicBezTo>
                      <a:cubicBezTo>
                        <a:pt x="255" y="790"/>
                        <a:pt x="247" y="791"/>
                        <a:pt x="226" y="786"/>
                      </a:cubicBezTo>
                      <a:cubicBezTo>
                        <a:pt x="219" y="781"/>
                        <a:pt x="211" y="775"/>
                        <a:pt x="202" y="773"/>
                      </a:cubicBezTo>
                      <a:cubicBezTo>
                        <a:pt x="186" y="765"/>
                        <a:pt x="173" y="750"/>
                        <a:pt x="157" y="744"/>
                      </a:cubicBezTo>
                      <a:cubicBezTo>
                        <a:pt x="153" y="740"/>
                        <a:pt x="149" y="738"/>
                        <a:pt x="144" y="735"/>
                      </a:cubicBezTo>
                      <a:cubicBezTo>
                        <a:pt x="133" y="736"/>
                        <a:pt x="112" y="741"/>
                        <a:pt x="100" y="735"/>
                      </a:cubicBezTo>
                      <a:cubicBezTo>
                        <a:pt x="99" y="727"/>
                        <a:pt x="94" y="721"/>
                        <a:pt x="88" y="716"/>
                      </a:cubicBezTo>
                      <a:cubicBezTo>
                        <a:pt x="85" y="711"/>
                        <a:pt x="82" y="707"/>
                        <a:pt x="79" y="702"/>
                      </a:cubicBezTo>
                      <a:cubicBezTo>
                        <a:pt x="81" y="686"/>
                        <a:pt x="82" y="692"/>
                        <a:pt x="88" y="681"/>
                      </a:cubicBezTo>
                      <a:cubicBezTo>
                        <a:pt x="87" y="671"/>
                        <a:pt x="87" y="670"/>
                        <a:pt x="79" y="665"/>
                      </a:cubicBezTo>
                      <a:cubicBezTo>
                        <a:pt x="73" y="657"/>
                        <a:pt x="62" y="649"/>
                        <a:pt x="52" y="647"/>
                      </a:cubicBezTo>
                      <a:cubicBezTo>
                        <a:pt x="47" y="640"/>
                        <a:pt x="41" y="634"/>
                        <a:pt x="37" y="627"/>
                      </a:cubicBezTo>
                      <a:cubicBezTo>
                        <a:pt x="37" y="617"/>
                        <a:pt x="37" y="607"/>
                        <a:pt x="36" y="597"/>
                      </a:cubicBezTo>
                      <a:cubicBezTo>
                        <a:pt x="35" y="593"/>
                        <a:pt x="31" y="587"/>
                        <a:pt x="31" y="587"/>
                      </a:cubicBezTo>
                      <a:cubicBezTo>
                        <a:pt x="26" y="562"/>
                        <a:pt x="29" y="537"/>
                        <a:pt x="22" y="512"/>
                      </a:cubicBezTo>
                      <a:cubicBezTo>
                        <a:pt x="21" y="505"/>
                        <a:pt x="20" y="500"/>
                        <a:pt x="16" y="494"/>
                      </a:cubicBezTo>
                      <a:cubicBezTo>
                        <a:pt x="15" y="485"/>
                        <a:pt x="11" y="481"/>
                        <a:pt x="7" y="473"/>
                      </a:cubicBezTo>
                      <a:cubicBezTo>
                        <a:pt x="5" y="461"/>
                        <a:pt x="0" y="444"/>
                        <a:pt x="9" y="434"/>
                      </a:cubicBezTo>
                      <a:cubicBezTo>
                        <a:pt x="12" y="430"/>
                        <a:pt x="17" y="429"/>
                        <a:pt x="21" y="426"/>
                      </a:cubicBezTo>
                      <a:cubicBezTo>
                        <a:pt x="24" y="423"/>
                        <a:pt x="30" y="417"/>
                        <a:pt x="30" y="417"/>
                      </a:cubicBezTo>
                      <a:cubicBezTo>
                        <a:pt x="31" y="408"/>
                        <a:pt x="42" y="407"/>
                        <a:pt x="49" y="402"/>
                      </a:cubicBezTo>
                      <a:cubicBezTo>
                        <a:pt x="52" y="396"/>
                        <a:pt x="51" y="394"/>
                        <a:pt x="57" y="390"/>
                      </a:cubicBezTo>
                      <a:cubicBezTo>
                        <a:pt x="60" y="388"/>
                        <a:pt x="66" y="383"/>
                        <a:pt x="66" y="383"/>
                      </a:cubicBezTo>
                      <a:cubicBezTo>
                        <a:pt x="72" y="373"/>
                        <a:pt x="73" y="369"/>
                        <a:pt x="84" y="362"/>
                      </a:cubicBezTo>
                      <a:cubicBezTo>
                        <a:pt x="86" y="353"/>
                        <a:pt x="91" y="344"/>
                        <a:pt x="96" y="336"/>
                      </a:cubicBezTo>
                      <a:cubicBezTo>
                        <a:pt x="97" y="327"/>
                        <a:pt x="104" y="326"/>
                        <a:pt x="111" y="320"/>
                      </a:cubicBezTo>
                      <a:cubicBezTo>
                        <a:pt x="112" y="319"/>
                        <a:pt x="115" y="317"/>
                        <a:pt x="115" y="317"/>
                      </a:cubicBezTo>
                      <a:cubicBezTo>
                        <a:pt x="118" y="309"/>
                        <a:pt x="142" y="293"/>
                        <a:pt x="150" y="288"/>
                      </a:cubicBezTo>
                      <a:cubicBezTo>
                        <a:pt x="156" y="280"/>
                        <a:pt x="153" y="286"/>
                        <a:pt x="156" y="270"/>
                      </a:cubicBezTo>
                      <a:cubicBezTo>
                        <a:pt x="157" y="266"/>
                        <a:pt x="166" y="263"/>
                        <a:pt x="169" y="261"/>
                      </a:cubicBezTo>
                      <a:cubicBezTo>
                        <a:pt x="171" y="256"/>
                        <a:pt x="176" y="246"/>
                        <a:pt x="180" y="243"/>
                      </a:cubicBezTo>
                      <a:cubicBezTo>
                        <a:pt x="182" y="242"/>
                        <a:pt x="186" y="242"/>
                        <a:pt x="186" y="242"/>
                      </a:cubicBezTo>
                      <a:cubicBezTo>
                        <a:pt x="186" y="242"/>
                        <a:pt x="182" y="243"/>
                        <a:pt x="180" y="243"/>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79" name="Freeform 78"/>
                <p:cNvSpPr>
                  <a:spLocks/>
                </p:cNvSpPr>
                <p:nvPr/>
              </p:nvSpPr>
              <p:spPr bwMode="auto">
                <a:xfrm>
                  <a:off x="0" y="1358"/>
                  <a:ext cx="745" cy="502"/>
                </a:xfrm>
                <a:custGeom>
                  <a:avLst/>
                  <a:gdLst>
                    <a:gd name="T0" fmla="*/ 159 w 745"/>
                    <a:gd name="T1" fmla="*/ 0 h 501"/>
                    <a:gd name="T2" fmla="*/ 115 w 745"/>
                    <a:gd name="T3" fmla="*/ 22 h 501"/>
                    <a:gd name="T4" fmla="*/ 97 w 745"/>
                    <a:gd name="T5" fmla="*/ 81 h 501"/>
                    <a:gd name="T6" fmla="*/ 79 w 745"/>
                    <a:gd name="T7" fmla="*/ 109 h 501"/>
                    <a:gd name="T8" fmla="*/ 52 w 745"/>
                    <a:gd name="T9" fmla="*/ 151 h 501"/>
                    <a:gd name="T10" fmla="*/ 22 w 745"/>
                    <a:gd name="T11" fmla="*/ 183 h 501"/>
                    <a:gd name="T12" fmla="*/ 6 w 745"/>
                    <a:gd name="T13" fmla="*/ 225 h 501"/>
                    <a:gd name="T14" fmla="*/ 13 w 745"/>
                    <a:gd name="T15" fmla="*/ 283 h 501"/>
                    <a:gd name="T16" fmla="*/ 54 w 745"/>
                    <a:gd name="T17" fmla="*/ 340 h 501"/>
                    <a:gd name="T18" fmla="*/ 111 w 745"/>
                    <a:gd name="T19" fmla="*/ 382 h 501"/>
                    <a:gd name="T20" fmla="*/ 144 w 745"/>
                    <a:gd name="T21" fmla="*/ 433 h 501"/>
                    <a:gd name="T22" fmla="*/ 213 w 745"/>
                    <a:gd name="T23" fmla="*/ 420 h 501"/>
                    <a:gd name="T24" fmla="*/ 241 w 745"/>
                    <a:gd name="T25" fmla="*/ 477 h 501"/>
                    <a:gd name="T26" fmla="*/ 312 w 745"/>
                    <a:gd name="T27" fmla="*/ 450 h 501"/>
                    <a:gd name="T28" fmla="*/ 370 w 745"/>
                    <a:gd name="T29" fmla="*/ 445 h 501"/>
                    <a:gd name="T30" fmla="*/ 465 w 745"/>
                    <a:gd name="T31" fmla="*/ 466 h 501"/>
                    <a:gd name="T32" fmla="*/ 526 w 745"/>
                    <a:gd name="T33" fmla="*/ 487 h 501"/>
                    <a:gd name="T34" fmla="*/ 628 w 745"/>
                    <a:gd name="T35" fmla="*/ 501 h 501"/>
                    <a:gd name="T36" fmla="*/ 697 w 745"/>
                    <a:gd name="T37" fmla="*/ 486 h 501"/>
                    <a:gd name="T38" fmla="*/ 733 w 745"/>
                    <a:gd name="T39" fmla="*/ 463 h 501"/>
                    <a:gd name="T40" fmla="*/ 715 w 745"/>
                    <a:gd name="T41" fmla="*/ 396 h 501"/>
                    <a:gd name="T42" fmla="*/ 687 w 745"/>
                    <a:gd name="T43" fmla="*/ 336 h 501"/>
                    <a:gd name="T44" fmla="*/ 600 w 745"/>
                    <a:gd name="T45" fmla="*/ 303 h 501"/>
                    <a:gd name="T46" fmla="*/ 589 w 745"/>
                    <a:gd name="T47" fmla="*/ 262 h 501"/>
                    <a:gd name="T48" fmla="*/ 553 w 745"/>
                    <a:gd name="T49" fmla="*/ 253 h 501"/>
                    <a:gd name="T50" fmla="*/ 487 w 745"/>
                    <a:gd name="T51" fmla="*/ 201 h 501"/>
                    <a:gd name="T52" fmla="*/ 448 w 745"/>
                    <a:gd name="T53" fmla="*/ 183 h 501"/>
                    <a:gd name="T54" fmla="*/ 379 w 745"/>
                    <a:gd name="T55" fmla="*/ 163 h 501"/>
                    <a:gd name="T56" fmla="*/ 346 w 745"/>
                    <a:gd name="T57" fmla="*/ 150 h 501"/>
                    <a:gd name="T58" fmla="*/ 249 w 745"/>
                    <a:gd name="T59" fmla="*/ 108 h 501"/>
                    <a:gd name="T60" fmla="*/ 229 w 745"/>
                    <a:gd name="T61" fmla="*/ 81 h 501"/>
                    <a:gd name="T62" fmla="*/ 205 w 745"/>
                    <a:gd name="T63" fmla="*/ 30 h 501"/>
                    <a:gd name="T64" fmla="*/ 189 w 745"/>
                    <a:gd name="T65" fmla="*/ 1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501"/>
                    <a:gd name="T101" fmla="*/ 745 w 745"/>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501">
                      <a:moveTo>
                        <a:pt x="189" y="10"/>
                      </a:moveTo>
                      <a:cubicBezTo>
                        <a:pt x="177" y="9"/>
                        <a:pt x="170" y="2"/>
                        <a:pt x="159" y="0"/>
                      </a:cubicBezTo>
                      <a:cubicBezTo>
                        <a:pt x="143" y="1"/>
                        <a:pt x="145" y="6"/>
                        <a:pt x="130" y="7"/>
                      </a:cubicBezTo>
                      <a:cubicBezTo>
                        <a:pt x="121" y="10"/>
                        <a:pt x="121" y="15"/>
                        <a:pt x="115" y="22"/>
                      </a:cubicBezTo>
                      <a:cubicBezTo>
                        <a:pt x="114" y="30"/>
                        <a:pt x="111" y="47"/>
                        <a:pt x="103" y="49"/>
                      </a:cubicBezTo>
                      <a:cubicBezTo>
                        <a:pt x="97" y="60"/>
                        <a:pt x="100" y="68"/>
                        <a:pt x="97" y="81"/>
                      </a:cubicBezTo>
                      <a:cubicBezTo>
                        <a:pt x="96" y="85"/>
                        <a:pt x="87" y="91"/>
                        <a:pt x="85" y="93"/>
                      </a:cubicBezTo>
                      <a:cubicBezTo>
                        <a:pt x="84" y="100"/>
                        <a:pt x="82" y="103"/>
                        <a:pt x="79" y="109"/>
                      </a:cubicBezTo>
                      <a:cubicBezTo>
                        <a:pt x="78" y="122"/>
                        <a:pt x="76" y="135"/>
                        <a:pt x="63" y="141"/>
                      </a:cubicBezTo>
                      <a:cubicBezTo>
                        <a:pt x="59" y="146"/>
                        <a:pt x="59" y="150"/>
                        <a:pt x="52" y="151"/>
                      </a:cubicBezTo>
                      <a:cubicBezTo>
                        <a:pt x="47" y="157"/>
                        <a:pt x="41" y="158"/>
                        <a:pt x="34" y="162"/>
                      </a:cubicBezTo>
                      <a:cubicBezTo>
                        <a:pt x="29" y="168"/>
                        <a:pt x="26" y="176"/>
                        <a:pt x="22" y="183"/>
                      </a:cubicBezTo>
                      <a:cubicBezTo>
                        <a:pt x="21" y="189"/>
                        <a:pt x="19" y="192"/>
                        <a:pt x="16" y="198"/>
                      </a:cubicBezTo>
                      <a:cubicBezTo>
                        <a:pt x="15" y="206"/>
                        <a:pt x="12" y="220"/>
                        <a:pt x="6" y="225"/>
                      </a:cubicBezTo>
                      <a:cubicBezTo>
                        <a:pt x="2" y="232"/>
                        <a:pt x="1" y="241"/>
                        <a:pt x="0" y="249"/>
                      </a:cubicBezTo>
                      <a:cubicBezTo>
                        <a:pt x="1" y="263"/>
                        <a:pt x="4" y="272"/>
                        <a:pt x="13" y="283"/>
                      </a:cubicBezTo>
                      <a:cubicBezTo>
                        <a:pt x="17" y="302"/>
                        <a:pt x="24" y="315"/>
                        <a:pt x="42" y="324"/>
                      </a:cubicBezTo>
                      <a:cubicBezTo>
                        <a:pt x="45" y="332"/>
                        <a:pt x="49" y="334"/>
                        <a:pt x="54" y="340"/>
                      </a:cubicBezTo>
                      <a:cubicBezTo>
                        <a:pt x="57" y="357"/>
                        <a:pt x="82" y="364"/>
                        <a:pt x="96" y="373"/>
                      </a:cubicBezTo>
                      <a:cubicBezTo>
                        <a:pt x="102" y="377"/>
                        <a:pt x="104" y="381"/>
                        <a:pt x="111" y="382"/>
                      </a:cubicBezTo>
                      <a:cubicBezTo>
                        <a:pt x="116" y="388"/>
                        <a:pt x="123" y="392"/>
                        <a:pt x="130" y="396"/>
                      </a:cubicBezTo>
                      <a:cubicBezTo>
                        <a:pt x="139" y="408"/>
                        <a:pt x="133" y="424"/>
                        <a:pt x="144" y="433"/>
                      </a:cubicBezTo>
                      <a:cubicBezTo>
                        <a:pt x="167" y="432"/>
                        <a:pt x="159" y="427"/>
                        <a:pt x="181" y="426"/>
                      </a:cubicBezTo>
                      <a:cubicBezTo>
                        <a:pt x="195" y="424"/>
                        <a:pt x="201" y="417"/>
                        <a:pt x="213" y="420"/>
                      </a:cubicBezTo>
                      <a:cubicBezTo>
                        <a:pt x="220" y="427"/>
                        <a:pt x="224" y="444"/>
                        <a:pt x="228" y="454"/>
                      </a:cubicBezTo>
                      <a:cubicBezTo>
                        <a:pt x="229" y="464"/>
                        <a:pt x="231" y="472"/>
                        <a:pt x="241" y="477"/>
                      </a:cubicBezTo>
                      <a:cubicBezTo>
                        <a:pt x="266" y="473"/>
                        <a:pt x="250" y="466"/>
                        <a:pt x="285" y="465"/>
                      </a:cubicBezTo>
                      <a:cubicBezTo>
                        <a:pt x="297" y="461"/>
                        <a:pt x="299" y="452"/>
                        <a:pt x="312" y="450"/>
                      </a:cubicBezTo>
                      <a:cubicBezTo>
                        <a:pt x="314" y="409"/>
                        <a:pt x="315" y="425"/>
                        <a:pt x="346" y="430"/>
                      </a:cubicBezTo>
                      <a:cubicBezTo>
                        <a:pt x="354" y="434"/>
                        <a:pt x="362" y="439"/>
                        <a:pt x="370" y="445"/>
                      </a:cubicBezTo>
                      <a:cubicBezTo>
                        <a:pt x="376" y="455"/>
                        <a:pt x="381" y="469"/>
                        <a:pt x="393" y="474"/>
                      </a:cubicBezTo>
                      <a:cubicBezTo>
                        <a:pt x="415" y="468"/>
                        <a:pt x="442" y="469"/>
                        <a:pt x="465" y="466"/>
                      </a:cubicBezTo>
                      <a:cubicBezTo>
                        <a:pt x="480" y="468"/>
                        <a:pt x="489" y="477"/>
                        <a:pt x="504" y="478"/>
                      </a:cubicBezTo>
                      <a:cubicBezTo>
                        <a:pt x="512" y="482"/>
                        <a:pt x="517" y="486"/>
                        <a:pt x="526" y="487"/>
                      </a:cubicBezTo>
                      <a:cubicBezTo>
                        <a:pt x="546" y="486"/>
                        <a:pt x="558" y="486"/>
                        <a:pt x="576" y="489"/>
                      </a:cubicBezTo>
                      <a:cubicBezTo>
                        <a:pt x="596" y="499"/>
                        <a:pt x="602" y="499"/>
                        <a:pt x="628" y="501"/>
                      </a:cubicBezTo>
                      <a:cubicBezTo>
                        <a:pt x="646" y="500"/>
                        <a:pt x="663" y="501"/>
                        <a:pt x="681" y="499"/>
                      </a:cubicBezTo>
                      <a:cubicBezTo>
                        <a:pt x="685" y="499"/>
                        <a:pt x="689" y="487"/>
                        <a:pt x="697" y="486"/>
                      </a:cubicBezTo>
                      <a:cubicBezTo>
                        <a:pt x="705" y="483"/>
                        <a:pt x="713" y="483"/>
                        <a:pt x="721" y="481"/>
                      </a:cubicBezTo>
                      <a:cubicBezTo>
                        <a:pt x="730" y="474"/>
                        <a:pt x="731" y="474"/>
                        <a:pt x="733" y="463"/>
                      </a:cubicBezTo>
                      <a:cubicBezTo>
                        <a:pt x="735" y="433"/>
                        <a:pt x="745" y="428"/>
                        <a:pt x="727" y="414"/>
                      </a:cubicBezTo>
                      <a:cubicBezTo>
                        <a:pt x="723" y="408"/>
                        <a:pt x="719" y="402"/>
                        <a:pt x="715" y="396"/>
                      </a:cubicBezTo>
                      <a:cubicBezTo>
                        <a:pt x="712" y="381"/>
                        <a:pt x="712" y="366"/>
                        <a:pt x="709" y="351"/>
                      </a:cubicBezTo>
                      <a:cubicBezTo>
                        <a:pt x="708" y="348"/>
                        <a:pt x="690" y="339"/>
                        <a:pt x="687" y="336"/>
                      </a:cubicBezTo>
                      <a:cubicBezTo>
                        <a:pt x="681" y="312"/>
                        <a:pt x="678" y="313"/>
                        <a:pt x="658" y="301"/>
                      </a:cubicBezTo>
                      <a:cubicBezTo>
                        <a:pt x="635" y="302"/>
                        <a:pt x="622" y="304"/>
                        <a:pt x="600" y="303"/>
                      </a:cubicBezTo>
                      <a:cubicBezTo>
                        <a:pt x="593" y="300"/>
                        <a:pt x="591" y="299"/>
                        <a:pt x="589" y="292"/>
                      </a:cubicBezTo>
                      <a:cubicBezTo>
                        <a:pt x="590" y="281"/>
                        <a:pt x="600" y="269"/>
                        <a:pt x="589" y="262"/>
                      </a:cubicBezTo>
                      <a:cubicBezTo>
                        <a:pt x="588" y="254"/>
                        <a:pt x="587" y="253"/>
                        <a:pt x="580" y="249"/>
                      </a:cubicBezTo>
                      <a:cubicBezTo>
                        <a:pt x="570" y="250"/>
                        <a:pt x="563" y="251"/>
                        <a:pt x="553" y="253"/>
                      </a:cubicBezTo>
                      <a:cubicBezTo>
                        <a:pt x="531" y="252"/>
                        <a:pt x="532" y="254"/>
                        <a:pt x="526" y="238"/>
                      </a:cubicBezTo>
                      <a:cubicBezTo>
                        <a:pt x="524" y="221"/>
                        <a:pt x="505" y="204"/>
                        <a:pt x="487" y="201"/>
                      </a:cubicBezTo>
                      <a:cubicBezTo>
                        <a:pt x="481" y="197"/>
                        <a:pt x="473" y="193"/>
                        <a:pt x="466" y="192"/>
                      </a:cubicBezTo>
                      <a:cubicBezTo>
                        <a:pt x="459" y="189"/>
                        <a:pt x="455" y="184"/>
                        <a:pt x="448" y="183"/>
                      </a:cubicBezTo>
                      <a:cubicBezTo>
                        <a:pt x="437" y="177"/>
                        <a:pt x="432" y="166"/>
                        <a:pt x="417" y="165"/>
                      </a:cubicBezTo>
                      <a:cubicBezTo>
                        <a:pt x="404" y="164"/>
                        <a:pt x="392" y="164"/>
                        <a:pt x="379" y="163"/>
                      </a:cubicBezTo>
                      <a:cubicBezTo>
                        <a:pt x="374" y="162"/>
                        <a:pt x="369" y="160"/>
                        <a:pt x="364" y="159"/>
                      </a:cubicBezTo>
                      <a:cubicBezTo>
                        <a:pt x="359" y="155"/>
                        <a:pt x="352" y="151"/>
                        <a:pt x="346" y="150"/>
                      </a:cubicBezTo>
                      <a:cubicBezTo>
                        <a:pt x="338" y="137"/>
                        <a:pt x="313" y="123"/>
                        <a:pt x="298" y="120"/>
                      </a:cubicBezTo>
                      <a:cubicBezTo>
                        <a:pt x="281" y="107"/>
                        <a:pt x="274" y="109"/>
                        <a:pt x="249" y="108"/>
                      </a:cubicBezTo>
                      <a:cubicBezTo>
                        <a:pt x="244" y="106"/>
                        <a:pt x="235" y="99"/>
                        <a:pt x="235" y="99"/>
                      </a:cubicBezTo>
                      <a:cubicBezTo>
                        <a:pt x="234" y="93"/>
                        <a:pt x="232" y="87"/>
                        <a:pt x="229" y="81"/>
                      </a:cubicBezTo>
                      <a:cubicBezTo>
                        <a:pt x="226" y="68"/>
                        <a:pt x="228" y="60"/>
                        <a:pt x="225" y="45"/>
                      </a:cubicBezTo>
                      <a:cubicBezTo>
                        <a:pt x="224" y="41"/>
                        <a:pt x="207" y="32"/>
                        <a:pt x="205" y="30"/>
                      </a:cubicBezTo>
                      <a:cubicBezTo>
                        <a:pt x="204" y="29"/>
                        <a:pt x="201" y="27"/>
                        <a:pt x="201" y="27"/>
                      </a:cubicBezTo>
                      <a:cubicBezTo>
                        <a:pt x="199" y="23"/>
                        <a:pt x="180" y="7"/>
                        <a:pt x="189" y="10"/>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0" name="Freeform 79"/>
                <p:cNvSpPr>
                  <a:spLocks/>
                </p:cNvSpPr>
                <p:nvPr/>
              </p:nvSpPr>
              <p:spPr bwMode="auto">
                <a:xfrm>
                  <a:off x="411" y="1195"/>
                  <a:ext cx="624" cy="746"/>
                </a:xfrm>
                <a:custGeom>
                  <a:avLst/>
                  <a:gdLst>
                    <a:gd name="T0" fmla="*/ 315 w 624"/>
                    <a:gd name="T1" fmla="*/ 614 h 749"/>
                    <a:gd name="T2" fmla="*/ 300 w 624"/>
                    <a:gd name="T3" fmla="*/ 566 h 749"/>
                    <a:gd name="T4" fmla="*/ 286 w 624"/>
                    <a:gd name="T5" fmla="*/ 514 h 749"/>
                    <a:gd name="T6" fmla="*/ 241 w 624"/>
                    <a:gd name="T7" fmla="*/ 472 h 749"/>
                    <a:gd name="T8" fmla="*/ 111 w 624"/>
                    <a:gd name="T9" fmla="*/ 418 h 749"/>
                    <a:gd name="T10" fmla="*/ 43 w 624"/>
                    <a:gd name="T11" fmla="*/ 361 h 749"/>
                    <a:gd name="T12" fmla="*/ 19 w 624"/>
                    <a:gd name="T13" fmla="*/ 343 h 749"/>
                    <a:gd name="T14" fmla="*/ 4 w 624"/>
                    <a:gd name="T15" fmla="*/ 263 h 749"/>
                    <a:gd name="T16" fmla="*/ 15 w 624"/>
                    <a:gd name="T17" fmla="*/ 223 h 749"/>
                    <a:gd name="T18" fmla="*/ 45 w 624"/>
                    <a:gd name="T19" fmla="*/ 206 h 749"/>
                    <a:gd name="T20" fmla="*/ 106 w 624"/>
                    <a:gd name="T21" fmla="*/ 169 h 749"/>
                    <a:gd name="T22" fmla="*/ 270 w 624"/>
                    <a:gd name="T23" fmla="*/ 155 h 749"/>
                    <a:gd name="T24" fmla="*/ 262 w 624"/>
                    <a:gd name="T25" fmla="*/ 68 h 749"/>
                    <a:gd name="T26" fmla="*/ 354 w 624"/>
                    <a:gd name="T27" fmla="*/ 10 h 749"/>
                    <a:gd name="T28" fmla="*/ 378 w 624"/>
                    <a:gd name="T29" fmla="*/ 92 h 749"/>
                    <a:gd name="T30" fmla="*/ 397 w 624"/>
                    <a:gd name="T31" fmla="*/ 124 h 749"/>
                    <a:gd name="T32" fmla="*/ 426 w 624"/>
                    <a:gd name="T33" fmla="*/ 158 h 749"/>
                    <a:gd name="T34" fmla="*/ 451 w 624"/>
                    <a:gd name="T35" fmla="*/ 224 h 749"/>
                    <a:gd name="T36" fmla="*/ 493 w 624"/>
                    <a:gd name="T37" fmla="*/ 272 h 749"/>
                    <a:gd name="T38" fmla="*/ 570 w 624"/>
                    <a:gd name="T39" fmla="*/ 281 h 749"/>
                    <a:gd name="T40" fmla="*/ 606 w 624"/>
                    <a:gd name="T41" fmla="*/ 329 h 749"/>
                    <a:gd name="T42" fmla="*/ 616 w 624"/>
                    <a:gd name="T43" fmla="*/ 355 h 749"/>
                    <a:gd name="T44" fmla="*/ 604 w 624"/>
                    <a:gd name="T45" fmla="*/ 467 h 749"/>
                    <a:gd name="T46" fmla="*/ 523 w 624"/>
                    <a:gd name="T47" fmla="*/ 464 h 749"/>
                    <a:gd name="T48" fmla="*/ 490 w 624"/>
                    <a:gd name="T49" fmla="*/ 509 h 749"/>
                    <a:gd name="T50" fmla="*/ 472 w 624"/>
                    <a:gd name="T51" fmla="*/ 541 h 749"/>
                    <a:gd name="T52" fmla="*/ 450 w 624"/>
                    <a:gd name="T53" fmla="*/ 562 h 749"/>
                    <a:gd name="T54" fmla="*/ 433 w 624"/>
                    <a:gd name="T55" fmla="*/ 595 h 749"/>
                    <a:gd name="T56" fmla="*/ 424 w 624"/>
                    <a:gd name="T57" fmla="*/ 700 h 749"/>
                    <a:gd name="T58" fmla="*/ 394 w 624"/>
                    <a:gd name="T59" fmla="*/ 742 h 749"/>
                    <a:gd name="T60" fmla="*/ 352 w 624"/>
                    <a:gd name="T61" fmla="*/ 704 h 749"/>
                    <a:gd name="T62" fmla="*/ 322 w 624"/>
                    <a:gd name="T63" fmla="*/ 692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4"/>
                    <a:gd name="T97" fmla="*/ 0 h 749"/>
                    <a:gd name="T98" fmla="*/ 624 w 624"/>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4" h="749">
                      <a:moveTo>
                        <a:pt x="304" y="647"/>
                      </a:moveTo>
                      <a:cubicBezTo>
                        <a:pt x="306" y="636"/>
                        <a:pt x="311" y="625"/>
                        <a:pt x="315" y="614"/>
                      </a:cubicBezTo>
                      <a:cubicBezTo>
                        <a:pt x="314" y="605"/>
                        <a:pt x="315" y="589"/>
                        <a:pt x="310" y="580"/>
                      </a:cubicBezTo>
                      <a:cubicBezTo>
                        <a:pt x="307" y="575"/>
                        <a:pt x="300" y="566"/>
                        <a:pt x="300" y="566"/>
                      </a:cubicBezTo>
                      <a:cubicBezTo>
                        <a:pt x="297" y="547"/>
                        <a:pt x="300" y="553"/>
                        <a:pt x="295" y="544"/>
                      </a:cubicBezTo>
                      <a:cubicBezTo>
                        <a:pt x="293" y="536"/>
                        <a:pt x="291" y="520"/>
                        <a:pt x="286" y="514"/>
                      </a:cubicBezTo>
                      <a:cubicBezTo>
                        <a:pt x="281" y="508"/>
                        <a:pt x="274" y="509"/>
                        <a:pt x="270" y="502"/>
                      </a:cubicBezTo>
                      <a:cubicBezTo>
                        <a:pt x="264" y="491"/>
                        <a:pt x="255" y="475"/>
                        <a:pt x="241" y="472"/>
                      </a:cubicBezTo>
                      <a:cubicBezTo>
                        <a:pt x="224" y="460"/>
                        <a:pt x="187" y="465"/>
                        <a:pt x="172" y="464"/>
                      </a:cubicBezTo>
                      <a:cubicBezTo>
                        <a:pt x="170" y="413"/>
                        <a:pt x="162" y="419"/>
                        <a:pt x="111" y="418"/>
                      </a:cubicBezTo>
                      <a:cubicBezTo>
                        <a:pt x="98" y="413"/>
                        <a:pt x="94" y="390"/>
                        <a:pt x="84" y="380"/>
                      </a:cubicBezTo>
                      <a:cubicBezTo>
                        <a:pt x="73" y="369"/>
                        <a:pt x="58" y="363"/>
                        <a:pt x="43" y="361"/>
                      </a:cubicBezTo>
                      <a:cubicBezTo>
                        <a:pt x="39" y="358"/>
                        <a:pt x="35" y="355"/>
                        <a:pt x="30" y="353"/>
                      </a:cubicBezTo>
                      <a:cubicBezTo>
                        <a:pt x="26" y="348"/>
                        <a:pt x="26" y="344"/>
                        <a:pt x="19" y="343"/>
                      </a:cubicBezTo>
                      <a:cubicBezTo>
                        <a:pt x="18" y="338"/>
                        <a:pt x="9" y="331"/>
                        <a:pt x="9" y="331"/>
                      </a:cubicBezTo>
                      <a:cubicBezTo>
                        <a:pt x="10" y="309"/>
                        <a:pt x="16" y="283"/>
                        <a:pt x="4" y="263"/>
                      </a:cubicBezTo>
                      <a:cubicBezTo>
                        <a:pt x="3" y="244"/>
                        <a:pt x="2" y="241"/>
                        <a:pt x="0" y="227"/>
                      </a:cubicBezTo>
                      <a:cubicBezTo>
                        <a:pt x="5" y="226"/>
                        <a:pt x="10" y="224"/>
                        <a:pt x="15" y="223"/>
                      </a:cubicBezTo>
                      <a:cubicBezTo>
                        <a:pt x="20" y="219"/>
                        <a:pt x="33" y="217"/>
                        <a:pt x="33" y="217"/>
                      </a:cubicBezTo>
                      <a:cubicBezTo>
                        <a:pt x="36" y="211"/>
                        <a:pt x="39" y="209"/>
                        <a:pt x="45" y="206"/>
                      </a:cubicBezTo>
                      <a:cubicBezTo>
                        <a:pt x="52" y="164"/>
                        <a:pt x="45" y="173"/>
                        <a:pt x="93" y="170"/>
                      </a:cubicBezTo>
                      <a:cubicBezTo>
                        <a:pt x="97" y="170"/>
                        <a:pt x="102" y="169"/>
                        <a:pt x="106" y="169"/>
                      </a:cubicBezTo>
                      <a:cubicBezTo>
                        <a:pt x="131" y="157"/>
                        <a:pt x="189" y="163"/>
                        <a:pt x="189" y="163"/>
                      </a:cubicBezTo>
                      <a:cubicBezTo>
                        <a:pt x="217" y="165"/>
                        <a:pt x="243" y="160"/>
                        <a:pt x="270" y="155"/>
                      </a:cubicBezTo>
                      <a:cubicBezTo>
                        <a:pt x="268" y="140"/>
                        <a:pt x="268" y="133"/>
                        <a:pt x="259" y="121"/>
                      </a:cubicBezTo>
                      <a:cubicBezTo>
                        <a:pt x="255" y="103"/>
                        <a:pt x="253" y="84"/>
                        <a:pt x="262" y="68"/>
                      </a:cubicBezTo>
                      <a:cubicBezTo>
                        <a:pt x="263" y="40"/>
                        <a:pt x="256" y="11"/>
                        <a:pt x="288" y="7"/>
                      </a:cubicBezTo>
                      <a:cubicBezTo>
                        <a:pt x="302" y="0"/>
                        <a:pt x="338" y="8"/>
                        <a:pt x="354" y="10"/>
                      </a:cubicBezTo>
                      <a:cubicBezTo>
                        <a:pt x="361" y="17"/>
                        <a:pt x="357" y="23"/>
                        <a:pt x="366" y="28"/>
                      </a:cubicBezTo>
                      <a:cubicBezTo>
                        <a:pt x="376" y="48"/>
                        <a:pt x="368" y="72"/>
                        <a:pt x="378" y="92"/>
                      </a:cubicBezTo>
                      <a:cubicBezTo>
                        <a:pt x="379" y="95"/>
                        <a:pt x="387" y="110"/>
                        <a:pt x="390" y="115"/>
                      </a:cubicBezTo>
                      <a:cubicBezTo>
                        <a:pt x="392" y="118"/>
                        <a:pt x="397" y="124"/>
                        <a:pt x="397" y="124"/>
                      </a:cubicBezTo>
                      <a:cubicBezTo>
                        <a:pt x="399" y="153"/>
                        <a:pt x="392" y="150"/>
                        <a:pt x="408" y="160"/>
                      </a:cubicBezTo>
                      <a:cubicBezTo>
                        <a:pt x="415" y="158"/>
                        <a:pt x="419" y="157"/>
                        <a:pt x="426" y="158"/>
                      </a:cubicBezTo>
                      <a:cubicBezTo>
                        <a:pt x="428" y="168"/>
                        <a:pt x="433" y="182"/>
                        <a:pt x="423" y="190"/>
                      </a:cubicBezTo>
                      <a:cubicBezTo>
                        <a:pt x="410" y="217"/>
                        <a:pt x="433" y="223"/>
                        <a:pt x="451" y="224"/>
                      </a:cubicBezTo>
                      <a:cubicBezTo>
                        <a:pt x="458" y="226"/>
                        <a:pt x="464" y="227"/>
                        <a:pt x="471" y="229"/>
                      </a:cubicBezTo>
                      <a:cubicBezTo>
                        <a:pt x="474" y="247"/>
                        <a:pt x="471" y="270"/>
                        <a:pt x="493" y="272"/>
                      </a:cubicBezTo>
                      <a:cubicBezTo>
                        <a:pt x="505" y="279"/>
                        <a:pt x="515" y="283"/>
                        <a:pt x="528" y="286"/>
                      </a:cubicBezTo>
                      <a:cubicBezTo>
                        <a:pt x="541" y="284"/>
                        <a:pt x="558" y="286"/>
                        <a:pt x="570" y="281"/>
                      </a:cubicBezTo>
                      <a:cubicBezTo>
                        <a:pt x="588" y="284"/>
                        <a:pt x="581" y="286"/>
                        <a:pt x="592" y="295"/>
                      </a:cubicBezTo>
                      <a:cubicBezTo>
                        <a:pt x="594" y="313"/>
                        <a:pt x="591" y="320"/>
                        <a:pt x="606" y="329"/>
                      </a:cubicBezTo>
                      <a:cubicBezTo>
                        <a:pt x="609" y="343"/>
                        <a:pt x="604" y="325"/>
                        <a:pt x="612" y="337"/>
                      </a:cubicBezTo>
                      <a:cubicBezTo>
                        <a:pt x="615" y="341"/>
                        <a:pt x="615" y="350"/>
                        <a:pt x="616" y="355"/>
                      </a:cubicBezTo>
                      <a:cubicBezTo>
                        <a:pt x="617" y="379"/>
                        <a:pt x="624" y="427"/>
                        <a:pt x="613" y="452"/>
                      </a:cubicBezTo>
                      <a:cubicBezTo>
                        <a:pt x="612" y="461"/>
                        <a:pt x="613" y="465"/>
                        <a:pt x="604" y="467"/>
                      </a:cubicBezTo>
                      <a:cubicBezTo>
                        <a:pt x="593" y="475"/>
                        <a:pt x="582" y="465"/>
                        <a:pt x="571" y="463"/>
                      </a:cubicBezTo>
                      <a:cubicBezTo>
                        <a:pt x="556" y="456"/>
                        <a:pt x="539" y="461"/>
                        <a:pt x="523" y="464"/>
                      </a:cubicBezTo>
                      <a:cubicBezTo>
                        <a:pt x="516" y="469"/>
                        <a:pt x="510" y="473"/>
                        <a:pt x="502" y="478"/>
                      </a:cubicBezTo>
                      <a:cubicBezTo>
                        <a:pt x="496" y="489"/>
                        <a:pt x="498" y="499"/>
                        <a:pt x="490" y="509"/>
                      </a:cubicBezTo>
                      <a:cubicBezTo>
                        <a:pt x="489" y="516"/>
                        <a:pt x="488" y="521"/>
                        <a:pt x="484" y="527"/>
                      </a:cubicBezTo>
                      <a:cubicBezTo>
                        <a:pt x="482" y="535"/>
                        <a:pt x="480" y="538"/>
                        <a:pt x="472" y="541"/>
                      </a:cubicBezTo>
                      <a:cubicBezTo>
                        <a:pt x="468" y="546"/>
                        <a:pt x="465" y="548"/>
                        <a:pt x="460" y="551"/>
                      </a:cubicBezTo>
                      <a:cubicBezTo>
                        <a:pt x="457" y="556"/>
                        <a:pt x="455" y="559"/>
                        <a:pt x="450" y="562"/>
                      </a:cubicBezTo>
                      <a:cubicBezTo>
                        <a:pt x="446" y="568"/>
                        <a:pt x="443" y="574"/>
                        <a:pt x="439" y="580"/>
                      </a:cubicBezTo>
                      <a:cubicBezTo>
                        <a:pt x="438" y="586"/>
                        <a:pt x="435" y="589"/>
                        <a:pt x="433" y="595"/>
                      </a:cubicBezTo>
                      <a:cubicBezTo>
                        <a:pt x="432" y="605"/>
                        <a:pt x="427" y="613"/>
                        <a:pt x="420" y="620"/>
                      </a:cubicBezTo>
                      <a:cubicBezTo>
                        <a:pt x="410" y="645"/>
                        <a:pt x="401" y="683"/>
                        <a:pt x="424" y="700"/>
                      </a:cubicBezTo>
                      <a:cubicBezTo>
                        <a:pt x="426" y="708"/>
                        <a:pt x="425" y="715"/>
                        <a:pt x="421" y="722"/>
                      </a:cubicBezTo>
                      <a:cubicBezTo>
                        <a:pt x="420" y="749"/>
                        <a:pt x="420" y="747"/>
                        <a:pt x="394" y="742"/>
                      </a:cubicBezTo>
                      <a:cubicBezTo>
                        <a:pt x="386" y="736"/>
                        <a:pt x="381" y="729"/>
                        <a:pt x="373" y="724"/>
                      </a:cubicBezTo>
                      <a:cubicBezTo>
                        <a:pt x="367" y="717"/>
                        <a:pt x="360" y="709"/>
                        <a:pt x="352" y="704"/>
                      </a:cubicBezTo>
                      <a:cubicBezTo>
                        <a:pt x="348" y="699"/>
                        <a:pt x="346" y="698"/>
                        <a:pt x="340" y="697"/>
                      </a:cubicBezTo>
                      <a:cubicBezTo>
                        <a:pt x="332" y="698"/>
                        <a:pt x="325" y="701"/>
                        <a:pt x="322" y="692"/>
                      </a:cubicBezTo>
                      <a:cubicBezTo>
                        <a:pt x="319" y="675"/>
                        <a:pt x="323" y="655"/>
                        <a:pt x="304" y="647"/>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1" name="Freeform 80"/>
                <p:cNvSpPr>
                  <a:spLocks/>
                </p:cNvSpPr>
                <p:nvPr/>
              </p:nvSpPr>
              <p:spPr bwMode="auto">
                <a:xfrm>
                  <a:off x="820" y="1556"/>
                  <a:ext cx="778" cy="388"/>
                </a:xfrm>
                <a:custGeom>
                  <a:avLst/>
                  <a:gdLst>
                    <a:gd name="T0" fmla="*/ 214 w 778"/>
                    <a:gd name="T1" fmla="*/ 20 h 388"/>
                    <a:gd name="T2" fmla="*/ 258 w 778"/>
                    <a:gd name="T3" fmla="*/ 19 h 388"/>
                    <a:gd name="T4" fmla="*/ 307 w 778"/>
                    <a:gd name="T5" fmla="*/ 11 h 388"/>
                    <a:gd name="T6" fmla="*/ 336 w 778"/>
                    <a:gd name="T7" fmla="*/ 1 h 388"/>
                    <a:gd name="T8" fmla="*/ 354 w 778"/>
                    <a:gd name="T9" fmla="*/ 5 h 388"/>
                    <a:gd name="T10" fmla="*/ 360 w 778"/>
                    <a:gd name="T11" fmla="*/ 26 h 388"/>
                    <a:gd name="T12" fmla="*/ 378 w 778"/>
                    <a:gd name="T13" fmla="*/ 31 h 388"/>
                    <a:gd name="T14" fmla="*/ 387 w 778"/>
                    <a:gd name="T15" fmla="*/ 40 h 388"/>
                    <a:gd name="T16" fmla="*/ 486 w 778"/>
                    <a:gd name="T17" fmla="*/ 43 h 388"/>
                    <a:gd name="T18" fmla="*/ 513 w 778"/>
                    <a:gd name="T19" fmla="*/ 58 h 388"/>
                    <a:gd name="T20" fmla="*/ 526 w 778"/>
                    <a:gd name="T21" fmla="*/ 49 h 388"/>
                    <a:gd name="T22" fmla="*/ 552 w 778"/>
                    <a:gd name="T23" fmla="*/ 31 h 388"/>
                    <a:gd name="T24" fmla="*/ 591 w 778"/>
                    <a:gd name="T25" fmla="*/ 31 h 388"/>
                    <a:gd name="T26" fmla="*/ 595 w 778"/>
                    <a:gd name="T27" fmla="*/ 26 h 388"/>
                    <a:gd name="T28" fmla="*/ 600 w 778"/>
                    <a:gd name="T29" fmla="*/ 25 h 388"/>
                    <a:gd name="T30" fmla="*/ 628 w 778"/>
                    <a:gd name="T31" fmla="*/ 20 h 388"/>
                    <a:gd name="T32" fmla="*/ 643 w 778"/>
                    <a:gd name="T33" fmla="*/ 11 h 388"/>
                    <a:gd name="T34" fmla="*/ 759 w 778"/>
                    <a:gd name="T35" fmla="*/ 17 h 388"/>
                    <a:gd name="T36" fmla="*/ 774 w 778"/>
                    <a:gd name="T37" fmla="*/ 34 h 388"/>
                    <a:gd name="T38" fmla="*/ 778 w 778"/>
                    <a:gd name="T39" fmla="*/ 73 h 388"/>
                    <a:gd name="T40" fmla="*/ 745 w 778"/>
                    <a:gd name="T41" fmla="*/ 86 h 388"/>
                    <a:gd name="T42" fmla="*/ 714 w 778"/>
                    <a:gd name="T43" fmla="*/ 100 h 388"/>
                    <a:gd name="T44" fmla="*/ 696 w 778"/>
                    <a:gd name="T45" fmla="*/ 113 h 388"/>
                    <a:gd name="T46" fmla="*/ 676 w 778"/>
                    <a:gd name="T47" fmla="*/ 124 h 388"/>
                    <a:gd name="T48" fmla="*/ 646 w 778"/>
                    <a:gd name="T49" fmla="*/ 118 h 388"/>
                    <a:gd name="T50" fmla="*/ 598 w 778"/>
                    <a:gd name="T51" fmla="*/ 121 h 388"/>
                    <a:gd name="T52" fmla="*/ 582 w 778"/>
                    <a:gd name="T53" fmla="*/ 113 h 388"/>
                    <a:gd name="T54" fmla="*/ 570 w 778"/>
                    <a:gd name="T55" fmla="*/ 140 h 388"/>
                    <a:gd name="T56" fmla="*/ 535 w 778"/>
                    <a:gd name="T57" fmla="*/ 136 h 388"/>
                    <a:gd name="T58" fmla="*/ 526 w 778"/>
                    <a:gd name="T59" fmla="*/ 166 h 388"/>
                    <a:gd name="T60" fmla="*/ 513 w 778"/>
                    <a:gd name="T61" fmla="*/ 173 h 388"/>
                    <a:gd name="T62" fmla="*/ 490 w 778"/>
                    <a:gd name="T63" fmla="*/ 197 h 388"/>
                    <a:gd name="T64" fmla="*/ 448 w 778"/>
                    <a:gd name="T65" fmla="*/ 245 h 388"/>
                    <a:gd name="T66" fmla="*/ 430 w 778"/>
                    <a:gd name="T67" fmla="*/ 254 h 388"/>
                    <a:gd name="T68" fmla="*/ 412 w 778"/>
                    <a:gd name="T69" fmla="*/ 262 h 388"/>
                    <a:gd name="T70" fmla="*/ 387 w 778"/>
                    <a:gd name="T71" fmla="*/ 272 h 388"/>
                    <a:gd name="T72" fmla="*/ 336 w 778"/>
                    <a:gd name="T73" fmla="*/ 277 h 388"/>
                    <a:gd name="T74" fmla="*/ 271 w 778"/>
                    <a:gd name="T75" fmla="*/ 284 h 388"/>
                    <a:gd name="T76" fmla="*/ 240 w 778"/>
                    <a:gd name="T77" fmla="*/ 289 h 388"/>
                    <a:gd name="T78" fmla="*/ 189 w 778"/>
                    <a:gd name="T79" fmla="*/ 281 h 388"/>
                    <a:gd name="T80" fmla="*/ 118 w 778"/>
                    <a:gd name="T81" fmla="*/ 290 h 388"/>
                    <a:gd name="T82" fmla="*/ 112 w 778"/>
                    <a:gd name="T83" fmla="*/ 296 h 388"/>
                    <a:gd name="T84" fmla="*/ 109 w 778"/>
                    <a:gd name="T85" fmla="*/ 305 h 388"/>
                    <a:gd name="T86" fmla="*/ 90 w 778"/>
                    <a:gd name="T87" fmla="*/ 358 h 388"/>
                    <a:gd name="T88" fmla="*/ 34 w 778"/>
                    <a:gd name="T89" fmla="*/ 371 h 388"/>
                    <a:gd name="T90" fmla="*/ 13 w 778"/>
                    <a:gd name="T91" fmla="*/ 382 h 388"/>
                    <a:gd name="T92" fmla="*/ 9 w 778"/>
                    <a:gd name="T93" fmla="*/ 368 h 388"/>
                    <a:gd name="T94" fmla="*/ 6 w 778"/>
                    <a:gd name="T95" fmla="*/ 295 h 388"/>
                    <a:gd name="T96" fmla="*/ 24 w 778"/>
                    <a:gd name="T97" fmla="*/ 244 h 388"/>
                    <a:gd name="T98" fmla="*/ 33 w 778"/>
                    <a:gd name="T99" fmla="*/ 218 h 388"/>
                    <a:gd name="T100" fmla="*/ 42 w 778"/>
                    <a:gd name="T101" fmla="*/ 205 h 388"/>
                    <a:gd name="T102" fmla="*/ 63 w 778"/>
                    <a:gd name="T103" fmla="*/ 184 h 388"/>
                    <a:gd name="T104" fmla="*/ 75 w 778"/>
                    <a:gd name="T105" fmla="*/ 181 h 388"/>
                    <a:gd name="T106" fmla="*/ 81 w 778"/>
                    <a:gd name="T107" fmla="*/ 145 h 388"/>
                    <a:gd name="T108" fmla="*/ 97 w 778"/>
                    <a:gd name="T109" fmla="*/ 131 h 388"/>
                    <a:gd name="T110" fmla="*/ 117 w 778"/>
                    <a:gd name="T111" fmla="*/ 103 h 388"/>
                    <a:gd name="T112" fmla="*/ 132 w 778"/>
                    <a:gd name="T113" fmla="*/ 100 h 388"/>
                    <a:gd name="T114" fmla="*/ 147 w 778"/>
                    <a:gd name="T115" fmla="*/ 97 h 388"/>
                    <a:gd name="T116" fmla="*/ 205 w 778"/>
                    <a:gd name="T117" fmla="*/ 95 h 388"/>
                    <a:gd name="T118" fmla="*/ 213 w 778"/>
                    <a:gd name="T119" fmla="*/ 44 h 388"/>
                    <a:gd name="T120" fmla="*/ 214 w 778"/>
                    <a:gd name="T121" fmla="*/ 20 h 3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8"/>
                    <a:gd name="T184" fmla="*/ 0 h 388"/>
                    <a:gd name="T185" fmla="*/ 778 w 778"/>
                    <a:gd name="T186" fmla="*/ 388 h 3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8" h="388">
                      <a:moveTo>
                        <a:pt x="214" y="20"/>
                      </a:moveTo>
                      <a:cubicBezTo>
                        <a:pt x="228" y="17"/>
                        <a:pt x="243" y="21"/>
                        <a:pt x="258" y="19"/>
                      </a:cubicBezTo>
                      <a:cubicBezTo>
                        <a:pt x="272" y="9"/>
                        <a:pt x="290" y="12"/>
                        <a:pt x="307" y="11"/>
                      </a:cubicBezTo>
                      <a:cubicBezTo>
                        <a:pt x="317" y="6"/>
                        <a:pt x="325" y="2"/>
                        <a:pt x="336" y="1"/>
                      </a:cubicBezTo>
                      <a:cubicBezTo>
                        <a:pt x="342" y="2"/>
                        <a:pt x="350" y="0"/>
                        <a:pt x="354" y="5"/>
                      </a:cubicBezTo>
                      <a:cubicBezTo>
                        <a:pt x="374" y="31"/>
                        <a:pt x="344" y="23"/>
                        <a:pt x="360" y="26"/>
                      </a:cubicBezTo>
                      <a:cubicBezTo>
                        <a:pt x="375" y="37"/>
                        <a:pt x="343" y="14"/>
                        <a:pt x="378" y="31"/>
                      </a:cubicBezTo>
                      <a:cubicBezTo>
                        <a:pt x="382" y="33"/>
                        <a:pt x="383" y="39"/>
                        <a:pt x="387" y="40"/>
                      </a:cubicBezTo>
                      <a:cubicBezTo>
                        <a:pt x="424" y="46"/>
                        <a:pt x="391" y="41"/>
                        <a:pt x="486" y="43"/>
                      </a:cubicBezTo>
                      <a:cubicBezTo>
                        <a:pt x="497" y="64"/>
                        <a:pt x="478" y="65"/>
                        <a:pt x="513" y="58"/>
                      </a:cubicBezTo>
                      <a:cubicBezTo>
                        <a:pt x="517" y="55"/>
                        <a:pt x="522" y="52"/>
                        <a:pt x="526" y="49"/>
                      </a:cubicBezTo>
                      <a:cubicBezTo>
                        <a:pt x="533" y="32"/>
                        <a:pt x="531" y="32"/>
                        <a:pt x="552" y="31"/>
                      </a:cubicBezTo>
                      <a:cubicBezTo>
                        <a:pt x="554" y="31"/>
                        <a:pt x="584" y="33"/>
                        <a:pt x="591" y="31"/>
                      </a:cubicBezTo>
                      <a:cubicBezTo>
                        <a:pt x="593" y="30"/>
                        <a:pt x="593" y="27"/>
                        <a:pt x="595" y="26"/>
                      </a:cubicBezTo>
                      <a:cubicBezTo>
                        <a:pt x="596" y="25"/>
                        <a:pt x="598" y="25"/>
                        <a:pt x="600" y="25"/>
                      </a:cubicBezTo>
                      <a:cubicBezTo>
                        <a:pt x="608" y="21"/>
                        <a:pt x="619" y="21"/>
                        <a:pt x="628" y="20"/>
                      </a:cubicBezTo>
                      <a:cubicBezTo>
                        <a:pt x="631" y="15"/>
                        <a:pt x="643" y="11"/>
                        <a:pt x="643" y="11"/>
                      </a:cubicBezTo>
                      <a:cubicBezTo>
                        <a:pt x="685" y="12"/>
                        <a:pt x="718" y="16"/>
                        <a:pt x="759" y="17"/>
                      </a:cubicBezTo>
                      <a:cubicBezTo>
                        <a:pt x="769" y="22"/>
                        <a:pt x="769" y="23"/>
                        <a:pt x="774" y="34"/>
                      </a:cubicBezTo>
                      <a:cubicBezTo>
                        <a:pt x="775" y="63"/>
                        <a:pt x="775" y="56"/>
                        <a:pt x="778" y="73"/>
                      </a:cubicBezTo>
                      <a:cubicBezTo>
                        <a:pt x="776" y="88"/>
                        <a:pt x="758" y="85"/>
                        <a:pt x="745" y="86"/>
                      </a:cubicBezTo>
                      <a:cubicBezTo>
                        <a:pt x="743" y="98"/>
                        <a:pt x="725" y="99"/>
                        <a:pt x="714" y="100"/>
                      </a:cubicBezTo>
                      <a:cubicBezTo>
                        <a:pt x="706" y="105"/>
                        <a:pt x="705" y="111"/>
                        <a:pt x="696" y="113"/>
                      </a:cubicBezTo>
                      <a:cubicBezTo>
                        <a:pt x="689" y="116"/>
                        <a:pt x="683" y="121"/>
                        <a:pt x="676" y="124"/>
                      </a:cubicBezTo>
                      <a:cubicBezTo>
                        <a:pt x="665" y="122"/>
                        <a:pt x="657" y="120"/>
                        <a:pt x="646" y="118"/>
                      </a:cubicBezTo>
                      <a:cubicBezTo>
                        <a:pt x="630" y="118"/>
                        <a:pt x="614" y="124"/>
                        <a:pt x="598" y="121"/>
                      </a:cubicBezTo>
                      <a:cubicBezTo>
                        <a:pt x="592" y="114"/>
                        <a:pt x="591" y="112"/>
                        <a:pt x="582" y="113"/>
                      </a:cubicBezTo>
                      <a:cubicBezTo>
                        <a:pt x="577" y="122"/>
                        <a:pt x="578" y="132"/>
                        <a:pt x="570" y="140"/>
                      </a:cubicBezTo>
                      <a:cubicBezTo>
                        <a:pt x="552" y="139"/>
                        <a:pt x="549" y="138"/>
                        <a:pt x="535" y="136"/>
                      </a:cubicBezTo>
                      <a:cubicBezTo>
                        <a:pt x="523" y="142"/>
                        <a:pt x="529" y="152"/>
                        <a:pt x="526" y="166"/>
                      </a:cubicBezTo>
                      <a:cubicBezTo>
                        <a:pt x="525" y="171"/>
                        <a:pt x="517" y="171"/>
                        <a:pt x="513" y="173"/>
                      </a:cubicBezTo>
                      <a:cubicBezTo>
                        <a:pt x="508" y="183"/>
                        <a:pt x="502" y="195"/>
                        <a:pt x="490" y="197"/>
                      </a:cubicBezTo>
                      <a:cubicBezTo>
                        <a:pt x="476" y="211"/>
                        <a:pt x="470" y="241"/>
                        <a:pt x="448" y="245"/>
                      </a:cubicBezTo>
                      <a:cubicBezTo>
                        <a:pt x="442" y="248"/>
                        <a:pt x="437" y="253"/>
                        <a:pt x="430" y="254"/>
                      </a:cubicBezTo>
                      <a:cubicBezTo>
                        <a:pt x="424" y="259"/>
                        <a:pt x="420" y="260"/>
                        <a:pt x="412" y="262"/>
                      </a:cubicBezTo>
                      <a:cubicBezTo>
                        <a:pt x="401" y="271"/>
                        <a:pt x="402" y="271"/>
                        <a:pt x="387" y="272"/>
                      </a:cubicBezTo>
                      <a:cubicBezTo>
                        <a:pt x="361" y="278"/>
                        <a:pt x="378" y="275"/>
                        <a:pt x="336" y="277"/>
                      </a:cubicBezTo>
                      <a:cubicBezTo>
                        <a:pt x="314" y="281"/>
                        <a:pt x="293" y="280"/>
                        <a:pt x="271" y="284"/>
                      </a:cubicBezTo>
                      <a:cubicBezTo>
                        <a:pt x="261" y="289"/>
                        <a:pt x="250" y="286"/>
                        <a:pt x="240" y="289"/>
                      </a:cubicBezTo>
                      <a:cubicBezTo>
                        <a:pt x="195" y="283"/>
                        <a:pt x="212" y="286"/>
                        <a:pt x="189" y="281"/>
                      </a:cubicBezTo>
                      <a:cubicBezTo>
                        <a:pt x="166" y="284"/>
                        <a:pt x="141" y="286"/>
                        <a:pt x="118" y="290"/>
                      </a:cubicBezTo>
                      <a:cubicBezTo>
                        <a:pt x="115" y="303"/>
                        <a:pt x="120" y="288"/>
                        <a:pt x="112" y="296"/>
                      </a:cubicBezTo>
                      <a:cubicBezTo>
                        <a:pt x="110" y="298"/>
                        <a:pt x="110" y="302"/>
                        <a:pt x="109" y="305"/>
                      </a:cubicBezTo>
                      <a:cubicBezTo>
                        <a:pt x="108" y="321"/>
                        <a:pt x="110" y="351"/>
                        <a:pt x="90" y="358"/>
                      </a:cubicBezTo>
                      <a:cubicBezTo>
                        <a:pt x="66" y="377"/>
                        <a:pt x="78" y="370"/>
                        <a:pt x="34" y="371"/>
                      </a:cubicBezTo>
                      <a:cubicBezTo>
                        <a:pt x="32" y="388"/>
                        <a:pt x="30" y="383"/>
                        <a:pt x="13" y="382"/>
                      </a:cubicBezTo>
                      <a:cubicBezTo>
                        <a:pt x="12" y="377"/>
                        <a:pt x="10" y="373"/>
                        <a:pt x="9" y="368"/>
                      </a:cubicBezTo>
                      <a:cubicBezTo>
                        <a:pt x="10" y="348"/>
                        <a:pt x="21" y="314"/>
                        <a:pt x="6" y="295"/>
                      </a:cubicBezTo>
                      <a:cubicBezTo>
                        <a:pt x="0" y="276"/>
                        <a:pt x="2" y="248"/>
                        <a:pt x="24" y="244"/>
                      </a:cubicBezTo>
                      <a:cubicBezTo>
                        <a:pt x="30" y="234"/>
                        <a:pt x="22" y="223"/>
                        <a:pt x="33" y="218"/>
                      </a:cubicBezTo>
                      <a:cubicBezTo>
                        <a:pt x="36" y="214"/>
                        <a:pt x="39" y="209"/>
                        <a:pt x="42" y="205"/>
                      </a:cubicBezTo>
                      <a:cubicBezTo>
                        <a:pt x="44" y="194"/>
                        <a:pt x="51" y="186"/>
                        <a:pt x="63" y="184"/>
                      </a:cubicBezTo>
                      <a:cubicBezTo>
                        <a:pt x="67" y="182"/>
                        <a:pt x="74" y="185"/>
                        <a:pt x="75" y="181"/>
                      </a:cubicBezTo>
                      <a:cubicBezTo>
                        <a:pt x="86" y="140"/>
                        <a:pt x="65" y="155"/>
                        <a:pt x="81" y="145"/>
                      </a:cubicBezTo>
                      <a:cubicBezTo>
                        <a:pt x="85" y="138"/>
                        <a:pt x="91" y="136"/>
                        <a:pt x="97" y="131"/>
                      </a:cubicBezTo>
                      <a:cubicBezTo>
                        <a:pt x="107" y="110"/>
                        <a:pt x="91" y="105"/>
                        <a:pt x="117" y="103"/>
                      </a:cubicBezTo>
                      <a:cubicBezTo>
                        <a:pt x="138" y="98"/>
                        <a:pt x="116" y="103"/>
                        <a:pt x="132" y="100"/>
                      </a:cubicBezTo>
                      <a:cubicBezTo>
                        <a:pt x="137" y="99"/>
                        <a:pt x="147" y="97"/>
                        <a:pt x="147" y="97"/>
                      </a:cubicBezTo>
                      <a:cubicBezTo>
                        <a:pt x="161" y="90"/>
                        <a:pt x="188" y="97"/>
                        <a:pt x="205" y="95"/>
                      </a:cubicBezTo>
                      <a:cubicBezTo>
                        <a:pt x="205" y="84"/>
                        <a:pt x="198" y="53"/>
                        <a:pt x="213" y="44"/>
                      </a:cubicBezTo>
                      <a:cubicBezTo>
                        <a:pt x="215" y="32"/>
                        <a:pt x="214" y="40"/>
                        <a:pt x="214" y="20"/>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2" name="Freeform 81"/>
                <p:cNvSpPr>
                  <a:spLocks/>
                </p:cNvSpPr>
                <p:nvPr/>
              </p:nvSpPr>
              <p:spPr bwMode="auto">
                <a:xfrm>
                  <a:off x="1558" y="1039"/>
                  <a:ext cx="757" cy="753"/>
                </a:xfrm>
                <a:custGeom>
                  <a:avLst/>
                  <a:gdLst>
                    <a:gd name="T0" fmla="*/ 5 w 755"/>
                    <a:gd name="T1" fmla="*/ 508 h 751"/>
                    <a:gd name="T2" fmla="*/ 5 w 755"/>
                    <a:gd name="T3" fmla="*/ 339 h 751"/>
                    <a:gd name="T4" fmla="*/ 29 w 755"/>
                    <a:gd name="T5" fmla="*/ 324 h 751"/>
                    <a:gd name="T6" fmla="*/ 73 w 755"/>
                    <a:gd name="T7" fmla="*/ 303 h 751"/>
                    <a:gd name="T8" fmla="*/ 137 w 755"/>
                    <a:gd name="T9" fmla="*/ 283 h 751"/>
                    <a:gd name="T10" fmla="*/ 112 w 755"/>
                    <a:gd name="T11" fmla="*/ 216 h 751"/>
                    <a:gd name="T12" fmla="*/ 98 w 755"/>
                    <a:gd name="T13" fmla="*/ 180 h 751"/>
                    <a:gd name="T14" fmla="*/ 149 w 755"/>
                    <a:gd name="T15" fmla="*/ 105 h 751"/>
                    <a:gd name="T16" fmla="*/ 181 w 755"/>
                    <a:gd name="T17" fmla="*/ 90 h 751"/>
                    <a:gd name="T18" fmla="*/ 257 w 755"/>
                    <a:gd name="T19" fmla="*/ 78 h 751"/>
                    <a:gd name="T20" fmla="*/ 334 w 755"/>
                    <a:gd name="T21" fmla="*/ 58 h 751"/>
                    <a:gd name="T22" fmla="*/ 356 w 755"/>
                    <a:gd name="T23" fmla="*/ 45 h 751"/>
                    <a:gd name="T24" fmla="*/ 373 w 755"/>
                    <a:gd name="T25" fmla="*/ 30 h 751"/>
                    <a:gd name="T26" fmla="*/ 416 w 755"/>
                    <a:gd name="T27" fmla="*/ 4 h 751"/>
                    <a:gd name="T28" fmla="*/ 463 w 755"/>
                    <a:gd name="T29" fmla="*/ 84 h 751"/>
                    <a:gd name="T30" fmla="*/ 569 w 755"/>
                    <a:gd name="T31" fmla="*/ 108 h 751"/>
                    <a:gd name="T32" fmla="*/ 619 w 755"/>
                    <a:gd name="T33" fmla="*/ 103 h 751"/>
                    <a:gd name="T34" fmla="*/ 631 w 755"/>
                    <a:gd name="T35" fmla="*/ 168 h 751"/>
                    <a:gd name="T36" fmla="*/ 622 w 755"/>
                    <a:gd name="T37" fmla="*/ 220 h 751"/>
                    <a:gd name="T38" fmla="*/ 653 w 755"/>
                    <a:gd name="T39" fmla="*/ 261 h 751"/>
                    <a:gd name="T40" fmla="*/ 668 w 755"/>
                    <a:gd name="T41" fmla="*/ 297 h 751"/>
                    <a:gd name="T42" fmla="*/ 662 w 755"/>
                    <a:gd name="T43" fmla="*/ 357 h 751"/>
                    <a:gd name="T44" fmla="*/ 679 w 755"/>
                    <a:gd name="T45" fmla="*/ 424 h 751"/>
                    <a:gd name="T46" fmla="*/ 700 w 755"/>
                    <a:gd name="T47" fmla="*/ 450 h 751"/>
                    <a:gd name="T48" fmla="*/ 724 w 755"/>
                    <a:gd name="T49" fmla="*/ 481 h 751"/>
                    <a:gd name="T50" fmla="*/ 755 w 755"/>
                    <a:gd name="T51" fmla="*/ 531 h 751"/>
                    <a:gd name="T52" fmla="*/ 703 w 755"/>
                    <a:gd name="T53" fmla="*/ 583 h 751"/>
                    <a:gd name="T54" fmla="*/ 706 w 755"/>
                    <a:gd name="T55" fmla="*/ 670 h 751"/>
                    <a:gd name="T56" fmla="*/ 677 w 755"/>
                    <a:gd name="T57" fmla="*/ 693 h 751"/>
                    <a:gd name="T58" fmla="*/ 632 w 755"/>
                    <a:gd name="T59" fmla="*/ 730 h 751"/>
                    <a:gd name="T60" fmla="*/ 575 w 755"/>
                    <a:gd name="T61" fmla="*/ 733 h 751"/>
                    <a:gd name="T62" fmla="*/ 518 w 755"/>
                    <a:gd name="T63" fmla="*/ 711 h 751"/>
                    <a:gd name="T64" fmla="*/ 490 w 755"/>
                    <a:gd name="T65" fmla="*/ 697 h 751"/>
                    <a:gd name="T66" fmla="*/ 419 w 755"/>
                    <a:gd name="T67" fmla="*/ 715 h 751"/>
                    <a:gd name="T68" fmla="*/ 365 w 755"/>
                    <a:gd name="T69" fmla="*/ 735 h 751"/>
                    <a:gd name="T70" fmla="*/ 334 w 755"/>
                    <a:gd name="T71" fmla="*/ 724 h 751"/>
                    <a:gd name="T72" fmla="*/ 278 w 755"/>
                    <a:gd name="T73" fmla="*/ 742 h 751"/>
                    <a:gd name="T74" fmla="*/ 250 w 755"/>
                    <a:gd name="T75" fmla="*/ 712 h 751"/>
                    <a:gd name="T76" fmla="*/ 193 w 755"/>
                    <a:gd name="T77" fmla="*/ 697 h 751"/>
                    <a:gd name="T78" fmla="*/ 169 w 755"/>
                    <a:gd name="T79" fmla="*/ 655 h 751"/>
                    <a:gd name="T80" fmla="*/ 121 w 755"/>
                    <a:gd name="T81" fmla="*/ 618 h 751"/>
                    <a:gd name="T82" fmla="*/ 47 w 755"/>
                    <a:gd name="T83" fmla="*/ 594 h 751"/>
                    <a:gd name="T84" fmla="*/ 14 w 755"/>
                    <a:gd name="T85" fmla="*/ 531 h 7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5"/>
                    <a:gd name="T130" fmla="*/ 0 h 751"/>
                    <a:gd name="T131" fmla="*/ 755 w 755"/>
                    <a:gd name="T132" fmla="*/ 751 h 7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5" h="751">
                      <a:moveTo>
                        <a:pt x="16" y="531"/>
                      </a:moveTo>
                      <a:cubicBezTo>
                        <a:pt x="12" y="524"/>
                        <a:pt x="8" y="516"/>
                        <a:pt x="5" y="508"/>
                      </a:cubicBezTo>
                      <a:cubicBezTo>
                        <a:pt x="3" y="492"/>
                        <a:pt x="2" y="486"/>
                        <a:pt x="1" y="466"/>
                      </a:cubicBezTo>
                      <a:cubicBezTo>
                        <a:pt x="2" y="424"/>
                        <a:pt x="0" y="381"/>
                        <a:pt x="5" y="339"/>
                      </a:cubicBezTo>
                      <a:cubicBezTo>
                        <a:pt x="6" y="335"/>
                        <a:pt x="17" y="333"/>
                        <a:pt x="17" y="333"/>
                      </a:cubicBezTo>
                      <a:cubicBezTo>
                        <a:pt x="21" y="327"/>
                        <a:pt x="23" y="328"/>
                        <a:pt x="29" y="324"/>
                      </a:cubicBezTo>
                      <a:cubicBezTo>
                        <a:pt x="35" y="314"/>
                        <a:pt x="46" y="310"/>
                        <a:pt x="58" y="309"/>
                      </a:cubicBezTo>
                      <a:cubicBezTo>
                        <a:pt x="63" y="305"/>
                        <a:pt x="67" y="304"/>
                        <a:pt x="73" y="303"/>
                      </a:cubicBezTo>
                      <a:cubicBezTo>
                        <a:pt x="82" y="299"/>
                        <a:pt x="114" y="295"/>
                        <a:pt x="127" y="294"/>
                      </a:cubicBezTo>
                      <a:cubicBezTo>
                        <a:pt x="133" y="291"/>
                        <a:pt x="136" y="290"/>
                        <a:pt x="137" y="283"/>
                      </a:cubicBezTo>
                      <a:cubicBezTo>
                        <a:pt x="136" y="263"/>
                        <a:pt x="132" y="255"/>
                        <a:pt x="125" y="238"/>
                      </a:cubicBezTo>
                      <a:cubicBezTo>
                        <a:pt x="123" y="229"/>
                        <a:pt x="119" y="222"/>
                        <a:pt x="112" y="216"/>
                      </a:cubicBezTo>
                      <a:cubicBezTo>
                        <a:pt x="110" y="211"/>
                        <a:pt x="107" y="209"/>
                        <a:pt x="104" y="204"/>
                      </a:cubicBezTo>
                      <a:cubicBezTo>
                        <a:pt x="102" y="196"/>
                        <a:pt x="101" y="188"/>
                        <a:pt x="98" y="180"/>
                      </a:cubicBezTo>
                      <a:cubicBezTo>
                        <a:pt x="99" y="161"/>
                        <a:pt x="94" y="122"/>
                        <a:pt x="121" y="117"/>
                      </a:cubicBezTo>
                      <a:cubicBezTo>
                        <a:pt x="128" y="108"/>
                        <a:pt x="138" y="107"/>
                        <a:pt x="149" y="105"/>
                      </a:cubicBezTo>
                      <a:cubicBezTo>
                        <a:pt x="154" y="102"/>
                        <a:pt x="157" y="100"/>
                        <a:pt x="163" y="99"/>
                      </a:cubicBezTo>
                      <a:cubicBezTo>
                        <a:pt x="169" y="95"/>
                        <a:pt x="174" y="91"/>
                        <a:pt x="181" y="90"/>
                      </a:cubicBezTo>
                      <a:cubicBezTo>
                        <a:pt x="201" y="91"/>
                        <a:pt x="213" y="86"/>
                        <a:pt x="232" y="84"/>
                      </a:cubicBezTo>
                      <a:cubicBezTo>
                        <a:pt x="240" y="81"/>
                        <a:pt x="248" y="79"/>
                        <a:pt x="257" y="78"/>
                      </a:cubicBezTo>
                      <a:cubicBezTo>
                        <a:pt x="277" y="68"/>
                        <a:pt x="298" y="67"/>
                        <a:pt x="320" y="66"/>
                      </a:cubicBezTo>
                      <a:cubicBezTo>
                        <a:pt x="340" y="54"/>
                        <a:pt x="318" y="67"/>
                        <a:pt x="334" y="58"/>
                      </a:cubicBezTo>
                      <a:cubicBezTo>
                        <a:pt x="338" y="56"/>
                        <a:pt x="346" y="51"/>
                        <a:pt x="346" y="51"/>
                      </a:cubicBezTo>
                      <a:cubicBezTo>
                        <a:pt x="354" y="37"/>
                        <a:pt x="342" y="55"/>
                        <a:pt x="356" y="45"/>
                      </a:cubicBezTo>
                      <a:cubicBezTo>
                        <a:pt x="358" y="44"/>
                        <a:pt x="358" y="41"/>
                        <a:pt x="359" y="39"/>
                      </a:cubicBezTo>
                      <a:cubicBezTo>
                        <a:pt x="362" y="36"/>
                        <a:pt x="369" y="32"/>
                        <a:pt x="373" y="30"/>
                      </a:cubicBezTo>
                      <a:cubicBezTo>
                        <a:pt x="378" y="24"/>
                        <a:pt x="383" y="20"/>
                        <a:pt x="391" y="18"/>
                      </a:cubicBezTo>
                      <a:cubicBezTo>
                        <a:pt x="399" y="14"/>
                        <a:pt x="409" y="10"/>
                        <a:pt x="416" y="4"/>
                      </a:cubicBezTo>
                      <a:cubicBezTo>
                        <a:pt x="434" y="5"/>
                        <a:pt x="449" y="0"/>
                        <a:pt x="457" y="16"/>
                      </a:cubicBezTo>
                      <a:cubicBezTo>
                        <a:pt x="457" y="36"/>
                        <a:pt x="455" y="63"/>
                        <a:pt x="463" y="84"/>
                      </a:cubicBezTo>
                      <a:cubicBezTo>
                        <a:pt x="468" y="113"/>
                        <a:pt x="480" y="120"/>
                        <a:pt x="506" y="133"/>
                      </a:cubicBezTo>
                      <a:cubicBezTo>
                        <a:pt x="529" y="131"/>
                        <a:pt x="545" y="111"/>
                        <a:pt x="569" y="108"/>
                      </a:cubicBezTo>
                      <a:cubicBezTo>
                        <a:pt x="579" y="105"/>
                        <a:pt x="591" y="101"/>
                        <a:pt x="601" y="99"/>
                      </a:cubicBezTo>
                      <a:cubicBezTo>
                        <a:pt x="608" y="95"/>
                        <a:pt x="614" y="97"/>
                        <a:pt x="619" y="103"/>
                      </a:cubicBezTo>
                      <a:cubicBezTo>
                        <a:pt x="620" y="135"/>
                        <a:pt x="615" y="133"/>
                        <a:pt x="625" y="150"/>
                      </a:cubicBezTo>
                      <a:cubicBezTo>
                        <a:pt x="626" y="157"/>
                        <a:pt x="628" y="162"/>
                        <a:pt x="631" y="168"/>
                      </a:cubicBezTo>
                      <a:cubicBezTo>
                        <a:pt x="633" y="179"/>
                        <a:pt x="639" y="194"/>
                        <a:pt x="628" y="202"/>
                      </a:cubicBezTo>
                      <a:cubicBezTo>
                        <a:pt x="624" y="208"/>
                        <a:pt x="623" y="213"/>
                        <a:pt x="622" y="220"/>
                      </a:cubicBezTo>
                      <a:cubicBezTo>
                        <a:pt x="623" y="233"/>
                        <a:pt x="625" y="230"/>
                        <a:pt x="631" y="240"/>
                      </a:cubicBezTo>
                      <a:cubicBezTo>
                        <a:pt x="633" y="253"/>
                        <a:pt x="645" y="253"/>
                        <a:pt x="653" y="261"/>
                      </a:cubicBezTo>
                      <a:cubicBezTo>
                        <a:pt x="657" y="265"/>
                        <a:pt x="658" y="270"/>
                        <a:pt x="662" y="274"/>
                      </a:cubicBezTo>
                      <a:cubicBezTo>
                        <a:pt x="666" y="285"/>
                        <a:pt x="667" y="283"/>
                        <a:pt x="668" y="297"/>
                      </a:cubicBezTo>
                      <a:cubicBezTo>
                        <a:pt x="667" y="307"/>
                        <a:pt x="666" y="315"/>
                        <a:pt x="658" y="321"/>
                      </a:cubicBezTo>
                      <a:cubicBezTo>
                        <a:pt x="652" y="332"/>
                        <a:pt x="649" y="351"/>
                        <a:pt x="662" y="357"/>
                      </a:cubicBezTo>
                      <a:cubicBezTo>
                        <a:pt x="670" y="367"/>
                        <a:pt x="666" y="378"/>
                        <a:pt x="664" y="390"/>
                      </a:cubicBezTo>
                      <a:cubicBezTo>
                        <a:pt x="665" y="402"/>
                        <a:pt x="671" y="414"/>
                        <a:pt x="679" y="424"/>
                      </a:cubicBezTo>
                      <a:cubicBezTo>
                        <a:pt x="680" y="431"/>
                        <a:pt x="682" y="437"/>
                        <a:pt x="688" y="441"/>
                      </a:cubicBezTo>
                      <a:cubicBezTo>
                        <a:pt x="692" y="446"/>
                        <a:pt x="694" y="448"/>
                        <a:pt x="700" y="450"/>
                      </a:cubicBezTo>
                      <a:cubicBezTo>
                        <a:pt x="704" y="458"/>
                        <a:pt x="706" y="462"/>
                        <a:pt x="715" y="463"/>
                      </a:cubicBezTo>
                      <a:cubicBezTo>
                        <a:pt x="717" y="472"/>
                        <a:pt x="714" y="479"/>
                        <a:pt x="724" y="481"/>
                      </a:cubicBezTo>
                      <a:cubicBezTo>
                        <a:pt x="725" y="493"/>
                        <a:pt x="734" y="496"/>
                        <a:pt x="745" y="501"/>
                      </a:cubicBezTo>
                      <a:cubicBezTo>
                        <a:pt x="754" y="513"/>
                        <a:pt x="752" y="514"/>
                        <a:pt x="755" y="531"/>
                      </a:cubicBezTo>
                      <a:cubicBezTo>
                        <a:pt x="751" y="563"/>
                        <a:pt x="753" y="560"/>
                        <a:pt x="725" y="565"/>
                      </a:cubicBezTo>
                      <a:cubicBezTo>
                        <a:pt x="719" y="575"/>
                        <a:pt x="713" y="577"/>
                        <a:pt x="703" y="583"/>
                      </a:cubicBezTo>
                      <a:cubicBezTo>
                        <a:pt x="696" y="603"/>
                        <a:pt x="703" y="624"/>
                        <a:pt x="692" y="642"/>
                      </a:cubicBezTo>
                      <a:cubicBezTo>
                        <a:pt x="690" y="656"/>
                        <a:pt x="695" y="663"/>
                        <a:pt x="706" y="670"/>
                      </a:cubicBezTo>
                      <a:cubicBezTo>
                        <a:pt x="702" y="680"/>
                        <a:pt x="699" y="681"/>
                        <a:pt x="688" y="682"/>
                      </a:cubicBezTo>
                      <a:cubicBezTo>
                        <a:pt x="685" y="688"/>
                        <a:pt x="683" y="690"/>
                        <a:pt x="677" y="693"/>
                      </a:cubicBezTo>
                      <a:cubicBezTo>
                        <a:pt x="675" y="710"/>
                        <a:pt x="679" y="719"/>
                        <a:pt x="661" y="721"/>
                      </a:cubicBezTo>
                      <a:cubicBezTo>
                        <a:pt x="652" y="727"/>
                        <a:pt x="643" y="728"/>
                        <a:pt x="632" y="730"/>
                      </a:cubicBezTo>
                      <a:cubicBezTo>
                        <a:pt x="615" y="727"/>
                        <a:pt x="620" y="728"/>
                        <a:pt x="589" y="730"/>
                      </a:cubicBezTo>
                      <a:cubicBezTo>
                        <a:pt x="584" y="730"/>
                        <a:pt x="575" y="733"/>
                        <a:pt x="575" y="733"/>
                      </a:cubicBezTo>
                      <a:cubicBezTo>
                        <a:pt x="564" y="733"/>
                        <a:pt x="553" y="733"/>
                        <a:pt x="542" y="732"/>
                      </a:cubicBezTo>
                      <a:cubicBezTo>
                        <a:pt x="536" y="732"/>
                        <a:pt x="534" y="714"/>
                        <a:pt x="518" y="711"/>
                      </a:cubicBezTo>
                      <a:cubicBezTo>
                        <a:pt x="513" y="708"/>
                        <a:pt x="509" y="706"/>
                        <a:pt x="503" y="705"/>
                      </a:cubicBezTo>
                      <a:cubicBezTo>
                        <a:pt x="498" y="699"/>
                        <a:pt x="496" y="700"/>
                        <a:pt x="490" y="697"/>
                      </a:cubicBezTo>
                      <a:cubicBezTo>
                        <a:pt x="483" y="699"/>
                        <a:pt x="475" y="698"/>
                        <a:pt x="469" y="703"/>
                      </a:cubicBezTo>
                      <a:cubicBezTo>
                        <a:pt x="465" y="713"/>
                        <a:pt x="429" y="714"/>
                        <a:pt x="419" y="715"/>
                      </a:cubicBezTo>
                      <a:cubicBezTo>
                        <a:pt x="409" y="728"/>
                        <a:pt x="402" y="735"/>
                        <a:pt x="386" y="738"/>
                      </a:cubicBezTo>
                      <a:cubicBezTo>
                        <a:pt x="379" y="737"/>
                        <a:pt x="371" y="739"/>
                        <a:pt x="365" y="735"/>
                      </a:cubicBezTo>
                      <a:cubicBezTo>
                        <a:pt x="352" y="727"/>
                        <a:pt x="370" y="732"/>
                        <a:pt x="356" y="729"/>
                      </a:cubicBezTo>
                      <a:cubicBezTo>
                        <a:pt x="354" y="719"/>
                        <a:pt x="344" y="723"/>
                        <a:pt x="334" y="724"/>
                      </a:cubicBezTo>
                      <a:cubicBezTo>
                        <a:pt x="326" y="737"/>
                        <a:pt x="332" y="741"/>
                        <a:pt x="319" y="751"/>
                      </a:cubicBezTo>
                      <a:cubicBezTo>
                        <a:pt x="301" y="750"/>
                        <a:pt x="293" y="751"/>
                        <a:pt x="278" y="742"/>
                      </a:cubicBezTo>
                      <a:cubicBezTo>
                        <a:pt x="273" y="735"/>
                        <a:pt x="267" y="728"/>
                        <a:pt x="260" y="723"/>
                      </a:cubicBezTo>
                      <a:cubicBezTo>
                        <a:pt x="257" y="718"/>
                        <a:pt x="255" y="715"/>
                        <a:pt x="250" y="712"/>
                      </a:cubicBezTo>
                      <a:cubicBezTo>
                        <a:pt x="246" y="707"/>
                        <a:pt x="242" y="705"/>
                        <a:pt x="236" y="702"/>
                      </a:cubicBezTo>
                      <a:cubicBezTo>
                        <a:pt x="228" y="689"/>
                        <a:pt x="205" y="697"/>
                        <a:pt x="193" y="697"/>
                      </a:cubicBezTo>
                      <a:cubicBezTo>
                        <a:pt x="185" y="700"/>
                        <a:pt x="180" y="695"/>
                        <a:pt x="173" y="691"/>
                      </a:cubicBezTo>
                      <a:cubicBezTo>
                        <a:pt x="171" y="680"/>
                        <a:pt x="175" y="664"/>
                        <a:pt x="169" y="655"/>
                      </a:cubicBezTo>
                      <a:cubicBezTo>
                        <a:pt x="162" y="646"/>
                        <a:pt x="144" y="640"/>
                        <a:pt x="134" y="634"/>
                      </a:cubicBezTo>
                      <a:cubicBezTo>
                        <a:pt x="133" y="627"/>
                        <a:pt x="127" y="622"/>
                        <a:pt x="121" y="618"/>
                      </a:cubicBezTo>
                      <a:cubicBezTo>
                        <a:pt x="118" y="612"/>
                        <a:pt x="113" y="604"/>
                        <a:pt x="107" y="603"/>
                      </a:cubicBezTo>
                      <a:cubicBezTo>
                        <a:pt x="88" y="589"/>
                        <a:pt x="75" y="595"/>
                        <a:pt x="47" y="594"/>
                      </a:cubicBezTo>
                      <a:cubicBezTo>
                        <a:pt x="42" y="590"/>
                        <a:pt x="38" y="589"/>
                        <a:pt x="35" y="583"/>
                      </a:cubicBezTo>
                      <a:cubicBezTo>
                        <a:pt x="32" y="562"/>
                        <a:pt x="34" y="543"/>
                        <a:pt x="14" y="531"/>
                      </a:cubicBezTo>
                      <a:cubicBezTo>
                        <a:pt x="10" y="524"/>
                        <a:pt x="10" y="525"/>
                        <a:pt x="16" y="531"/>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3" name="Freeform 82"/>
                <p:cNvSpPr>
                  <a:spLocks/>
                </p:cNvSpPr>
                <p:nvPr/>
              </p:nvSpPr>
              <p:spPr bwMode="auto">
                <a:xfrm>
                  <a:off x="775" y="890"/>
                  <a:ext cx="489" cy="719"/>
                </a:xfrm>
                <a:custGeom>
                  <a:avLst/>
                  <a:gdLst>
                    <a:gd name="T0" fmla="*/ 488 w 488"/>
                    <a:gd name="T1" fmla="*/ 706 h 716"/>
                    <a:gd name="T2" fmla="*/ 423 w 488"/>
                    <a:gd name="T3" fmla="*/ 697 h 716"/>
                    <a:gd name="T4" fmla="*/ 408 w 488"/>
                    <a:gd name="T5" fmla="*/ 685 h 716"/>
                    <a:gd name="T6" fmla="*/ 399 w 488"/>
                    <a:gd name="T7" fmla="*/ 671 h 716"/>
                    <a:gd name="T8" fmla="*/ 389 w 488"/>
                    <a:gd name="T9" fmla="*/ 662 h 716"/>
                    <a:gd name="T10" fmla="*/ 284 w 488"/>
                    <a:gd name="T11" fmla="*/ 673 h 716"/>
                    <a:gd name="T12" fmla="*/ 252 w 488"/>
                    <a:gd name="T13" fmla="*/ 664 h 716"/>
                    <a:gd name="T14" fmla="*/ 234 w 488"/>
                    <a:gd name="T15" fmla="*/ 604 h 716"/>
                    <a:gd name="T16" fmla="*/ 216 w 488"/>
                    <a:gd name="T17" fmla="*/ 583 h 716"/>
                    <a:gd name="T18" fmla="*/ 156 w 488"/>
                    <a:gd name="T19" fmla="*/ 577 h 716"/>
                    <a:gd name="T20" fmla="*/ 114 w 488"/>
                    <a:gd name="T21" fmla="*/ 557 h 716"/>
                    <a:gd name="T22" fmla="*/ 108 w 488"/>
                    <a:gd name="T23" fmla="*/ 544 h 716"/>
                    <a:gd name="T24" fmla="*/ 72 w 488"/>
                    <a:gd name="T25" fmla="*/ 520 h 716"/>
                    <a:gd name="T26" fmla="*/ 60 w 488"/>
                    <a:gd name="T27" fmla="*/ 511 h 716"/>
                    <a:gd name="T28" fmla="*/ 44 w 488"/>
                    <a:gd name="T29" fmla="*/ 457 h 716"/>
                    <a:gd name="T30" fmla="*/ 30 w 488"/>
                    <a:gd name="T31" fmla="*/ 418 h 716"/>
                    <a:gd name="T32" fmla="*/ 15 w 488"/>
                    <a:gd name="T33" fmla="*/ 386 h 716"/>
                    <a:gd name="T34" fmla="*/ 6 w 488"/>
                    <a:gd name="T35" fmla="*/ 337 h 716"/>
                    <a:gd name="T36" fmla="*/ 0 w 488"/>
                    <a:gd name="T37" fmla="*/ 311 h 716"/>
                    <a:gd name="T38" fmla="*/ 9 w 488"/>
                    <a:gd name="T39" fmla="*/ 289 h 716"/>
                    <a:gd name="T40" fmla="*/ 35 w 488"/>
                    <a:gd name="T41" fmla="*/ 272 h 716"/>
                    <a:gd name="T42" fmla="*/ 47 w 488"/>
                    <a:gd name="T43" fmla="*/ 254 h 716"/>
                    <a:gd name="T44" fmla="*/ 69 w 488"/>
                    <a:gd name="T45" fmla="*/ 239 h 716"/>
                    <a:gd name="T46" fmla="*/ 99 w 488"/>
                    <a:gd name="T47" fmla="*/ 206 h 716"/>
                    <a:gd name="T48" fmla="*/ 125 w 488"/>
                    <a:gd name="T49" fmla="*/ 172 h 716"/>
                    <a:gd name="T50" fmla="*/ 177 w 488"/>
                    <a:gd name="T51" fmla="*/ 163 h 716"/>
                    <a:gd name="T52" fmla="*/ 192 w 488"/>
                    <a:gd name="T53" fmla="*/ 155 h 716"/>
                    <a:gd name="T54" fmla="*/ 201 w 488"/>
                    <a:gd name="T55" fmla="*/ 142 h 716"/>
                    <a:gd name="T56" fmla="*/ 194 w 488"/>
                    <a:gd name="T57" fmla="*/ 110 h 716"/>
                    <a:gd name="T58" fmla="*/ 200 w 488"/>
                    <a:gd name="T59" fmla="*/ 91 h 716"/>
                    <a:gd name="T60" fmla="*/ 221 w 488"/>
                    <a:gd name="T61" fmla="*/ 70 h 716"/>
                    <a:gd name="T62" fmla="*/ 234 w 488"/>
                    <a:gd name="T63" fmla="*/ 62 h 716"/>
                    <a:gd name="T64" fmla="*/ 251 w 488"/>
                    <a:gd name="T65" fmla="*/ 46 h 716"/>
                    <a:gd name="T66" fmla="*/ 269 w 488"/>
                    <a:gd name="T67" fmla="*/ 37 h 716"/>
                    <a:gd name="T68" fmla="*/ 290 w 488"/>
                    <a:gd name="T69" fmla="*/ 28 h 716"/>
                    <a:gd name="T70" fmla="*/ 305 w 488"/>
                    <a:gd name="T71" fmla="*/ 22 h 716"/>
                    <a:gd name="T72" fmla="*/ 353 w 488"/>
                    <a:gd name="T73" fmla="*/ 13 h 716"/>
                    <a:gd name="T74" fmla="*/ 378 w 488"/>
                    <a:gd name="T75" fmla="*/ 7 h 716"/>
                    <a:gd name="T76" fmla="*/ 393 w 488"/>
                    <a:gd name="T77" fmla="*/ 2 h 716"/>
                    <a:gd name="T78" fmla="*/ 429 w 488"/>
                    <a:gd name="T79" fmla="*/ 8 h 716"/>
                    <a:gd name="T80" fmla="*/ 423 w 488"/>
                    <a:gd name="T81" fmla="*/ 98 h 716"/>
                    <a:gd name="T82" fmla="*/ 417 w 488"/>
                    <a:gd name="T83" fmla="*/ 116 h 716"/>
                    <a:gd name="T84" fmla="*/ 413 w 488"/>
                    <a:gd name="T85" fmla="*/ 140 h 716"/>
                    <a:gd name="T86" fmla="*/ 428 w 488"/>
                    <a:gd name="T87" fmla="*/ 175 h 716"/>
                    <a:gd name="T88" fmla="*/ 440 w 488"/>
                    <a:gd name="T89" fmla="*/ 200 h 716"/>
                    <a:gd name="T90" fmla="*/ 429 w 488"/>
                    <a:gd name="T91" fmla="*/ 275 h 716"/>
                    <a:gd name="T92" fmla="*/ 417 w 488"/>
                    <a:gd name="T93" fmla="*/ 293 h 716"/>
                    <a:gd name="T94" fmla="*/ 411 w 488"/>
                    <a:gd name="T95" fmla="*/ 311 h 716"/>
                    <a:gd name="T96" fmla="*/ 419 w 488"/>
                    <a:gd name="T97" fmla="*/ 350 h 716"/>
                    <a:gd name="T98" fmla="*/ 434 w 488"/>
                    <a:gd name="T99" fmla="*/ 424 h 716"/>
                    <a:gd name="T100" fmla="*/ 431 w 488"/>
                    <a:gd name="T101" fmla="*/ 520 h 716"/>
                    <a:gd name="T102" fmla="*/ 438 w 488"/>
                    <a:gd name="T103" fmla="*/ 598 h 716"/>
                    <a:gd name="T104" fmla="*/ 450 w 488"/>
                    <a:gd name="T105" fmla="*/ 659 h 716"/>
                    <a:gd name="T106" fmla="*/ 468 w 488"/>
                    <a:gd name="T107" fmla="*/ 683 h 716"/>
                    <a:gd name="T108" fmla="*/ 482 w 488"/>
                    <a:gd name="T109" fmla="*/ 698 h 716"/>
                    <a:gd name="T110" fmla="*/ 488 w 488"/>
                    <a:gd name="T111" fmla="*/ 706 h 7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
                    <a:gd name="T169" fmla="*/ 0 h 716"/>
                    <a:gd name="T170" fmla="*/ 488 w 488"/>
                    <a:gd name="T171" fmla="*/ 716 h 7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 h="716">
                      <a:moveTo>
                        <a:pt x="488" y="706"/>
                      </a:moveTo>
                      <a:cubicBezTo>
                        <a:pt x="466" y="705"/>
                        <a:pt x="437" y="716"/>
                        <a:pt x="423" y="697"/>
                      </a:cubicBezTo>
                      <a:cubicBezTo>
                        <a:pt x="422" y="691"/>
                        <a:pt x="414" y="689"/>
                        <a:pt x="408" y="685"/>
                      </a:cubicBezTo>
                      <a:cubicBezTo>
                        <a:pt x="405" y="680"/>
                        <a:pt x="402" y="676"/>
                        <a:pt x="399" y="671"/>
                      </a:cubicBezTo>
                      <a:cubicBezTo>
                        <a:pt x="398" y="662"/>
                        <a:pt x="396" y="665"/>
                        <a:pt x="389" y="662"/>
                      </a:cubicBezTo>
                      <a:cubicBezTo>
                        <a:pt x="340" y="665"/>
                        <a:pt x="340" y="671"/>
                        <a:pt x="284" y="673"/>
                      </a:cubicBezTo>
                      <a:cubicBezTo>
                        <a:pt x="269" y="676"/>
                        <a:pt x="261" y="675"/>
                        <a:pt x="252" y="664"/>
                      </a:cubicBezTo>
                      <a:cubicBezTo>
                        <a:pt x="251" y="639"/>
                        <a:pt x="254" y="620"/>
                        <a:pt x="234" y="604"/>
                      </a:cubicBezTo>
                      <a:cubicBezTo>
                        <a:pt x="232" y="593"/>
                        <a:pt x="228" y="585"/>
                        <a:pt x="216" y="583"/>
                      </a:cubicBezTo>
                      <a:cubicBezTo>
                        <a:pt x="197" y="574"/>
                        <a:pt x="178" y="577"/>
                        <a:pt x="156" y="577"/>
                      </a:cubicBezTo>
                      <a:cubicBezTo>
                        <a:pt x="138" y="573"/>
                        <a:pt x="130" y="563"/>
                        <a:pt x="114" y="557"/>
                      </a:cubicBezTo>
                      <a:cubicBezTo>
                        <a:pt x="111" y="553"/>
                        <a:pt x="110" y="549"/>
                        <a:pt x="108" y="544"/>
                      </a:cubicBezTo>
                      <a:cubicBezTo>
                        <a:pt x="106" y="519"/>
                        <a:pt x="98" y="521"/>
                        <a:pt x="72" y="520"/>
                      </a:cubicBezTo>
                      <a:cubicBezTo>
                        <a:pt x="67" y="517"/>
                        <a:pt x="63" y="516"/>
                        <a:pt x="60" y="511"/>
                      </a:cubicBezTo>
                      <a:cubicBezTo>
                        <a:pt x="59" y="469"/>
                        <a:pt x="73" y="460"/>
                        <a:pt x="44" y="457"/>
                      </a:cubicBezTo>
                      <a:cubicBezTo>
                        <a:pt x="29" y="448"/>
                        <a:pt x="40" y="431"/>
                        <a:pt x="30" y="418"/>
                      </a:cubicBezTo>
                      <a:cubicBezTo>
                        <a:pt x="28" y="406"/>
                        <a:pt x="20" y="397"/>
                        <a:pt x="15" y="386"/>
                      </a:cubicBezTo>
                      <a:cubicBezTo>
                        <a:pt x="14" y="371"/>
                        <a:pt x="13" y="350"/>
                        <a:pt x="6" y="337"/>
                      </a:cubicBezTo>
                      <a:cubicBezTo>
                        <a:pt x="4" y="328"/>
                        <a:pt x="2" y="320"/>
                        <a:pt x="0" y="311"/>
                      </a:cubicBezTo>
                      <a:cubicBezTo>
                        <a:pt x="2" y="298"/>
                        <a:pt x="0" y="296"/>
                        <a:pt x="9" y="289"/>
                      </a:cubicBezTo>
                      <a:cubicBezTo>
                        <a:pt x="12" y="283"/>
                        <a:pt x="27" y="275"/>
                        <a:pt x="35" y="272"/>
                      </a:cubicBezTo>
                      <a:cubicBezTo>
                        <a:pt x="40" y="267"/>
                        <a:pt x="42" y="260"/>
                        <a:pt x="47" y="254"/>
                      </a:cubicBezTo>
                      <a:cubicBezTo>
                        <a:pt x="52" y="247"/>
                        <a:pt x="63" y="245"/>
                        <a:pt x="69" y="239"/>
                      </a:cubicBezTo>
                      <a:cubicBezTo>
                        <a:pt x="80" y="228"/>
                        <a:pt x="87" y="215"/>
                        <a:pt x="99" y="206"/>
                      </a:cubicBezTo>
                      <a:cubicBezTo>
                        <a:pt x="104" y="190"/>
                        <a:pt x="106" y="176"/>
                        <a:pt x="125" y="172"/>
                      </a:cubicBezTo>
                      <a:cubicBezTo>
                        <a:pt x="140" y="165"/>
                        <a:pt x="161" y="164"/>
                        <a:pt x="177" y="163"/>
                      </a:cubicBezTo>
                      <a:cubicBezTo>
                        <a:pt x="183" y="161"/>
                        <a:pt x="187" y="158"/>
                        <a:pt x="192" y="155"/>
                      </a:cubicBezTo>
                      <a:cubicBezTo>
                        <a:pt x="195" y="151"/>
                        <a:pt x="198" y="146"/>
                        <a:pt x="201" y="142"/>
                      </a:cubicBezTo>
                      <a:cubicBezTo>
                        <a:pt x="200" y="128"/>
                        <a:pt x="204" y="118"/>
                        <a:pt x="194" y="110"/>
                      </a:cubicBezTo>
                      <a:cubicBezTo>
                        <a:pt x="189" y="100"/>
                        <a:pt x="187" y="94"/>
                        <a:pt x="200" y="91"/>
                      </a:cubicBezTo>
                      <a:cubicBezTo>
                        <a:pt x="206" y="81"/>
                        <a:pt x="208" y="73"/>
                        <a:pt x="221" y="70"/>
                      </a:cubicBezTo>
                      <a:cubicBezTo>
                        <a:pt x="226" y="68"/>
                        <a:pt x="229" y="64"/>
                        <a:pt x="234" y="62"/>
                      </a:cubicBezTo>
                      <a:cubicBezTo>
                        <a:pt x="239" y="52"/>
                        <a:pt x="238" y="48"/>
                        <a:pt x="251" y="46"/>
                      </a:cubicBezTo>
                      <a:cubicBezTo>
                        <a:pt x="256" y="42"/>
                        <a:pt x="263" y="38"/>
                        <a:pt x="269" y="37"/>
                      </a:cubicBezTo>
                      <a:cubicBezTo>
                        <a:pt x="276" y="33"/>
                        <a:pt x="282" y="29"/>
                        <a:pt x="290" y="28"/>
                      </a:cubicBezTo>
                      <a:cubicBezTo>
                        <a:pt x="295" y="24"/>
                        <a:pt x="299" y="23"/>
                        <a:pt x="305" y="22"/>
                      </a:cubicBezTo>
                      <a:cubicBezTo>
                        <a:pt x="318" y="15"/>
                        <a:pt x="338" y="14"/>
                        <a:pt x="353" y="13"/>
                      </a:cubicBezTo>
                      <a:cubicBezTo>
                        <a:pt x="361" y="9"/>
                        <a:pt x="370" y="8"/>
                        <a:pt x="378" y="7"/>
                      </a:cubicBezTo>
                      <a:cubicBezTo>
                        <a:pt x="383" y="5"/>
                        <a:pt x="388" y="4"/>
                        <a:pt x="393" y="2"/>
                      </a:cubicBezTo>
                      <a:cubicBezTo>
                        <a:pt x="405" y="3"/>
                        <a:pt x="419" y="0"/>
                        <a:pt x="429" y="8"/>
                      </a:cubicBezTo>
                      <a:cubicBezTo>
                        <a:pt x="429" y="9"/>
                        <a:pt x="433" y="77"/>
                        <a:pt x="423" y="98"/>
                      </a:cubicBezTo>
                      <a:cubicBezTo>
                        <a:pt x="422" y="104"/>
                        <a:pt x="420" y="110"/>
                        <a:pt x="417" y="116"/>
                      </a:cubicBezTo>
                      <a:cubicBezTo>
                        <a:pt x="416" y="124"/>
                        <a:pt x="413" y="140"/>
                        <a:pt x="413" y="140"/>
                      </a:cubicBezTo>
                      <a:cubicBezTo>
                        <a:pt x="414" y="169"/>
                        <a:pt x="409" y="167"/>
                        <a:pt x="428" y="175"/>
                      </a:cubicBezTo>
                      <a:cubicBezTo>
                        <a:pt x="432" y="183"/>
                        <a:pt x="436" y="191"/>
                        <a:pt x="440" y="200"/>
                      </a:cubicBezTo>
                      <a:cubicBezTo>
                        <a:pt x="440" y="209"/>
                        <a:pt x="447" y="261"/>
                        <a:pt x="429" y="275"/>
                      </a:cubicBezTo>
                      <a:cubicBezTo>
                        <a:pt x="425" y="281"/>
                        <a:pt x="421" y="287"/>
                        <a:pt x="417" y="293"/>
                      </a:cubicBezTo>
                      <a:cubicBezTo>
                        <a:pt x="416" y="299"/>
                        <a:pt x="414" y="305"/>
                        <a:pt x="411" y="311"/>
                      </a:cubicBezTo>
                      <a:cubicBezTo>
                        <a:pt x="408" y="324"/>
                        <a:pt x="403" y="347"/>
                        <a:pt x="419" y="350"/>
                      </a:cubicBezTo>
                      <a:cubicBezTo>
                        <a:pt x="440" y="366"/>
                        <a:pt x="422" y="401"/>
                        <a:pt x="434" y="424"/>
                      </a:cubicBezTo>
                      <a:cubicBezTo>
                        <a:pt x="439" y="456"/>
                        <a:pt x="434" y="488"/>
                        <a:pt x="431" y="520"/>
                      </a:cubicBezTo>
                      <a:cubicBezTo>
                        <a:pt x="432" y="550"/>
                        <a:pt x="433" y="571"/>
                        <a:pt x="438" y="598"/>
                      </a:cubicBezTo>
                      <a:cubicBezTo>
                        <a:pt x="439" y="616"/>
                        <a:pt x="435" y="644"/>
                        <a:pt x="450" y="659"/>
                      </a:cubicBezTo>
                      <a:cubicBezTo>
                        <a:pt x="455" y="670"/>
                        <a:pt x="458" y="676"/>
                        <a:pt x="468" y="683"/>
                      </a:cubicBezTo>
                      <a:cubicBezTo>
                        <a:pt x="471" y="690"/>
                        <a:pt x="475" y="697"/>
                        <a:pt x="482" y="698"/>
                      </a:cubicBezTo>
                      <a:cubicBezTo>
                        <a:pt x="487" y="701"/>
                        <a:pt x="488" y="708"/>
                        <a:pt x="488" y="706"/>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4" name="Freeform 83"/>
                <p:cNvSpPr>
                  <a:spLocks/>
                </p:cNvSpPr>
                <p:nvPr/>
              </p:nvSpPr>
              <p:spPr bwMode="auto">
                <a:xfrm>
                  <a:off x="1186" y="780"/>
                  <a:ext cx="513" cy="841"/>
                </a:xfrm>
                <a:custGeom>
                  <a:avLst/>
                  <a:gdLst>
                    <a:gd name="T0" fmla="*/ 35 w 514"/>
                    <a:gd name="T1" fmla="*/ 138 h 843"/>
                    <a:gd name="T2" fmla="*/ 94 w 514"/>
                    <a:gd name="T3" fmla="*/ 121 h 843"/>
                    <a:gd name="T4" fmla="*/ 140 w 514"/>
                    <a:gd name="T5" fmla="*/ 106 h 843"/>
                    <a:gd name="T6" fmla="*/ 176 w 514"/>
                    <a:gd name="T7" fmla="*/ 73 h 843"/>
                    <a:gd name="T8" fmla="*/ 211 w 514"/>
                    <a:gd name="T9" fmla="*/ 27 h 843"/>
                    <a:gd name="T10" fmla="*/ 271 w 514"/>
                    <a:gd name="T11" fmla="*/ 6 h 843"/>
                    <a:gd name="T12" fmla="*/ 320 w 514"/>
                    <a:gd name="T13" fmla="*/ 12 h 843"/>
                    <a:gd name="T14" fmla="*/ 352 w 514"/>
                    <a:gd name="T15" fmla="*/ 85 h 843"/>
                    <a:gd name="T16" fmla="*/ 379 w 514"/>
                    <a:gd name="T17" fmla="*/ 109 h 843"/>
                    <a:gd name="T18" fmla="*/ 424 w 514"/>
                    <a:gd name="T19" fmla="*/ 129 h 843"/>
                    <a:gd name="T20" fmla="*/ 451 w 514"/>
                    <a:gd name="T21" fmla="*/ 160 h 843"/>
                    <a:gd name="T22" fmla="*/ 430 w 514"/>
                    <a:gd name="T23" fmla="*/ 232 h 843"/>
                    <a:gd name="T24" fmla="*/ 443 w 514"/>
                    <a:gd name="T25" fmla="*/ 288 h 843"/>
                    <a:gd name="T26" fmla="*/ 461 w 514"/>
                    <a:gd name="T27" fmla="*/ 328 h 843"/>
                    <a:gd name="T28" fmla="*/ 475 w 514"/>
                    <a:gd name="T29" fmla="*/ 478 h 843"/>
                    <a:gd name="T30" fmla="*/ 496 w 514"/>
                    <a:gd name="T31" fmla="*/ 522 h 843"/>
                    <a:gd name="T32" fmla="*/ 502 w 514"/>
                    <a:gd name="T33" fmla="*/ 568 h 843"/>
                    <a:gd name="T34" fmla="*/ 419 w 514"/>
                    <a:gd name="T35" fmla="*/ 579 h 843"/>
                    <a:gd name="T36" fmla="*/ 385 w 514"/>
                    <a:gd name="T37" fmla="*/ 600 h 843"/>
                    <a:gd name="T38" fmla="*/ 371 w 514"/>
                    <a:gd name="T39" fmla="*/ 655 h 843"/>
                    <a:gd name="T40" fmla="*/ 379 w 514"/>
                    <a:gd name="T41" fmla="*/ 772 h 843"/>
                    <a:gd name="T42" fmla="*/ 320 w 514"/>
                    <a:gd name="T43" fmla="*/ 798 h 843"/>
                    <a:gd name="T44" fmla="*/ 224 w 514"/>
                    <a:gd name="T45" fmla="*/ 805 h 843"/>
                    <a:gd name="T46" fmla="*/ 148 w 514"/>
                    <a:gd name="T47" fmla="*/ 843 h 843"/>
                    <a:gd name="T48" fmla="*/ 118 w 514"/>
                    <a:gd name="T49" fmla="*/ 826 h 843"/>
                    <a:gd name="T50" fmla="*/ 71 w 514"/>
                    <a:gd name="T51" fmla="*/ 807 h 843"/>
                    <a:gd name="T52" fmla="*/ 44 w 514"/>
                    <a:gd name="T53" fmla="*/ 772 h 843"/>
                    <a:gd name="T54" fmla="*/ 29 w 514"/>
                    <a:gd name="T55" fmla="*/ 696 h 843"/>
                    <a:gd name="T56" fmla="*/ 20 w 514"/>
                    <a:gd name="T57" fmla="*/ 486 h 843"/>
                    <a:gd name="T58" fmla="*/ 7 w 514"/>
                    <a:gd name="T59" fmla="*/ 421 h 843"/>
                    <a:gd name="T60" fmla="*/ 28 w 514"/>
                    <a:gd name="T61" fmla="*/ 378 h 843"/>
                    <a:gd name="T62" fmla="*/ 8 w 514"/>
                    <a:gd name="T63" fmla="*/ 277 h 843"/>
                    <a:gd name="T64" fmla="*/ 22 w 514"/>
                    <a:gd name="T65" fmla="*/ 190 h 843"/>
                    <a:gd name="T66" fmla="*/ 23 w 514"/>
                    <a:gd name="T67" fmla="*/ 130 h 8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4"/>
                    <a:gd name="T103" fmla="*/ 0 h 843"/>
                    <a:gd name="T104" fmla="*/ 514 w 514"/>
                    <a:gd name="T105" fmla="*/ 843 h 8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4" h="843">
                      <a:moveTo>
                        <a:pt x="23" y="130"/>
                      </a:moveTo>
                      <a:cubicBezTo>
                        <a:pt x="30" y="132"/>
                        <a:pt x="29" y="135"/>
                        <a:pt x="35" y="138"/>
                      </a:cubicBezTo>
                      <a:cubicBezTo>
                        <a:pt x="53" y="137"/>
                        <a:pt x="70" y="138"/>
                        <a:pt x="88" y="136"/>
                      </a:cubicBezTo>
                      <a:cubicBezTo>
                        <a:pt x="95" y="135"/>
                        <a:pt x="93" y="123"/>
                        <a:pt x="94" y="121"/>
                      </a:cubicBezTo>
                      <a:cubicBezTo>
                        <a:pt x="96" y="115"/>
                        <a:pt x="107" y="112"/>
                        <a:pt x="112" y="111"/>
                      </a:cubicBezTo>
                      <a:cubicBezTo>
                        <a:pt x="121" y="107"/>
                        <a:pt x="130" y="107"/>
                        <a:pt x="140" y="106"/>
                      </a:cubicBezTo>
                      <a:cubicBezTo>
                        <a:pt x="146" y="98"/>
                        <a:pt x="146" y="89"/>
                        <a:pt x="157" y="87"/>
                      </a:cubicBezTo>
                      <a:cubicBezTo>
                        <a:pt x="165" y="83"/>
                        <a:pt x="169" y="78"/>
                        <a:pt x="176" y="73"/>
                      </a:cubicBezTo>
                      <a:cubicBezTo>
                        <a:pt x="178" y="58"/>
                        <a:pt x="179" y="36"/>
                        <a:pt x="197" y="33"/>
                      </a:cubicBezTo>
                      <a:cubicBezTo>
                        <a:pt x="202" y="30"/>
                        <a:pt x="205" y="28"/>
                        <a:pt x="211" y="27"/>
                      </a:cubicBezTo>
                      <a:cubicBezTo>
                        <a:pt x="218" y="23"/>
                        <a:pt x="224" y="19"/>
                        <a:pt x="232" y="18"/>
                      </a:cubicBezTo>
                      <a:cubicBezTo>
                        <a:pt x="244" y="9"/>
                        <a:pt x="255" y="8"/>
                        <a:pt x="271" y="6"/>
                      </a:cubicBezTo>
                      <a:cubicBezTo>
                        <a:pt x="282" y="3"/>
                        <a:pt x="294" y="2"/>
                        <a:pt x="305" y="0"/>
                      </a:cubicBezTo>
                      <a:cubicBezTo>
                        <a:pt x="313" y="2"/>
                        <a:pt x="316" y="5"/>
                        <a:pt x="320" y="12"/>
                      </a:cubicBezTo>
                      <a:cubicBezTo>
                        <a:pt x="321" y="22"/>
                        <a:pt x="320" y="35"/>
                        <a:pt x="326" y="43"/>
                      </a:cubicBezTo>
                      <a:cubicBezTo>
                        <a:pt x="328" y="79"/>
                        <a:pt x="321" y="81"/>
                        <a:pt x="352" y="85"/>
                      </a:cubicBezTo>
                      <a:cubicBezTo>
                        <a:pt x="361" y="88"/>
                        <a:pt x="361" y="95"/>
                        <a:pt x="370" y="97"/>
                      </a:cubicBezTo>
                      <a:cubicBezTo>
                        <a:pt x="374" y="103"/>
                        <a:pt x="371" y="107"/>
                        <a:pt x="379" y="109"/>
                      </a:cubicBezTo>
                      <a:cubicBezTo>
                        <a:pt x="384" y="115"/>
                        <a:pt x="389" y="123"/>
                        <a:pt x="397" y="124"/>
                      </a:cubicBezTo>
                      <a:cubicBezTo>
                        <a:pt x="409" y="133"/>
                        <a:pt x="393" y="122"/>
                        <a:pt x="424" y="129"/>
                      </a:cubicBezTo>
                      <a:cubicBezTo>
                        <a:pt x="428" y="130"/>
                        <a:pt x="430" y="134"/>
                        <a:pt x="433" y="136"/>
                      </a:cubicBezTo>
                      <a:cubicBezTo>
                        <a:pt x="440" y="145"/>
                        <a:pt x="441" y="154"/>
                        <a:pt x="451" y="160"/>
                      </a:cubicBezTo>
                      <a:cubicBezTo>
                        <a:pt x="458" y="171"/>
                        <a:pt x="455" y="188"/>
                        <a:pt x="449" y="199"/>
                      </a:cubicBezTo>
                      <a:cubicBezTo>
                        <a:pt x="448" y="211"/>
                        <a:pt x="440" y="225"/>
                        <a:pt x="430" y="232"/>
                      </a:cubicBezTo>
                      <a:cubicBezTo>
                        <a:pt x="425" y="245"/>
                        <a:pt x="427" y="261"/>
                        <a:pt x="433" y="274"/>
                      </a:cubicBezTo>
                      <a:cubicBezTo>
                        <a:pt x="436" y="279"/>
                        <a:pt x="443" y="288"/>
                        <a:pt x="443" y="288"/>
                      </a:cubicBezTo>
                      <a:cubicBezTo>
                        <a:pt x="445" y="296"/>
                        <a:pt x="449" y="303"/>
                        <a:pt x="454" y="310"/>
                      </a:cubicBezTo>
                      <a:cubicBezTo>
                        <a:pt x="455" y="320"/>
                        <a:pt x="454" y="323"/>
                        <a:pt x="461" y="328"/>
                      </a:cubicBezTo>
                      <a:cubicBezTo>
                        <a:pt x="464" y="336"/>
                        <a:pt x="463" y="343"/>
                        <a:pt x="466" y="351"/>
                      </a:cubicBezTo>
                      <a:cubicBezTo>
                        <a:pt x="468" y="392"/>
                        <a:pt x="456" y="440"/>
                        <a:pt x="475" y="478"/>
                      </a:cubicBezTo>
                      <a:cubicBezTo>
                        <a:pt x="477" y="489"/>
                        <a:pt x="485" y="497"/>
                        <a:pt x="490" y="507"/>
                      </a:cubicBezTo>
                      <a:cubicBezTo>
                        <a:pt x="491" y="513"/>
                        <a:pt x="494" y="516"/>
                        <a:pt x="496" y="522"/>
                      </a:cubicBezTo>
                      <a:cubicBezTo>
                        <a:pt x="497" y="530"/>
                        <a:pt x="500" y="535"/>
                        <a:pt x="505" y="541"/>
                      </a:cubicBezTo>
                      <a:cubicBezTo>
                        <a:pt x="506" y="548"/>
                        <a:pt x="514" y="566"/>
                        <a:pt x="502" y="568"/>
                      </a:cubicBezTo>
                      <a:cubicBezTo>
                        <a:pt x="479" y="573"/>
                        <a:pt x="431" y="573"/>
                        <a:pt x="431" y="573"/>
                      </a:cubicBezTo>
                      <a:cubicBezTo>
                        <a:pt x="421" y="583"/>
                        <a:pt x="435" y="570"/>
                        <a:pt x="419" y="579"/>
                      </a:cubicBezTo>
                      <a:cubicBezTo>
                        <a:pt x="410" y="584"/>
                        <a:pt x="413" y="592"/>
                        <a:pt x="398" y="595"/>
                      </a:cubicBezTo>
                      <a:cubicBezTo>
                        <a:pt x="394" y="597"/>
                        <a:pt x="389" y="598"/>
                        <a:pt x="385" y="600"/>
                      </a:cubicBezTo>
                      <a:cubicBezTo>
                        <a:pt x="380" y="606"/>
                        <a:pt x="380" y="612"/>
                        <a:pt x="377" y="619"/>
                      </a:cubicBezTo>
                      <a:cubicBezTo>
                        <a:pt x="376" y="646"/>
                        <a:pt x="379" y="640"/>
                        <a:pt x="371" y="655"/>
                      </a:cubicBezTo>
                      <a:cubicBezTo>
                        <a:pt x="369" y="672"/>
                        <a:pt x="368" y="689"/>
                        <a:pt x="373" y="706"/>
                      </a:cubicBezTo>
                      <a:cubicBezTo>
                        <a:pt x="374" y="728"/>
                        <a:pt x="372" y="751"/>
                        <a:pt x="379" y="772"/>
                      </a:cubicBezTo>
                      <a:cubicBezTo>
                        <a:pt x="378" y="783"/>
                        <a:pt x="386" y="798"/>
                        <a:pt x="377" y="804"/>
                      </a:cubicBezTo>
                      <a:cubicBezTo>
                        <a:pt x="365" y="812"/>
                        <a:pt x="336" y="801"/>
                        <a:pt x="320" y="798"/>
                      </a:cubicBezTo>
                      <a:cubicBezTo>
                        <a:pt x="302" y="789"/>
                        <a:pt x="274" y="796"/>
                        <a:pt x="259" y="796"/>
                      </a:cubicBezTo>
                      <a:cubicBezTo>
                        <a:pt x="246" y="804"/>
                        <a:pt x="242" y="804"/>
                        <a:pt x="224" y="805"/>
                      </a:cubicBezTo>
                      <a:cubicBezTo>
                        <a:pt x="203" y="812"/>
                        <a:pt x="178" y="795"/>
                        <a:pt x="167" y="817"/>
                      </a:cubicBezTo>
                      <a:cubicBezTo>
                        <a:pt x="165" y="833"/>
                        <a:pt x="160" y="834"/>
                        <a:pt x="148" y="843"/>
                      </a:cubicBezTo>
                      <a:cubicBezTo>
                        <a:pt x="140" y="842"/>
                        <a:pt x="132" y="843"/>
                        <a:pt x="125" y="841"/>
                      </a:cubicBezTo>
                      <a:cubicBezTo>
                        <a:pt x="125" y="841"/>
                        <a:pt x="121" y="827"/>
                        <a:pt x="118" y="826"/>
                      </a:cubicBezTo>
                      <a:cubicBezTo>
                        <a:pt x="109" y="822"/>
                        <a:pt x="96" y="824"/>
                        <a:pt x="86" y="822"/>
                      </a:cubicBezTo>
                      <a:cubicBezTo>
                        <a:pt x="78" y="818"/>
                        <a:pt x="78" y="812"/>
                        <a:pt x="71" y="807"/>
                      </a:cubicBezTo>
                      <a:cubicBezTo>
                        <a:pt x="67" y="800"/>
                        <a:pt x="63" y="796"/>
                        <a:pt x="56" y="792"/>
                      </a:cubicBezTo>
                      <a:cubicBezTo>
                        <a:pt x="52" y="785"/>
                        <a:pt x="48" y="779"/>
                        <a:pt x="44" y="772"/>
                      </a:cubicBezTo>
                      <a:cubicBezTo>
                        <a:pt x="43" y="765"/>
                        <a:pt x="41" y="762"/>
                        <a:pt x="38" y="756"/>
                      </a:cubicBezTo>
                      <a:cubicBezTo>
                        <a:pt x="34" y="736"/>
                        <a:pt x="33" y="716"/>
                        <a:pt x="29" y="696"/>
                      </a:cubicBezTo>
                      <a:cubicBezTo>
                        <a:pt x="23" y="631"/>
                        <a:pt x="29" y="699"/>
                        <a:pt x="26" y="525"/>
                      </a:cubicBezTo>
                      <a:cubicBezTo>
                        <a:pt x="26" y="513"/>
                        <a:pt x="27" y="496"/>
                        <a:pt x="20" y="486"/>
                      </a:cubicBezTo>
                      <a:cubicBezTo>
                        <a:pt x="17" y="473"/>
                        <a:pt x="7" y="466"/>
                        <a:pt x="2" y="454"/>
                      </a:cubicBezTo>
                      <a:cubicBezTo>
                        <a:pt x="0" y="441"/>
                        <a:pt x="3" y="432"/>
                        <a:pt x="7" y="421"/>
                      </a:cubicBezTo>
                      <a:cubicBezTo>
                        <a:pt x="8" y="414"/>
                        <a:pt x="9" y="399"/>
                        <a:pt x="13" y="394"/>
                      </a:cubicBezTo>
                      <a:cubicBezTo>
                        <a:pt x="20" y="387"/>
                        <a:pt x="24" y="387"/>
                        <a:pt x="28" y="378"/>
                      </a:cubicBezTo>
                      <a:cubicBezTo>
                        <a:pt x="29" y="349"/>
                        <a:pt x="30" y="342"/>
                        <a:pt x="28" y="307"/>
                      </a:cubicBezTo>
                      <a:cubicBezTo>
                        <a:pt x="27" y="296"/>
                        <a:pt x="12" y="287"/>
                        <a:pt x="8" y="277"/>
                      </a:cubicBezTo>
                      <a:cubicBezTo>
                        <a:pt x="4" y="254"/>
                        <a:pt x="1" y="230"/>
                        <a:pt x="10" y="208"/>
                      </a:cubicBezTo>
                      <a:cubicBezTo>
                        <a:pt x="11" y="200"/>
                        <a:pt x="18" y="197"/>
                        <a:pt x="22" y="190"/>
                      </a:cubicBezTo>
                      <a:cubicBezTo>
                        <a:pt x="23" y="182"/>
                        <a:pt x="28" y="168"/>
                        <a:pt x="28" y="168"/>
                      </a:cubicBezTo>
                      <a:cubicBezTo>
                        <a:pt x="27" y="153"/>
                        <a:pt x="26" y="144"/>
                        <a:pt x="23" y="130"/>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5" name="Freeform 84"/>
                <p:cNvSpPr>
                  <a:spLocks/>
                </p:cNvSpPr>
                <p:nvPr/>
              </p:nvSpPr>
              <p:spPr bwMode="auto">
                <a:xfrm>
                  <a:off x="1486" y="304"/>
                  <a:ext cx="739" cy="864"/>
                </a:xfrm>
                <a:custGeom>
                  <a:avLst/>
                  <a:gdLst>
                    <a:gd name="T0" fmla="*/ 155 w 738"/>
                    <a:gd name="T1" fmla="*/ 38 h 864"/>
                    <a:gd name="T2" fmla="*/ 141 w 738"/>
                    <a:gd name="T3" fmla="*/ 93 h 864"/>
                    <a:gd name="T4" fmla="*/ 89 w 738"/>
                    <a:gd name="T5" fmla="*/ 96 h 864"/>
                    <a:gd name="T6" fmla="*/ 75 w 738"/>
                    <a:gd name="T7" fmla="*/ 132 h 864"/>
                    <a:gd name="T8" fmla="*/ 60 w 738"/>
                    <a:gd name="T9" fmla="*/ 197 h 864"/>
                    <a:gd name="T10" fmla="*/ 30 w 738"/>
                    <a:gd name="T11" fmla="*/ 261 h 864"/>
                    <a:gd name="T12" fmla="*/ 6 w 738"/>
                    <a:gd name="T13" fmla="*/ 299 h 864"/>
                    <a:gd name="T14" fmla="*/ 23 w 738"/>
                    <a:gd name="T15" fmla="*/ 392 h 864"/>
                    <a:gd name="T16" fmla="*/ 3 w 738"/>
                    <a:gd name="T17" fmla="*/ 444 h 864"/>
                    <a:gd name="T18" fmla="*/ 14 w 738"/>
                    <a:gd name="T19" fmla="*/ 545 h 864"/>
                    <a:gd name="T20" fmla="*/ 74 w 738"/>
                    <a:gd name="T21" fmla="*/ 584 h 864"/>
                    <a:gd name="T22" fmla="*/ 122 w 738"/>
                    <a:gd name="T23" fmla="*/ 609 h 864"/>
                    <a:gd name="T24" fmla="*/ 128 w 738"/>
                    <a:gd name="T25" fmla="*/ 666 h 864"/>
                    <a:gd name="T26" fmla="*/ 120 w 738"/>
                    <a:gd name="T27" fmla="*/ 731 h 864"/>
                    <a:gd name="T28" fmla="*/ 131 w 738"/>
                    <a:gd name="T29" fmla="*/ 783 h 864"/>
                    <a:gd name="T30" fmla="*/ 143 w 738"/>
                    <a:gd name="T31" fmla="*/ 852 h 864"/>
                    <a:gd name="T32" fmla="*/ 176 w 738"/>
                    <a:gd name="T33" fmla="*/ 854 h 864"/>
                    <a:gd name="T34" fmla="*/ 221 w 738"/>
                    <a:gd name="T35" fmla="*/ 827 h 864"/>
                    <a:gd name="T36" fmla="*/ 317 w 738"/>
                    <a:gd name="T37" fmla="*/ 815 h 864"/>
                    <a:gd name="T38" fmla="*/ 380 w 738"/>
                    <a:gd name="T39" fmla="*/ 798 h 864"/>
                    <a:gd name="T40" fmla="*/ 425 w 738"/>
                    <a:gd name="T41" fmla="*/ 779 h 864"/>
                    <a:gd name="T42" fmla="*/ 477 w 738"/>
                    <a:gd name="T43" fmla="*/ 744 h 864"/>
                    <a:gd name="T44" fmla="*/ 512 w 738"/>
                    <a:gd name="T45" fmla="*/ 789 h 864"/>
                    <a:gd name="T46" fmla="*/ 545 w 738"/>
                    <a:gd name="T47" fmla="*/ 849 h 864"/>
                    <a:gd name="T48" fmla="*/ 590 w 738"/>
                    <a:gd name="T49" fmla="*/ 854 h 864"/>
                    <a:gd name="T50" fmla="*/ 650 w 738"/>
                    <a:gd name="T51" fmla="*/ 837 h 864"/>
                    <a:gd name="T52" fmla="*/ 660 w 738"/>
                    <a:gd name="T53" fmla="*/ 792 h 864"/>
                    <a:gd name="T54" fmla="*/ 701 w 738"/>
                    <a:gd name="T55" fmla="*/ 755 h 864"/>
                    <a:gd name="T56" fmla="*/ 714 w 738"/>
                    <a:gd name="T57" fmla="*/ 714 h 864"/>
                    <a:gd name="T58" fmla="*/ 726 w 738"/>
                    <a:gd name="T59" fmla="*/ 653 h 864"/>
                    <a:gd name="T60" fmla="*/ 738 w 738"/>
                    <a:gd name="T61" fmla="*/ 594 h 864"/>
                    <a:gd name="T62" fmla="*/ 708 w 738"/>
                    <a:gd name="T63" fmla="*/ 530 h 864"/>
                    <a:gd name="T64" fmla="*/ 648 w 738"/>
                    <a:gd name="T65" fmla="*/ 480 h 864"/>
                    <a:gd name="T66" fmla="*/ 680 w 738"/>
                    <a:gd name="T67" fmla="*/ 419 h 864"/>
                    <a:gd name="T68" fmla="*/ 657 w 738"/>
                    <a:gd name="T69" fmla="*/ 353 h 864"/>
                    <a:gd name="T70" fmla="*/ 663 w 738"/>
                    <a:gd name="T71" fmla="*/ 299 h 864"/>
                    <a:gd name="T72" fmla="*/ 668 w 738"/>
                    <a:gd name="T73" fmla="*/ 270 h 864"/>
                    <a:gd name="T74" fmla="*/ 627 w 738"/>
                    <a:gd name="T75" fmla="*/ 221 h 864"/>
                    <a:gd name="T76" fmla="*/ 626 w 738"/>
                    <a:gd name="T77" fmla="*/ 173 h 864"/>
                    <a:gd name="T78" fmla="*/ 624 w 738"/>
                    <a:gd name="T79" fmla="*/ 131 h 864"/>
                    <a:gd name="T80" fmla="*/ 620 w 738"/>
                    <a:gd name="T81" fmla="*/ 98 h 864"/>
                    <a:gd name="T82" fmla="*/ 599 w 738"/>
                    <a:gd name="T83" fmla="*/ 62 h 864"/>
                    <a:gd name="T84" fmla="*/ 569 w 738"/>
                    <a:gd name="T85" fmla="*/ 14 h 864"/>
                    <a:gd name="T86" fmla="*/ 504 w 738"/>
                    <a:gd name="T87" fmla="*/ 42 h 864"/>
                    <a:gd name="T88" fmla="*/ 450 w 738"/>
                    <a:gd name="T89" fmla="*/ 68 h 864"/>
                    <a:gd name="T90" fmla="*/ 432 w 738"/>
                    <a:gd name="T91" fmla="*/ 51 h 864"/>
                    <a:gd name="T92" fmla="*/ 387 w 738"/>
                    <a:gd name="T93" fmla="*/ 29 h 864"/>
                    <a:gd name="T94" fmla="*/ 324 w 738"/>
                    <a:gd name="T95" fmla="*/ 24 h 864"/>
                    <a:gd name="T96" fmla="*/ 270 w 738"/>
                    <a:gd name="T97" fmla="*/ 9 h 864"/>
                    <a:gd name="T98" fmla="*/ 239 w 738"/>
                    <a:gd name="T99" fmla="*/ 44 h 864"/>
                    <a:gd name="T100" fmla="*/ 179 w 738"/>
                    <a:gd name="T101" fmla="*/ 24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8"/>
                    <a:gd name="T154" fmla="*/ 0 h 864"/>
                    <a:gd name="T155" fmla="*/ 738 w 738"/>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8" h="864">
                      <a:moveTo>
                        <a:pt x="171" y="26"/>
                      </a:moveTo>
                      <a:cubicBezTo>
                        <a:pt x="165" y="30"/>
                        <a:pt x="161" y="35"/>
                        <a:pt x="155" y="38"/>
                      </a:cubicBezTo>
                      <a:cubicBezTo>
                        <a:pt x="145" y="51"/>
                        <a:pt x="147" y="69"/>
                        <a:pt x="144" y="84"/>
                      </a:cubicBezTo>
                      <a:cubicBezTo>
                        <a:pt x="144" y="85"/>
                        <a:pt x="143" y="93"/>
                        <a:pt x="141" y="93"/>
                      </a:cubicBezTo>
                      <a:cubicBezTo>
                        <a:pt x="131" y="95"/>
                        <a:pt x="120" y="94"/>
                        <a:pt x="110" y="95"/>
                      </a:cubicBezTo>
                      <a:cubicBezTo>
                        <a:pt x="103" y="95"/>
                        <a:pt x="96" y="96"/>
                        <a:pt x="89" y="96"/>
                      </a:cubicBezTo>
                      <a:cubicBezTo>
                        <a:pt x="83" y="102"/>
                        <a:pt x="84" y="104"/>
                        <a:pt x="81" y="111"/>
                      </a:cubicBezTo>
                      <a:cubicBezTo>
                        <a:pt x="80" y="122"/>
                        <a:pt x="79" y="123"/>
                        <a:pt x="75" y="132"/>
                      </a:cubicBezTo>
                      <a:cubicBezTo>
                        <a:pt x="72" y="148"/>
                        <a:pt x="73" y="164"/>
                        <a:pt x="66" y="179"/>
                      </a:cubicBezTo>
                      <a:cubicBezTo>
                        <a:pt x="65" y="186"/>
                        <a:pt x="63" y="191"/>
                        <a:pt x="60" y="197"/>
                      </a:cubicBezTo>
                      <a:cubicBezTo>
                        <a:pt x="59" y="204"/>
                        <a:pt x="54" y="209"/>
                        <a:pt x="51" y="216"/>
                      </a:cubicBezTo>
                      <a:cubicBezTo>
                        <a:pt x="50" y="254"/>
                        <a:pt x="61" y="259"/>
                        <a:pt x="30" y="261"/>
                      </a:cubicBezTo>
                      <a:cubicBezTo>
                        <a:pt x="24" y="264"/>
                        <a:pt x="18" y="267"/>
                        <a:pt x="12" y="269"/>
                      </a:cubicBezTo>
                      <a:cubicBezTo>
                        <a:pt x="10" y="279"/>
                        <a:pt x="10" y="290"/>
                        <a:pt x="6" y="299"/>
                      </a:cubicBezTo>
                      <a:cubicBezTo>
                        <a:pt x="10" y="389"/>
                        <a:pt x="2" y="329"/>
                        <a:pt x="14" y="359"/>
                      </a:cubicBezTo>
                      <a:cubicBezTo>
                        <a:pt x="15" y="372"/>
                        <a:pt x="16" y="381"/>
                        <a:pt x="23" y="392"/>
                      </a:cubicBezTo>
                      <a:cubicBezTo>
                        <a:pt x="26" y="410"/>
                        <a:pt x="34" y="413"/>
                        <a:pt x="9" y="416"/>
                      </a:cubicBezTo>
                      <a:cubicBezTo>
                        <a:pt x="7" y="426"/>
                        <a:pt x="9" y="436"/>
                        <a:pt x="3" y="444"/>
                      </a:cubicBezTo>
                      <a:cubicBezTo>
                        <a:pt x="2" y="461"/>
                        <a:pt x="0" y="474"/>
                        <a:pt x="3" y="491"/>
                      </a:cubicBezTo>
                      <a:cubicBezTo>
                        <a:pt x="4" y="504"/>
                        <a:pt x="3" y="539"/>
                        <a:pt x="14" y="545"/>
                      </a:cubicBezTo>
                      <a:cubicBezTo>
                        <a:pt x="18" y="553"/>
                        <a:pt x="29" y="553"/>
                        <a:pt x="38" y="557"/>
                      </a:cubicBezTo>
                      <a:cubicBezTo>
                        <a:pt x="41" y="563"/>
                        <a:pt x="65" y="581"/>
                        <a:pt x="74" y="584"/>
                      </a:cubicBezTo>
                      <a:cubicBezTo>
                        <a:pt x="79" y="591"/>
                        <a:pt x="86" y="598"/>
                        <a:pt x="95" y="600"/>
                      </a:cubicBezTo>
                      <a:cubicBezTo>
                        <a:pt x="102" y="605"/>
                        <a:pt x="114" y="608"/>
                        <a:pt x="122" y="609"/>
                      </a:cubicBezTo>
                      <a:cubicBezTo>
                        <a:pt x="127" y="612"/>
                        <a:pt x="128" y="615"/>
                        <a:pt x="131" y="620"/>
                      </a:cubicBezTo>
                      <a:cubicBezTo>
                        <a:pt x="134" y="635"/>
                        <a:pt x="138" y="653"/>
                        <a:pt x="128" y="666"/>
                      </a:cubicBezTo>
                      <a:cubicBezTo>
                        <a:pt x="125" y="676"/>
                        <a:pt x="125" y="685"/>
                        <a:pt x="114" y="687"/>
                      </a:cubicBezTo>
                      <a:cubicBezTo>
                        <a:pt x="111" y="703"/>
                        <a:pt x="114" y="717"/>
                        <a:pt x="120" y="731"/>
                      </a:cubicBezTo>
                      <a:cubicBezTo>
                        <a:pt x="125" y="757"/>
                        <a:pt x="121" y="735"/>
                        <a:pt x="125" y="768"/>
                      </a:cubicBezTo>
                      <a:cubicBezTo>
                        <a:pt x="126" y="773"/>
                        <a:pt x="131" y="783"/>
                        <a:pt x="131" y="783"/>
                      </a:cubicBezTo>
                      <a:cubicBezTo>
                        <a:pt x="133" y="791"/>
                        <a:pt x="137" y="789"/>
                        <a:pt x="138" y="797"/>
                      </a:cubicBezTo>
                      <a:cubicBezTo>
                        <a:pt x="141" y="849"/>
                        <a:pt x="133" y="833"/>
                        <a:pt x="143" y="852"/>
                      </a:cubicBezTo>
                      <a:cubicBezTo>
                        <a:pt x="145" y="864"/>
                        <a:pt x="148" y="861"/>
                        <a:pt x="162" y="860"/>
                      </a:cubicBezTo>
                      <a:cubicBezTo>
                        <a:pt x="167" y="858"/>
                        <a:pt x="170" y="855"/>
                        <a:pt x="176" y="854"/>
                      </a:cubicBezTo>
                      <a:cubicBezTo>
                        <a:pt x="178" y="844"/>
                        <a:pt x="180" y="845"/>
                        <a:pt x="191" y="843"/>
                      </a:cubicBezTo>
                      <a:cubicBezTo>
                        <a:pt x="201" y="835"/>
                        <a:pt x="207" y="829"/>
                        <a:pt x="221" y="827"/>
                      </a:cubicBezTo>
                      <a:cubicBezTo>
                        <a:pt x="242" y="817"/>
                        <a:pt x="260" y="820"/>
                        <a:pt x="285" y="819"/>
                      </a:cubicBezTo>
                      <a:cubicBezTo>
                        <a:pt x="308" y="815"/>
                        <a:pt x="297" y="816"/>
                        <a:pt x="317" y="815"/>
                      </a:cubicBezTo>
                      <a:cubicBezTo>
                        <a:pt x="325" y="811"/>
                        <a:pt x="333" y="810"/>
                        <a:pt x="342" y="809"/>
                      </a:cubicBezTo>
                      <a:cubicBezTo>
                        <a:pt x="349" y="798"/>
                        <a:pt x="369" y="799"/>
                        <a:pt x="380" y="798"/>
                      </a:cubicBezTo>
                      <a:cubicBezTo>
                        <a:pt x="387" y="793"/>
                        <a:pt x="396" y="790"/>
                        <a:pt x="404" y="788"/>
                      </a:cubicBezTo>
                      <a:cubicBezTo>
                        <a:pt x="412" y="784"/>
                        <a:pt x="415" y="780"/>
                        <a:pt x="425" y="779"/>
                      </a:cubicBezTo>
                      <a:cubicBezTo>
                        <a:pt x="432" y="768"/>
                        <a:pt x="447" y="765"/>
                        <a:pt x="458" y="759"/>
                      </a:cubicBezTo>
                      <a:cubicBezTo>
                        <a:pt x="462" y="754"/>
                        <a:pt x="470" y="746"/>
                        <a:pt x="477" y="744"/>
                      </a:cubicBezTo>
                      <a:cubicBezTo>
                        <a:pt x="483" y="742"/>
                        <a:pt x="495" y="741"/>
                        <a:pt x="495" y="741"/>
                      </a:cubicBezTo>
                      <a:cubicBezTo>
                        <a:pt x="525" y="746"/>
                        <a:pt x="510" y="760"/>
                        <a:pt x="512" y="789"/>
                      </a:cubicBezTo>
                      <a:cubicBezTo>
                        <a:pt x="513" y="807"/>
                        <a:pt x="511" y="818"/>
                        <a:pt x="524" y="828"/>
                      </a:cubicBezTo>
                      <a:cubicBezTo>
                        <a:pt x="526" y="839"/>
                        <a:pt x="533" y="847"/>
                        <a:pt x="545" y="849"/>
                      </a:cubicBezTo>
                      <a:cubicBezTo>
                        <a:pt x="557" y="858"/>
                        <a:pt x="553" y="859"/>
                        <a:pt x="573" y="861"/>
                      </a:cubicBezTo>
                      <a:cubicBezTo>
                        <a:pt x="597" y="859"/>
                        <a:pt x="575" y="857"/>
                        <a:pt x="590" y="854"/>
                      </a:cubicBezTo>
                      <a:cubicBezTo>
                        <a:pt x="596" y="849"/>
                        <a:pt x="602" y="851"/>
                        <a:pt x="609" y="854"/>
                      </a:cubicBezTo>
                      <a:cubicBezTo>
                        <a:pt x="627" y="845"/>
                        <a:pt x="631" y="840"/>
                        <a:pt x="650" y="837"/>
                      </a:cubicBezTo>
                      <a:cubicBezTo>
                        <a:pt x="656" y="830"/>
                        <a:pt x="654" y="826"/>
                        <a:pt x="665" y="824"/>
                      </a:cubicBezTo>
                      <a:cubicBezTo>
                        <a:pt x="668" y="808"/>
                        <a:pt x="666" y="806"/>
                        <a:pt x="660" y="792"/>
                      </a:cubicBezTo>
                      <a:cubicBezTo>
                        <a:pt x="663" y="781"/>
                        <a:pt x="677" y="769"/>
                        <a:pt x="689" y="765"/>
                      </a:cubicBezTo>
                      <a:cubicBezTo>
                        <a:pt x="694" y="760"/>
                        <a:pt x="694" y="756"/>
                        <a:pt x="701" y="755"/>
                      </a:cubicBezTo>
                      <a:cubicBezTo>
                        <a:pt x="706" y="751"/>
                        <a:pt x="710" y="747"/>
                        <a:pt x="713" y="741"/>
                      </a:cubicBezTo>
                      <a:cubicBezTo>
                        <a:pt x="713" y="732"/>
                        <a:pt x="711" y="723"/>
                        <a:pt x="714" y="714"/>
                      </a:cubicBezTo>
                      <a:cubicBezTo>
                        <a:pt x="715" y="710"/>
                        <a:pt x="725" y="705"/>
                        <a:pt x="725" y="705"/>
                      </a:cubicBezTo>
                      <a:cubicBezTo>
                        <a:pt x="727" y="682"/>
                        <a:pt x="728" y="687"/>
                        <a:pt x="726" y="653"/>
                      </a:cubicBezTo>
                      <a:cubicBezTo>
                        <a:pt x="729" y="639"/>
                        <a:pt x="726" y="625"/>
                        <a:pt x="734" y="612"/>
                      </a:cubicBezTo>
                      <a:cubicBezTo>
                        <a:pt x="735" y="605"/>
                        <a:pt x="737" y="601"/>
                        <a:pt x="738" y="594"/>
                      </a:cubicBezTo>
                      <a:cubicBezTo>
                        <a:pt x="737" y="579"/>
                        <a:pt x="738" y="555"/>
                        <a:pt x="723" y="546"/>
                      </a:cubicBezTo>
                      <a:cubicBezTo>
                        <a:pt x="718" y="539"/>
                        <a:pt x="715" y="534"/>
                        <a:pt x="708" y="530"/>
                      </a:cubicBezTo>
                      <a:cubicBezTo>
                        <a:pt x="700" y="520"/>
                        <a:pt x="676" y="506"/>
                        <a:pt x="663" y="503"/>
                      </a:cubicBezTo>
                      <a:cubicBezTo>
                        <a:pt x="661" y="494"/>
                        <a:pt x="653" y="488"/>
                        <a:pt x="648" y="480"/>
                      </a:cubicBezTo>
                      <a:cubicBezTo>
                        <a:pt x="647" y="472"/>
                        <a:pt x="651" y="472"/>
                        <a:pt x="654" y="464"/>
                      </a:cubicBezTo>
                      <a:cubicBezTo>
                        <a:pt x="657" y="440"/>
                        <a:pt x="659" y="431"/>
                        <a:pt x="680" y="419"/>
                      </a:cubicBezTo>
                      <a:cubicBezTo>
                        <a:pt x="681" y="411"/>
                        <a:pt x="686" y="410"/>
                        <a:pt x="687" y="402"/>
                      </a:cubicBezTo>
                      <a:cubicBezTo>
                        <a:pt x="678" y="385"/>
                        <a:pt x="666" y="370"/>
                        <a:pt x="657" y="353"/>
                      </a:cubicBezTo>
                      <a:cubicBezTo>
                        <a:pt x="659" y="332"/>
                        <a:pt x="657" y="337"/>
                        <a:pt x="669" y="327"/>
                      </a:cubicBezTo>
                      <a:cubicBezTo>
                        <a:pt x="674" y="318"/>
                        <a:pt x="671" y="305"/>
                        <a:pt x="663" y="299"/>
                      </a:cubicBezTo>
                      <a:cubicBezTo>
                        <a:pt x="660" y="294"/>
                        <a:pt x="658" y="289"/>
                        <a:pt x="653" y="284"/>
                      </a:cubicBezTo>
                      <a:cubicBezTo>
                        <a:pt x="654" y="277"/>
                        <a:pt x="662" y="274"/>
                        <a:pt x="668" y="270"/>
                      </a:cubicBezTo>
                      <a:cubicBezTo>
                        <a:pt x="677" y="258"/>
                        <a:pt x="667" y="248"/>
                        <a:pt x="657" y="243"/>
                      </a:cubicBezTo>
                      <a:cubicBezTo>
                        <a:pt x="651" y="235"/>
                        <a:pt x="637" y="223"/>
                        <a:pt x="627" y="221"/>
                      </a:cubicBezTo>
                      <a:cubicBezTo>
                        <a:pt x="621" y="212"/>
                        <a:pt x="614" y="204"/>
                        <a:pt x="609" y="194"/>
                      </a:cubicBezTo>
                      <a:cubicBezTo>
                        <a:pt x="613" y="184"/>
                        <a:pt x="615" y="175"/>
                        <a:pt x="626" y="173"/>
                      </a:cubicBezTo>
                      <a:cubicBezTo>
                        <a:pt x="629" y="168"/>
                        <a:pt x="629" y="163"/>
                        <a:pt x="632" y="158"/>
                      </a:cubicBezTo>
                      <a:cubicBezTo>
                        <a:pt x="630" y="149"/>
                        <a:pt x="628" y="139"/>
                        <a:pt x="624" y="131"/>
                      </a:cubicBezTo>
                      <a:cubicBezTo>
                        <a:pt x="623" y="125"/>
                        <a:pt x="618" y="114"/>
                        <a:pt x="618" y="114"/>
                      </a:cubicBezTo>
                      <a:cubicBezTo>
                        <a:pt x="617" y="108"/>
                        <a:pt x="617" y="104"/>
                        <a:pt x="620" y="98"/>
                      </a:cubicBezTo>
                      <a:cubicBezTo>
                        <a:pt x="622" y="88"/>
                        <a:pt x="617" y="80"/>
                        <a:pt x="609" y="74"/>
                      </a:cubicBezTo>
                      <a:cubicBezTo>
                        <a:pt x="606" y="69"/>
                        <a:pt x="604" y="66"/>
                        <a:pt x="599" y="62"/>
                      </a:cubicBezTo>
                      <a:cubicBezTo>
                        <a:pt x="593" y="52"/>
                        <a:pt x="586" y="44"/>
                        <a:pt x="579" y="35"/>
                      </a:cubicBezTo>
                      <a:cubicBezTo>
                        <a:pt x="577" y="27"/>
                        <a:pt x="575" y="20"/>
                        <a:pt x="569" y="14"/>
                      </a:cubicBezTo>
                      <a:cubicBezTo>
                        <a:pt x="542" y="17"/>
                        <a:pt x="533" y="17"/>
                        <a:pt x="513" y="30"/>
                      </a:cubicBezTo>
                      <a:cubicBezTo>
                        <a:pt x="510" y="37"/>
                        <a:pt x="511" y="41"/>
                        <a:pt x="504" y="42"/>
                      </a:cubicBezTo>
                      <a:cubicBezTo>
                        <a:pt x="492" y="51"/>
                        <a:pt x="485" y="47"/>
                        <a:pt x="467" y="48"/>
                      </a:cubicBezTo>
                      <a:cubicBezTo>
                        <a:pt x="459" y="53"/>
                        <a:pt x="454" y="59"/>
                        <a:pt x="450" y="68"/>
                      </a:cubicBezTo>
                      <a:cubicBezTo>
                        <a:pt x="449" y="82"/>
                        <a:pt x="446" y="78"/>
                        <a:pt x="434" y="75"/>
                      </a:cubicBezTo>
                      <a:cubicBezTo>
                        <a:pt x="428" y="66"/>
                        <a:pt x="430" y="61"/>
                        <a:pt x="432" y="51"/>
                      </a:cubicBezTo>
                      <a:cubicBezTo>
                        <a:pt x="430" y="41"/>
                        <a:pt x="412" y="39"/>
                        <a:pt x="402" y="36"/>
                      </a:cubicBezTo>
                      <a:cubicBezTo>
                        <a:pt x="397" y="32"/>
                        <a:pt x="394" y="30"/>
                        <a:pt x="387" y="29"/>
                      </a:cubicBezTo>
                      <a:cubicBezTo>
                        <a:pt x="371" y="30"/>
                        <a:pt x="338" y="33"/>
                        <a:pt x="338" y="33"/>
                      </a:cubicBezTo>
                      <a:cubicBezTo>
                        <a:pt x="330" y="32"/>
                        <a:pt x="332" y="28"/>
                        <a:pt x="324" y="24"/>
                      </a:cubicBezTo>
                      <a:cubicBezTo>
                        <a:pt x="319" y="16"/>
                        <a:pt x="319" y="4"/>
                        <a:pt x="311" y="0"/>
                      </a:cubicBezTo>
                      <a:cubicBezTo>
                        <a:pt x="294" y="2"/>
                        <a:pt x="286" y="8"/>
                        <a:pt x="270" y="9"/>
                      </a:cubicBezTo>
                      <a:cubicBezTo>
                        <a:pt x="266" y="15"/>
                        <a:pt x="262" y="16"/>
                        <a:pt x="257" y="20"/>
                      </a:cubicBezTo>
                      <a:cubicBezTo>
                        <a:pt x="246" y="43"/>
                        <a:pt x="266" y="48"/>
                        <a:pt x="239" y="44"/>
                      </a:cubicBezTo>
                      <a:cubicBezTo>
                        <a:pt x="224" y="38"/>
                        <a:pt x="214" y="29"/>
                        <a:pt x="198" y="26"/>
                      </a:cubicBezTo>
                      <a:cubicBezTo>
                        <a:pt x="191" y="22"/>
                        <a:pt x="187" y="23"/>
                        <a:pt x="179" y="24"/>
                      </a:cubicBezTo>
                      <a:cubicBezTo>
                        <a:pt x="178" y="24"/>
                        <a:pt x="161" y="29"/>
                        <a:pt x="171" y="26"/>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6" name="Freeform 85"/>
                <p:cNvSpPr>
                  <a:spLocks/>
                </p:cNvSpPr>
                <p:nvPr/>
              </p:nvSpPr>
              <p:spPr bwMode="auto">
                <a:xfrm>
                  <a:off x="2099" y="350"/>
                  <a:ext cx="835" cy="970"/>
                </a:xfrm>
                <a:custGeom>
                  <a:avLst/>
                  <a:gdLst>
                    <a:gd name="T0" fmla="*/ 195 w 833"/>
                    <a:gd name="T1" fmla="*/ 924 h 972"/>
                    <a:gd name="T2" fmla="*/ 146 w 833"/>
                    <a:gd name="T3" fmla="*/ 972 h 972"/>
                    <a:gd name="T4" fmla="*/ 108 w 833"/>
                    <a:gd name="T5" fmla="*/ 953 h 972"/>
                    <a:gd name="T6" fmla="*/ 84 w 833"/>
                    <a:gd name="T7" fmla="*/ 920 h 972"/>
                    <a:gd name="T8" fmla="*/ 72 w 833"/>
                    <a:gd name="T9" fmla="*/ 822 h 972"/>
                    <a:gd name="T10" fmla="*/ 54 w 833"/>
                    <a:gd name="T11" fmla="*/ 777 h 972"/>
                    <a:gd name="T12" fmla="*/ 110 w 833"/>
                    <a:gd name="T13" fmla="*/ 699 h 972"/>
                    <a:gd name="T14" fmla="*/ 125 w 833"/>
                    <a:gd name="T15" fmla="*/ 548 h 972"/>
                    <a:gd name="T16" fmla="*/ 59 w 833"/>
                    <a:gd name="T17" fmla="*/ 456 h 972"/>
                    <a:gd name="T18" fmla="*/ 69 w 833"/>
                    <a:gd name="T19" fmla="*/ 371 h 972"/>
                    <a:gd name="T20" fmla="*/ 56 w 833"/>
                    <a:gd name="T21" fmla="*/ 308 h 972"/>
                    <a:gd name="T22" fmla="*/ 62 w 833"/>
                    <a:gd name="T23" fmla="*/ 266 h 972"/>
                    <a:gd name="T24" fmla="*/ 54 w 833"/>
                    <a:gd name="T25" fmla="*/ 219 h 972"/>
                    <a:gd name="T26" fmla="*/ 18 w 833"/>
                    <a:gd name="T27" fmla="*/ 173 h 972"/>
                    <a:gd name="T28" fmla="*/ 14 w 833"/>
                    <a:gd name="T29" fmla="*/ 117 h 972"/>
                    <a:gd name="T30" fmla="*/ 62 w 833"/>
                    <a:gd name="T31" fmla="*/ 47 h 972"/>
                    <a:gd name="T32" fmla="*/ 113 w 833"/>
                    <a:gd name="T33" fmla="*/ 6 h 972"/>
                    <a:gd name="T34" fmla="*/ 207 w 833"/>
                    <a:gd name="T35" fmla="*/ 14 h 972"/>
                    <a:gd name="T36" fmla="*/ 240 w 833"/>
                    <a:gd name="T37" fmla="*/ 0 h 972"/>
                    <a:gd name="T38" fmla="*/ 308 w 833"/>
                    <a:gd name="T39" fmla="*/ 33 h 972"/>
                    <a:gd name="T40" fmla="*/ 329 w 833"/>
                    <a:gd name="T41" fmla="*/ 68 h 972"/>
                    <a:gd name="T42" fmla="*/ 377 w 833"/>
                    <a:gd name="T43" fmla="*/ 117 h 972"/>
                    <a:gd name="T44" fmla="*/ 360 w 833"/>
                    <a:gd name="T45" fmla="*/ 162 h 972"/>
                    <a:gd name="T46" fmla="*/ 395 w 833"/>
                    <a:gd name="T47" fmla="*/ 240 h 972"/>
                    <a:gd name="T48" fmla="*/ 425 w 833"/>
                    <a:gd name="T49" fmla="*/ 291 h 972"/>
                    <a:gd name="T50" fmla="*/ 461 w 833"/>
                    <a:gd name="T51" fmla="*/ 329 h 972"/>
                    <a:gd name="T52" fmla="*/ 530 w 833"/>
                    <a:gd name="T53" fmla="*/ 312 h 972"/>
                    <a:gd name="T54" fmla="*/ 582 w 833"/>
                    <a:gd name="T55" fmla="*/ 396 h 972"/>
                    <a:gd name="T56" fmla="*/ 675 w 833"/>
                    <a:gd name="T57" fmla="*/ 419 h 972"/>
                    <a:gd name="T58" fmla="*/ 717 w 833"/>
                    <a:gd name="T59" fmla="*/ 416 h 972"/>
                    <a:gd name="T60" fmla="*/ 749 w 833"/>
                    <a:gd name="T61" fmla="*/ 395 h 972"/>
                    <a:gd name="T62" fmla="*/ 794 w 833"/>
                    <a:gd name="T63" fmla="*/ 423 h 972"/>
                    <a:gd name="T64" fmla="*/ 806 w 833"/>
                    <a:gd name="T65" fmla="*/ 473 h 972"/>
                    <a:gd name="T66" fmla="*/ 815 w 833"/>
                    <a:gd name="T67" fmla="*/ 563 h 972"/>
                    <a:gd name="T68" fmla="*/ 797 w 833"/>
                    <a:gd name="T69" fmla="*/ 578 h 972"/>
                    <a:gd name="T70" fmla="*/ 770 w 833"/>
                    <a:gd name="T71" fmla="*/ 641 h 972"/>
                    <a:gd name="T72" fmla="*/ 746 w 833"/>
                    <a:gd name="T73" fmla="*/ 680 h 972"/>
                    <a:gd name="T74" fmla="*/ 717 w 833"/>
                    <a:gd name="T75" fmla="*/ 707 h 972"/>
                    <a:gd name="T76" fmla="*/ 654 w 833"/>
                    <a:gd name="T77" fmla="*/ 683 h 972"/>
                    <a:gd name="T78" fmla="*/ 629 w 833"/>
                    <a:gd name="T79" fmla="*/ 686 h 972"/>
                    <a:gd name="T80" fmla="*/ 581 w 833"/>
                    <a:gd name="T81" fmla="*/ 651 h 972"/>
                    <a:gd name="T82" fmla="*/ 561 w 833"/>
                    <a:gd name="T83" fmla="*/ 692 h 972"/>
                    <a:gd name="T84" fmla="*/ 548 w 833"/>
                    <a:gd name="T85" fmla="*/ 759 h 972"/>
                    <a:gd name="T86" fmla="*/ 512 w 833"/>
                    <a:gd name="T87" fmla="*/ 843 h 972"/>
                    <a:gd name="T88" fmla="*/ 468 w 833"/>
                    <a:gd name="T89" fmla="*/ 878 h 972"/>
                    <a:gd name="T90" fmla="*/ 416 w 833"/>
                    <a:gd name="T91" fmla="*/ 900 h 972"/>
                    <a:gd name="T92" fmla="*/ 363 w 833"/>
                    <a:gd name="T93" fmla="*/ 905 h 972"/>
                    <a:gd name="T94" fmla="*/ 318 w 833"/>
                    <a:gd name="T95" fmla="*/ 938 h 9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3"/>
                    <a:gd name="T145" fmla="*/ 0 h 972"/>
                    <a:gd name="T146" fmla="*/ 833 w 833"/>
                    <a:gd name="T147" fmla="*/ 972 h 9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3" h="972">
                      <a:moveTo>
                        <a:pt x="255" y="918"/>
                      </a:moveTo>
                      <a:cubicBezTo>
                        <a:pt x="236" y="927"/>
                        <a:pt x="213" y="913"/>
                        <a:pt x="195" y="924"/>
                      </a:cubicBezTo>
                      <a:cubicBezTo>
                        <a:pt x="191" y="945"/>
                        <a:pt x="185" y="948"/>
                        <a:pt x="162" y="951"/>
                      </a:cubicBezTo>
                      <a:cubicBezTo>
                        <a:pt x="158" y="958"/>
                        <a:pt x="153" y="967"/>
                        <a:pt x="146" y="972"/>
                      </a:cubicBezTo>
                      <a:cubicBezTo>
                        <a:pt x="138" y="972"/>
                        <a:pt x="130" y="972"/>
                        <a:pt x="122" y="971"/>
                      </a:cubicBezTo>
                      <a:cubicBezTo>
                        <a:pt x="115" y="970"/>
                        <a:pt x="115" y="957"/>
                        <a:pt x="108" y="953"/>
                      </a:cubicBezTo>
                      <a:cubicBezTo>
                        <a:pt x="105" y="948"/>
                        <a:pt x="102" y="943"/>
                        <a:pt x="99" y="938"/>
                      </a:cubicBezTo>
                      <a:cubicBezTo>
                        <a:pt x="97" y="929"/>
                        <a:pt x="93" y="922"/>
                        <a:pt x="84" y="920"/>
                      </a:cubicBezTo>
                      <a:cubicBezTo>
                        <a:pt x="74" y="904"/>
                        <a:pt x="81" y="864"/>
                        <a:pt x="81" y="864"/>
                      </a:cubicBezTo>
                      <a:cubicBezTo>
                        <a:pt x="80" y="844"/>
                        <a:pt x="78" y="838"/>
                        <a:pt x="72" y="822"/>
                      </a:cubicBezTo>
                      <a:cubicBezTo>
                        <a:pt x="71" y="789"/>
                        <a:pt x="81" y="784"/>
                        <a:pt x="56" y="782"/>
                      </a:cubicBezTo>
                      <a:cubicBezTo>
                        <a:pt x="55" y="780"/>
                        <a:pt x="54" y="779"/>
                        <a:pt x="54" y="777"/>
                      </a:cubicBezTo>
                      <a:cubicBezTo>
                        <a:pt x="54" y="715"/>
                        <a:pt x="48" y="732"/>
                        <a:pt x="86" y="713"/>
                      </a:cubicBezTo>
                      <a:cubicBezTo>
                        <a:pt x="94" y="709"/>
                        <a:pt x="101" y="702"/>
                        <a:pt x="110" y="699"/>
                      </a:cubicBezTo>
                      <a:cubicBezTo>
                        <a:pt x="111" y="683"/>
                        <a:pt x="104" y="657"/>
                        <a:pt x="119" y="648"/>
                      </a:cubicBezTo>
                      <a:cubicBezTo>
                        <a:pt x="124" y="615"/>
                        <a:pt x="110" y="577"/>
                        <a:pt x="125" y="548"/>
                      </a:cubicBezTo>
                      <a:cubicBezTo>
                        <a:pt x="124" y="525"/>
                        <a:pt x="134" y="495"/>
                        <a:pt x="107" y="491"/>
                      </a:cubicBezTo>
                      <a:cubicBezTo>
                        <a:pt x="91" y="481"/>
                        <a:pt x="77" y="465"/>
                        <a:pt x="59" y="456"/>
                      </a:cubicBezTo>
                      <a:cubicBezTo>
                        <a:pt x="54" y="449"/>
                        <a:pt x="48" y="445"/>
                        <a:pt x="44" y="438"/>
                      </a:cubicBezTo>
                      <a:cubicBezTo>
                        <a:pt x="45" y="394"/>
                        <a:pt x="41" y="392"/>
                        <a:pt x="69" y="371"/>
                      </a:cubicBezTo>
                      <a:cubicBezTo>
                        <a:pt x="72" y="366"/>
                        <a:pt x="74" y="362"/>
                        <a:pt x="77" y="357"/>
                      </a:cubicBezTo>
                      <a:cubicBezTo>
                        <a:pt x="76" y="340"/>
                        <a:pt x="71" y="319"/>
                        <a:pt x="56" y="308"/>
                      </a:cubicBezTo>
                      <a:cubicBezTo>
                        <a:pt x="54" y="302"/>
                        <a:pt x="52" y="300"/>
                        <a:pt x="47" y="296"/>
                      </a:cubicBezTo>
                      <a:cubicBezTo>
                        <a:pt x="49" y="285"/>
                        <a:pt x="55" y="275"/>
                        <a:pt x="62" y="266"/>
                      </a:cubicBezTo>
                      <a:cubicBezTo>
                        <a:pt x="60" y="255"/>
                        <a:pt x="59" y="246"/>
                        <a:pt x="51" y="239"/>
                      </a:cubicBezTo>
                      <a:cubicBezTo>
                        <a:pt x="47" y="232"/>
                        <a:pt x="45" y="223"/>
                        <a:pt x="54" y="219"/>
                      </a:cubicBezTo>
                      <a:cubicBezTo>
                        <a:pt x="65" y="204"/>
                        <a:pt x="56" y="188"/>
                        <a:pt x="39" y="185"/>
                      </a:cubicBezTo>
                      <a:cubicBezTo>
                        <a:pt x="33" y="180"/>
                        <a:pt x="26" y="176"/>
                        <a:pt x="18" y="173"/>
                      </a:cubicBezTo>
                      <a:cubicBezTo>
                        <a:pt x="15" y="168"/>
                        <a:pt x="11" y="166"/>
                        <a:pt x="9" y="161"/>
                      </a:cubicBezTo>
                      <a:cubicBezTo>
                        <a:pt x="6" y="144"/>
                        <a:pt x="9" y="132"/>
                        <a:pt x="14" y="117"/>
                      </a:cubicBezTo>
                      <a:cubicBezTo>
                        <a:pt x="15" y="106"/>
                        <a:pt x="19" y="105"/>
                        <a:pt x="21" y="96"/>
                      </a:cubicBezTo>
                      <a:cubicBezTo>
                        <a:pt x="19" y="47"/>
                        <a:pt x="0" y="49"/>
                        <a:pt x="62" y="47"/>
                      </a:cubicBezTo>
                      <a:cubicBezTo>
                        <a:pt x="63" y="31"/>
                        <a:pt x="63" y="26"/>
                        <a:pt x="78" y="23"/>
                      </a:cubicBezTo>
                      <a:cubicBezTo>
                        <a:pt x="90" y="16"/>
                        <a:pt x="100" y="10"/>
                        <a:pt x="113" y="6"/>
                      </a:cubicBezTo>
                      <a:cubicBezTo>
                        <a:pt x="135" y="8"/>
                        <a:pt x="136" y="11"/>
                        <a:pt x="153" y="20"/>
                      </a:cubicBezTo>
                      <a:cubicBezTo>
                        <a:pt x="172" y="18"/>
                        <a:pt x="189" y="15"/>
                        <a:pt x="207" y="14"/>
                      </a:cubicBezTo>
                      <a:cubicBezTo>
                        <a:pt x="213" y="12"/>
                        <a:pt x="218" y="9"/>
                        <a:pt x="224" y="8"/>
                      </a:cubicBezTo>
                      <a:cubicBezTo>
                        <a:pt x="229" y="5"/>
                        <a:pt x="234" y="2"/>
                        <a:pt x="240" y="0"/>
                      </a:cubicBezTo>
                      <a:cubicBezTo>
                        <a:pt x="259" y="2"/>
                        <a:pt x="265" y="11"/>
                        <a:pt x="282" y="17"/>
                      </a:cubicBezTo>
                      <a:cubicBezTo>
                        <a:pt x="287" y="24"/>
                        <a:pt x="299" y="31"/>
                        <a:pt x="308" y="33"/>
                      </a:cubicBezTo>
                      <a:cubicBezTo>
                        <a:pt x="313" y="37"/>
                        <a:pt x="318" y="41"/>
                        <a:pt x="323" y="44"/>
                      </a:cubicBezTo>
                      <a:cubicBezTo>
                        <a:pt x="328" y="51"/>
                        <a:pt x="326" y="60"/>
                        <a:pt x="329" y="68"/>
                      </a:cubicBezTo>
                      <a:cubicBezTo>
                        <a:pt x="331" y="94"/>
                        <a:pt x="344" y="89"/>
                        <a:pt x="368" y="90"/>
                      </a:cubicBezTo>
                      <a:cubicBezTo>
                        <a:pt x="369" y="100"/>
                        <a:pt x="371" y="109"/>
                        <a:pt x="377" y="117"/>
                      </a:cubicBezTo>
                      <a:cubicBezTo>
                        <a:pt x="378" y="124"/>
                        <a:pt x="378" y="131"/>
                        <a:pt x="375" y="138"/>
                      </a:cubicBezTo>
                      <a:cubicBezTo>
                        <a:pt x="373" y="146"/>
                        <a:pt x="365" y="155"/>
                        <a:pt x="360" y="162"/>
                      </a:cubicBezTo>
                      <a:cubicBezTo>
                        <a:pt x="356" y="182"/>
                        <a:pt x="351" y="201"/>
                        <a:pt x="359" y="221"/>
                      </a:cubicBezTo>
                      <a:cubicBezTo>
                        <a:pt x="361" y="243"/>
                        <a:pt x="372" y="239"/>
                        <a:pt x="395" y="240"/>
                      </a:cubicBezTo>
                      <a:cubicBezTo>
                        <a:pt x="401" y="243"/>
                        <a:pt x="404" y="245"/>
                        <a:pt x="411" y="246"/>
                      </a:cubicBezTo>
                      <a:cubicBezTo>
                        <a:pt x="412" y="259"/>
                        <a:pt x="407" y="287"/>
                        <a:pt x="425" y="291"/>
                      </a:cubicBezTo>
                      <a:cubicBezTo>
                        <a:pt x="433" y="297"/>
                        <a:pt x="433" y="301"/>
                        <a:pt x="437" y="309"/>
                      </a:cubicBezTo>
                      <a:cubicBezTo>
                        <a:pt x="439" y="335"/>
                        <a:pt x="437" y="333"/>
                        <a:pt x="461" y="329"/>
                      </a:cubicBezTo>
                      <a:cubicBezTo>
                        <a:pt x="479" y="330"/>
                        <a:pt x="492" y="332"/>
                        <a:pt x="510" y="327"/>
                      </a:cubicBezTo>
                      <a:cubicBezTo>
                        <a:pt x="518" y="322"/>
                        <a:pt x="521" y="316"/>
                        <a:pt x="530" y="312"/>
                      </a:cubicBezTo>
                      <a:cubicBezTo>
                        <a:pt x="538" y="314"/>
                        <a:pt x="547" y="315"/>
                        <a:pt x="555" y="317"/>
                      </a:cubicBezTo>
                      <a:cubicBezTo>
                        <a:pt x="556" y="365"/>
                        <a:pt x="539" y="393"/>
                        <a:pt x="582" y="396"/>
                      </a:cubicBezTo>
                      <a:cubicBezTo>
                        <a:pt x="590" y="404"/>
                        <a:pt x="603" y="409"/>
                        <a:pt x="614" y="413"/>
                      </a:cubicBezTo>
                      <a:cubicBezTo>
                        <a:pt x="617" y="432"/>
                        <a:pt x="659" y="420"/>
                        <a:pt x="675" y="419"/>
                      </a:cubicBezTo>
                      <a:cubicBezTo>
                        <a:pt x="679" y="418"/>
                        <a:pt x="682" y="417"/>
                        <a:pt x="686" y="417"/>
                      </a:cubicBezTo>
                      <a:cubicBezTo>
                        <a:pt x="696" y="416"/>
                        <a:pt x="707" y="417"/>
                        <a:pt x="717" y="416"/>
                      </a:cubicBezTo>
                      <a:cubicBezTo>
                        <a:pt x="722" y="415"/>
                        <a:pt x="729" y="410"/>
                        <a:pt x="734" y="408"/>
                      </a:cubicBezTo>
                      <a:cubicBezTo>
                        <a:pt x="740" y="403"/>
                        <a:pt x="741" y="397"/>
                        <a:pt x="749" y="395"/>
                      </a:cubicBezTo>
                      <a:cubicBezTo>
                        <a:pt x="762" y="396"/>
                        <a:pt x="775" y="396"/>
                        <a:pt x="786" y="404"/>
                      </a:cubicBezTo>
                      <a:cubicBezTo>
                        <a:pt x="788" y="412"/>
                        <a:pt x="789" y="417"/>
                        <a:pt x="794" y="423"/>
                      </a:cubicBezTo>
                      <a:cubicBezTo>
                        <a:pt x="796" y="432"/>
                        <a:pt x="797" y="441"/>
                        <a:pt x="800" y="449"/>
                      </a:cubicBezTo>
                      <a:cubicBezTo>
                        <a:pt x="801" y="458"/>
                        <a:pt x="802" y="465"/>
                        <a:pt x="806" y="473"/>
                      </a:cubicBezTo>
                      <a:cubicBezTo>
                        <a:pt x="808" y="485"/>
                        <a:pt x="818" y="499"/>
                        <a:pt x="827" y="507"/>
                      </a:cubicBezTo>
                      <a:cubicBezTo>
                        <a:pt x="826" y="520"/>
                        <a:pt x="833" y="565"/>
                        <a:pt x="815" y="563"/>
                      </a:cubicBezTo>
                      <a:cubicBezTo>
                        <a:pt x="808" y="564"/>
                        <a:pt x="809" y="563"/>
                        <a:pt x="804" y="569"/>
                      </a:cubicBezTo>
                      <a:cubicBezTo>
                        <a:pt x="802" y="572"/>
                        <a:pt x="797" y="578"/>
                        <a:pt x="797" y="578"/>
                      </a:cubicBezTo>
                      <a:cubicBezTo>
                        <a:pt x="793" y="589"/>
                        <a:pt x="792" y="616"/>
                        <a:pt x="785" y="621"/>
                      </a:cubicBezTo>
                      <a:cubicBezTo>
                        <a:pt x="781" y="628"/>
                        <a:pt x="777" y="638"/>
                        <a:pt x="770" y="641"/>
                      </a:cubicBezTo>
                      <a:cubicBezTo>
                        <a:pt x="767" y="646"/>
                        <a:pt x="766" y="649"/>
                        <a:pt x="761" y="653"/>
                      </a:cubicBezTo>
                      <a:cubicBezTo>
                        <a:pt x="754" y="666"/>
                        <a:pt x="764" y="676"/>
                        <a:pt x="746" y="680"/>
                      </a:cubicBezTo>
                      <a:cubicBezTo>
                        <a:pt x="739" y="684"/>
                        <a:pt x="739" y="688"/>
                        <a:pt x="734" y="693"/>
                      </a:cubicBezTo>
                      <a:cubicBezTo>
                        <a:pt x="729" y="698"/>
                        <a:pt x="723" y="701"/>
                        <a:pt x="717" y="707"/>
                      </a:cubicBezTo>
                      <a:cubicBezTo>
                        <a:pt x="698" y="703"/>
                        <a:pt x="686" y="701"/>
                        <a:pt x="671" y="689"/>
                      </a:cubicBezTo>
                      <a:cubicBezTo>
                        <a:pt x="666" y="680"/>
                        <a:pt x="664" y="681"/>
                        <a:pt x="654" y="683"/>
                      </a:cubicBezTo>
                      <a:cubicBezTo>
                        <a:pt x="651" y="690"/>
                        <a:pt x="649" y="692"/>
                        <a:pt x="642" y="693"/>
                      </a:cubicBezTo>
                      <a:cubicBezTo>
                        <a:pt x="638" y="690"/>
                        <a:pt x="633" y="689"/>
                        <a:pt x="629" y="686"/>
                      </a:cubicBezTo>
                      <a:cubicBezTo>
                        <a:pt x="620" y="671"/>
                        <a:pt x="630" y="641"/>
                        <a:pt x="612" y="638"/>
                      </a:cubicBezTo>
                      <a:cubicBezTo>
                        <a:pt x="584" y="639"/>
                        <a:pt x="592" y="636"/>
                        <a:pt x="581" y="651"/>
                      </a:cubicBezTo>
                      <a:cubicBezTo>
                        <a:pt x="578" y="661"/>
                        <a:pt x="578" y="671"/>
                        <a:pt x="573" y="681"/>
                      </a:cubicBezTo>
                      <a:cubicBezTo>
                        <a:pt x="572" y="688"/>
                        <a:pt x="568" y="689"/>
                        <a:pt x="561" y="692"/>
                      </a:cubicBezTo>
                      <a:cubicBezTo>
                        <a:pt x="556" y="697"/>
                        <a:pt x="554" y="702"/>
                        <a:pt x="551" y="707"/>
                      </a:cubicBezTo>
                      <a:cubicBezTo>
                        <a:pt x="546" y="729"/>
                        <a:pt x="546" y="734"/>
                        <a:pt x="548" y="759"/>
                      </a:cubicBezTo>
                      <a:cubicBezTo>
                        <a:pt x="546" y="785"/>
                        <a:pt x="543" y="812"/>
                        <a:pt x="521" y="830"/>
                      </a:cubicBezTo>
                      <a:cubicBezTo>
                        <a:pt x="515" y="841"/>
                        <a:pt x="519" y="838"/>
                        <a:pt x="512" y="843"/>
                      </a:cubicBezTo>
                      <a:cubicBezTo>
                        <a:pt x="509" y="852"/>
                        <a:pt x="509" y="862"/>
                        <a:pt x="498" y="864"/>
                      </a:cubicBezTo>
                      <a:cubicBezTo>
                        <a:pt x="488" y="872"/>
                        <a:pt x="481" y="876"/>
                        <a:pt x="468" y="878"/>
                      </a:cubicBezTo>
                      <a:cubicBezTo>
                        <a:pt x="462" y="886"/>
                        <a:pt x="458" y="892"/>
                        <a:pt x="447" y="894"/>
                      </a:cubicBezTo>
                      <a:cubicBezTo>
                        <a:pt x="434" y="901"/>
                        <a:pt x="437" y="899"/>
                        <a:pt x="416" y="900"/>
                      </a:cubicBezTo>
                      <a:cubicBezTo>
                        <a:pt x="393" y="904"/>
                        <a:pt x="403" y="899"/>
                        <a:pt x="396" y="912"/>
                      </a:cubicBezTo>
                      <a:cubicBezTo>
                        <a:pt x="383" y="911"/>
                        <a:pt x="376" y="906"/>
                        <a:pt x="363" y="905"/>
                      </a:cubicBezTo>
                      <a:cubicBezTo>
                        <a:pt x="350" y="898"/>
                        <a:pt x="338" y="907"/>
                        <a:pt x="326" y="911"/>
                      </a:cubicBezTo>
                      <a:cubicBezTo>
                        <a:pt x="320" y="919"/>
                        <a:pt x="323" y="929"/>
                        <a:pt x="318" y="938"/>
                      </a:cubicBezTo>
                      <a:cubicBezTo>
                        <a:pt x="285" y="936"/>
                        <a:pt x="282" y="931"/>
                        <a:pt x="255" y="918"/>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7" name="Freeform 86"/>
                <p:cNvSpPr>
                  <a:spLocks/>
                </p:cNvSpPr>
                <p:nvPr/>
              </p:nvSpPr>
              <p:spPr bwMode="auto">
                <a:xfrm>
                  <a:off x="1786" y="1704"/>
                  <a:ext cx="940" cy="1259"/>
                </a:xfrm>
                <a:custGeom>
                  <a:avLst/>
                  <a:gdLst>
                    <a:gd name="T0" fmla="*/ 228 w 938"/>
                    <a:gd name="T1" fmla="*/ 41 h 1258"/>
                    <a:gd name="T2" fmla="*/ 196 w 938"/>
                    <a:gd name="T3" fmla="*/ 83 h 1258"/>
                    <a:gd name="T4" fmla="*/ 276 w 938"/>
                    <a:gd name="T5" fmla="*/ 138 h 1258"/>
                    <a:gd name="T6" fmla="*/ 279 w 938"/>
                    <a:gd name="T7" fmla="*/ 260 h 1258"/>
                    <a:gd name="T8" fmla="*/ 304 w 938"/>
                    <a:gd name="T9" fmla="*/ 335 h 1258"/>
                    <a:gd name="T10" fmla="*/ 408 w 938"/>
                    <a:gd name="T11" fmla="*/ 422 h 1258"/>
                    <a:gd name="T12" fmla="*/ 412 w 938"/>
                    <a:gd name="T13" fmla="*/ 500 h 1258"/>
                    <a:gd name="T14" fmla="*/ 483 w 938"/>
                    <a:gd name="T15" fmla="*/ 576 h 1258"/>
                    <a:gd name="T16" fmla="*/ 522 w 938"/>
                    <a:gd name="T17" fmla="*/ 624 h 1258"/>
                    <a:gd name="T18" fmla="*/ 495 w 938"/>
                    <a:gd name="T19" fmla="*/ 701 h 1258"/>
                    <a:gd name="T20" fmla="*/ 502 w 938"/>
                    <a:gd name="T21" fmla="*/ 734 h 1258"/>
                    <a:gd name="T22" fmla="*/ 448 w 938"/>
                    <a:gd name="T23" fmla="*/ 714 h 1258"/>
                    <a:gd name="T24" fmla="*/ 394 w 938"/>
                    <a:gd name="T25" fmla="*/ 698 h 1258"/>
                    <a:gd name="T26" fmla="*/ 333 w 938"/>
                    <a:gd name="T27" fmla="*/ 675 h 1258"/>
                    <a:gd name="T28" fmla="*/ 238 w 938"/>
                    <a:gd name="T29" fmla="*/ 719 h 1258"/>
                    <a:gd name="T30" fmla="*/ 222 w 938"/>
                    <a:gd name="T31" fmla="*/ 806 h 1258"/>
                    <a:gd name="T32" fmla="*/ 210 w 938"/>
                    <a:gd name="T33" fmla="*/ 893 h 1258"/>
                    <a:gd name="T34" fmla="*/ 154 w 938"/>
                    <a:gd name="T35" fmla="*/ 990 h 1258"/>
                    <a:gd name="T36" fmla="*/ 100 w 938"/>
                    <a:gd name="T37" fmla="*/ 1032 h 1258"/>
                    <a:gd name="T38" fmla="*/ 99 w 938"/>
                    <a:gd name="T39" fmla="*/ 1068 h 1258"/>
                    <a:gd name="T40" fmla="*/ 31 w 938"/>
                    <a:gd name="T41" fmla="*/ 1083 h 1258"/>
                    <a:gd name="T42" fmla="*/ 42 w 938"/>
                    <a:gd name="T43" fmla="*/ 1164 h 1258"/>
                    <a:gd name="T44" fmla="*/ 100 w 938"/>
                    <a:gd name="T45" fmla="*/ 1223 h 1258"/>
                    <a:gd name="T46" fmla="*/ 207 w 938"/>
                    <a:gd name="T47" fmla="*/ 1218 h 1258"/>
                    <a:gd name="T48" fmla="*/ 280 w 938"/>
                    <a:gd name="T49" fmla="*/ 1176 h 1258"/>
                    <a:gd name="T50" fmla="*/ 351 w 938"/>
                    <a:gd name="T51" fmla="*/ 1151 h 1258"/>
                    <a:gd name="T52" fmla="*/ 432 w 938"/>
                    <a:gd name="T53" fmla="*/ 1220 h 1258"/>
                    <a:gd name="T54" fmla="*/ 474 w 938"/>
                    <a:gd name="T55" fmla="*/ 1223 h 1258"/>
                    <a:gd name="T56" fmla="*/ 463 w 938"/>
                    <a:gd name="T57" fmla="*/ 1110 h 1258"/>
                    <a:gd name="T58" fmla="*/ 537 w 938"/>
                    <a:gd name="T59" fmla="*/ 1064 h 1258"/>
                    <a:gd name="T60" fmla="*/ 591 w 938"/>
                    <a:gd name="T61" fmla="*/ 1011 h 1258"/>
                    <a:gd name="T62" fmla="*/ 660 w 938"/>
                    <a:gd name="T63" fmla="*/ 950 h 1258"/>
                    <a:gd name="T64" fmla="*/ 696 w 938"/>
                    <a:gd name="T65" fmla="*/ 893 h 1258"/>
                    <a:gd name="T66" fmla="*/ 738 w 938"/>
                    <a:gd name="T67" fmla="*/ 854 h 1258"/>
                    <a:gd name="T68" fmla="*/ 784 w 938"/>
                    <a:gd name="T69" fmla="*/ 750 h 1258"/>
                    <a:gd name="T70" fmla="*/ 802 w 938"/>
                    <a:gd name="T71" fmla="*/ 705 h 1258"/>
                    <a:gd name="T72" fmla="*/ 885 w 938"/>
                    <a:gd name="T73" fmla="*/ 677 h 1258"/>
                    <a:gd name="T74" fmla="*/ 903 w 938"/>
                    <a:gd name="T75" fmla="*/ 513 h 1258"/>
                    <a:gd name="T76" fmla="*/ 868 w 938"/>
                    <a:gd name="T77" fmla="*/ 413 h 1258"/>
                    <a:gd name="T78" fmla="*/ 802 w 938"/>
                    <a:gd name="T79" fmla="*/ 377 h 1258"/>
                    <a:gd name="T80" fmla="*/ 784 w 938"/>
                    <a:gd name="T81" fmla="*/ 287 h 1258"/>
                    <a:gd name="T82" fmla="*/ 667 w 938"/>
                    <a:gd name="T83" fmla="*/ 245 h 1258"/>
                    <a:gd name="T84" fmla="*/ 634 w 938"/>
                    <a:gd name="T85" fmla="*/ 183 h 1258"/>
                    <a:gd name="T86" fmla="*/ 616 w 938"/>
                    <a:gd name="T87" fmla="*/ 71 h 1258"/>
                    <a:gd name="T88" fmla="*/ 558 w 938"/>
                    <a:gd name="T89" fmla="*/ 30 h 1258"/>
                    <a:gd name="T90" fmla="*/ 486 w 938"/>
                    <a:gd name="T91" fmla="*/ 9 h 1258"/>
                    <a:gd name="T92" fmla="*/ 387 w 938"/>
                    <a:gd name="T93" fmla="*/ 56 h 1258"/>
                    <a:gd name="T94" fmla="*/ 274 w 938"/>
                    <a:gd name="T95" fmla="*/ 29 h 12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8"/>
                    <a:gd name="T145" fmla="*/ 0 h 1258"/>
                    <a:gd name="T146" fmla="*/ 938 w 938"/>
                    <a:gd name="T147" fmla="*/ 1258 h 12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8" h="1258">
                      <a:moveTo>
                        <a:pt x="276" y="27"/>
                      </a:moveTo>
                      <a:cubicBezTo>
                        <a:pt x="265" y="28"/>
                        <a:pt x="255" y="28"/>
                        <a:pt x="244" y="29"/>
                      </a:cubicBezTo>
                      <a:cubicBezTo>
                        <a:pt x="238" y="30"/>
                        <a:pt x="235" y="40"/>
                        <a:pt x="228" y="41"/>
                      </a:cubicBezTo>
                      <a:cubicBezTo>
                        <a:pt x="220" y="42"/>
                        <a:pt x="212" y="42"/>
                        <a:pt x="204" y="42"/>
                      </a:cubicBezTo>
                      <a:cubicBezTo>
                        <a:pt x="193" y="46"/>
                        <a:pt x="192" y="57"/>
                        <a:pt x="181" y="62"/>
                      </a:cubicBezTo>
                      <a:cubicBezTo>
                        <a:pt x="179" y="77"/>
                        <a:pt x="186" y="75"/>
                        <a:pt x="196" y="83"/>
                      </a:cubicBezTo>
                      <a:cubicBezTo>
                        <a:pt x="198" y="88"/>
                        <a:pt x="198" y="94"/>
                        <a:pt x="201" y="99"/>
                      </a:cubicBezTo>
                      <a:cubicBezTo>
                        <a:pt x="206" y="123"/>
                        <a:pt x="220" y="130"/>
                        <a:pt x="243" y="132"/>
                      </a:cubicBezTo>
                      <a:cubicBezTo>
                        <a:pt x="255" y="138"/>
                        <a:pt x="261" y="137"/>
                        <a:pt x="276" y="138"/>
                      </a:cubicBezTo>
                      <a:cubicBezTo>
                        <a:pt x="289" y="149"/>
                        <a:pt x="290" y="160"/>
                        <a:pt x="306" y="171"/>
                      </a:cubicBezTo>
                      <a:cubicBezTo>
                        <a:pt x="322" y="194"/>
                        <a:pt x="302" y="217"/>
                        <a:pt x="295" y="239"/>
                      </a:cubicBezTo>
                      <a:cubicBezTo>
                        <a:pt x="293" y="250"/>
                        <a:pt x="289" y="255"/>
                        <a:pt x="279" y="260"/>
                      </a:cubicBezTo>
                      <a:cubicBezTo>
                        <a:pt x="275" y="265"/>
                        <a:pt x="274" y="269"/>
                        <a:pt x="268" y="272"/>
                      </a:cubicBezTo>
                      <a:cubicBezTo>
                        <a:pt x="260" y="282"/>
                        <a:pt x="266" y="295"/>
                        <a:pt x="274" y="303"/>
                      </a:cubicBezTo>
                      <a:cubicBezTo>
                        <a:pt x="279" y="317"/>
                        <a:pt x="291" y="329"/>
                        <a:pt x="304" y="335"/>
                      </a:cubicBezTo>
                      <a:cubicBezTo>
                        <a:pt x="313" y="352"/>
                        <a:pt x="316" y="382"/>
                        <a:pt x="339" y="387"/>
                      </a:cubicBezTo>
                      <a:cubicBezTo>
                        <a:pt x="349" y="392"/>
                        <a:pt x="381" y="397"/>
                        <a:pt x="396" y="401"/>
                      </a:cubicBezTo>
                      <a:cubicBezTo>
                        <a:pt x="402" y="407"/>
                        <a:pt x="403" y="414"/>
                        <a:pt x="408" y="422"/>
                      </a:cubicBezTo>
                      <a:cubicBezTo>
                        <a:pt x="411" y="443"/>
                        <a:pt x="406" y="438"/>
                        <a:pt x="391" y="450"/>
                      </a:cubicBezTo>
                      <a:cubicBezTo>
                        <a:pt x="392" y="460"/>
                        <a:pt x="392" y="468"/>
                        <a:pt x="396" y="477"/>
                      </a:cubicBezTo>
                      <a:cubicBezTo>
                        <a:pt x="397" y="489"/>
                        <a:pt x="401" y="495"/>
                        <a:pt x="412" y="500"/>
                      </a:cubicBezTo>
                      <a:cubicBezTo>
                        <a:pt x="414" y="508"/>
                        <a:pt x="418" y="511"/>
                        <a:pt x="415" y="518"/>
                      </a:cubicBezTo>
                      <a:cubicBezTo>
                        <a:pt x="411" y="544"/>
                        <a:pt x="439" y="538"/>
                        <a:pt x="456" y="546"/>
                      </a:cubicBezTo>
                      <a:cubicBezTo>
                        <a:pt x="459" y="565"/>
                        <a:pt x="463" y="573"/>
                        <a:pt x="483" y="576"/>
                      </a:cubicBezTo>
                      <a:cubicBezTo>
                        <a:pt x="488" y="580"/>
                        <a:pt x="492" y="582"/>
                        <a:pt x="499" y="584"/>
                      </a:cubicBezTo>
                      <a:cubicBezTo>
                        <a:pt x="505" y="588"/>
                        <a:pt x="511" y="587"/>
                        <a:pt x="517" y="591"/>
                      </a:cubicBezTo>
                      <a:cubicBezTo>
                        <a:pt x="518" y="600"/>
                        <a:pt x="518" y="615"/>
                        <a:pt x="522" y="624"/>
                      </a:cubicBezTo>
                      <a:cubicBezTo>
                        <a:pt x="521" y="634"/>
                        <a:pt x="519" y="642"/>
                        <a:pt x="514" y="651"/>
                      </a:cubicBezTo>
                      <a:cubicBezTo>
                        <a:pt x="512" y="666"/>
                        <a:pt x="513" y="681"/>
                        <a:pt x="496" y="684"/>
                      </a:cubicBezTo>
                      <a:cubicBezTo>
                        <a:pt x="495" y="691"/>
                        <a:pt x="492" y="694"/>
                        <a:pt x="495" y="701"/>
                      </a:cubicBezTo>
                      <a:cubicBezTo>
                        <a:pt x="496" y="711"/>
                        <a:pt x="494" y="718"/>
                        <a:pt x="504" y="720"/>
                      </a:cubicBezTo>
                      <a:cubicBezTo>
                        <a:pt x="510" y="724"/>
                        <a:pt x="515" y="731"/>
                        <a:pt x="522" y="732"/>
                      </a:cubicBezTo>
                      <a:cubicBezTo>
                        <a:pt x="513" y="740"/>
                        <a:pt x="511" y="742"/>
                        <a:pt x="502" y="734"/>
                      </a:cubicBezTo>
                      <a:cubicBezTo>
                        <a:pt x="501" y="727"/>
                        <a:pt x="499" y="726"/>
                        <a:pt x="493" y="723"/>
                      </a:cubicBezTo>
                      <a:cubicBezTo>
                        <a:pt x="487" y="717"/>
                        <a:pt x="484" y="713"/>
                        <a:pt x="477" y="708"/>
                      </a:cubicBezTo>
                      <a:cubicBezTo>
                        <a:pt x="459" y="710"/>
                        <a:pt x="461" y="711"/>
                        <a:pt x="448" y="714"/>
                      </a:cubicBezTo>
                      <a:cubicBezTo>
                        <a:pt x="444" y="720"/>
                        <a:pt x="438" y="727"/>
                        <a:pt x="432" y="731"/>
                      </a:cubicBezTo>
                      <a:cubicBezTo>
                        <a:pt x="416" y="729"/>
                        <a:pt x="415" y="729"/>
                        <a:pt x="409" y="716"/>
                      </a:cubicBezTo>
                      <a:cubicBezTo>
                        <a:pt x="407" y="707"/>
                        <a:pt x="403" y="700"/>
                        <a:pt x="394" y="698"/>
                      </a:cubicBezTo>
                      <a:cubicBezTo>
                        <a:pt x="384" y="691"/>
                        <a:pt x="380" y="697"/>
                        <a:pt x="370" y="699"/>
                      </a:cubicBezTo>
                      <a:cubicBezTo>
                        <a:pt x="358" y="698"/>
                        <a:pt x="356" y="697"/>
                        <a:pt x="346" y="695"/>
                      </a:cubicBezTo>
                      <a:cubicBezTo>
                        <a:pt x="343" y="680"/>
                        <a:pt x="346" y="679"/>
                        <a:pt x="333" y="675"/>
                      </a:cubicBezTo>
                      <a:cubicBezTo>
                        <a:pt x="279" y="678"/>
                        <a:pt x="292" y="671"/>
                        <a:pt x="265" y="687"/>
                      </a:cubicBezTo>
                      <a:cubicBezTo>
                        <a:pt x="260" y="698"/>
                        <a:pt x="254" y="699"/>
                        <a:pt x="246" y="707"/>
                      </a:cubicBezTo>
                      <a:cubicBezTo>
                        <a:pt x="243" y="710"/>
                        <a:pt x="242" y="717"/>
                        <a:pt x="238" y="719"/>
                      </a:cubicBezTo>
                      <a:cubicBezTo>
                        <a:pt x="232" y="722"/>
                        <a:pt x="224" y="721"/>
                        <a:pt x="217" y="722"/>
                      </a:cubicBezTo>
                      <a:cubicBezTo>
                        <a:pt x="219" y="733"/>
                        <a:pt x="216" y="747"/>
                        <a:pt x="223" y="756"/>
                      </a:cubicBezTo>
                      <a:cubicBezTo>
                        <a:pt x="223" y="757"/>
                        <a:pt x="221" y="804"/>
                        <a:pt x="222" y="806"/>
                      </a:cubicBezTo>
                      <a:cubicBezTo>
                        <a:pt x="223" y="808"/>
                        <a:pt x="240" y="810"/>
                        <a:pt x="243" y="810"/>
                      </a:cubicBezTo>
                      <a:cubicBezTo>
                        <a:pt x="246" y="824"/>
                        <a:pt x="248" y="850"/>
                        <a:pt x="235" y="861"/>
                      </a:cubicBezTo>
                      <a:cubicBezTo>
                        <a:pt x="229" y="871"/>
                        <a:pt x="220" y="888"/>
                        <a:pt x="210" y="893"/>
                      </a:cubicBezTo>
                      <a:cubicBezTo>
                        <a:pt x="199" y="908"/>
                        <a:pt x="189" y="916"/>
                        <a:pt x="169" y="918"/>
                      </a:cubicBezTo>
                      <a:cubicBezTo>
                        <a:pt x="170" y="932"/>
                        <a:pt x="176" y="959"/>
                        <a:pt x="171" y="975"/>
                      </a:cubicBezTo>
                      <a:cubicBezTo>
                        <a:pt x="169" y="982"/>
                        <a:pt x="154" y="990"/>
                        <a:pt x="154" y="990"/>
                      </a:cubicBezTo>
                      <a:cubicBezTo>
                        <a:pt x="152" y="1002"/>
                        <a:pt x="151" y="999"/>
                        <a:pt x="136" y="1002"/>
                      </a:cubicBezTo>
                      <a:cubicBezTo>
                        <a:pt x="133" y="1003"/>
                        <a:pt x="126" y="1004"/>
                        <a:pt x="126" y="1004"/>
                      </a:cubicBezTo>
                      <a:cubicBezTo>
                        <a:pt x="118" y="1015"/>
                        <a:pt x="109" y="1022"/>
                        <a:pt x="100" y="1032"/>
                      </a:cubicBezTo>
                      <a:cubicBezTo>
                        <a:pt x="97" y="1047"/>
                        <a:pt x="85" y="1051"/>
                        <a:pt x="73" y="1058"/>
                      </a:cubicBezTo>
                      <a:cubicBezTo>
                        <a:pt x="88" y="1060"/>
                        <a:pt x="73" y="1056"/>
                        <a:pt x="76" y="1064"/>
                      </a:cubicBezTo>
                      <a:cubicBezTo>
                        <a:pt x="77" y="1066"/>
                        <a:pt x="97" y="1068"/>
                        <a:pt x="99" y="1068"/>
                      </a:cubicBezTo>
                      <a:cubicBezTo>
                        <a:pt x="97" y="1083"/>
                        <a:pt x="101" y="1086"/>
                        <a:pt x="88" y="1089"/>
                      </a:cubicBezTo>
                      <a:cubicBezTo>
                        <a:pt x="65" y="1088"/>
                        <a:pt x="68" y="1079"/>
                        <a:pt x="51" y="1076"/>
                      </a:cubicBezTo>
                      <a:cubicBezTo>
                        <a:pt x="20" y="1078"/>
                        <a:pt x="49" y="1079"/>
                        <a:pt x="31" y="1083"/>
                      </a:cubicBezTo>
                      <a:cubicBezTo>
                        <a:pt x="23" y="1095"/>
                        <a:pt x="13" y="1105"/>
                        <a:pt x="4" y="1116"/>
                      </a:cubicBezTo>
                      <a:cubicBezTo>
                        <a:pt x="0" y="1138"/>
                        <a:pt x="16" y="1132"/>
                        <a:pt x="33" y="1134"/>
                      </a:cubicBezTo>
                      <a:cubicBezTo>
                        <a:pt x="34" y="1147"/>
                        <a:pt x="28" y="1162"/>
                        <a:pt x="42" y="1164"/>
                      </a:cubicBezTo>
                      <a:cubicBezTo>
                        <a:pt x="48" y="1169"/>
                        <a:pt x="53" y="1174"/>
                        <a:pt x="57" y="1181"/>
                      </a:cubicBezTo>
                      <a:cubicBezTo>
                        <a:pt x="59" y="1198"/>
                        <a:pt x="61" y="1206"/>
                        <a:pt x="76" y="1214"/>
                      </a:cubicBezTo>
                      <a:cubicBezTo>
                        <a:pt x="84" y="1218"/>
                        <a:pt x="100" y="1223"/>
                        <a:pt x="100" y="1223"/>
                      </a:cubicBezTo>
                      <a:cubicBezTo>
                        <a:pt x="113" y="1231"/>
                        <a:pt x="125" y="1230"/>
                        <a:pt x="141" y="1233"/>
                      </a:cubicBezTo>
                      <a:cubicBezTo>
                        <a:pt x="155" y="1240"/>
                        <a:pt x="189" y="1237"/>
                        <a:pt x="207" y="1238"/>
                      </a:cubicBezTo>
                      <a:cubicBezTo>
                        <a:pt x="211" y="1231"/>
                        <a:pt x="208" y="1227"/>
                        <a:pt x="207" y="1218"/>
                      </a:cubicBezTo>
                      <a:cubicBezTo>
                        <a:pt x="214" y="1217"/>
                        <a:pt x="221" y="1215"/>
                        <a:pt x="228" y="1214"/>
                      </a:cubicBezTo>
                      <a:cubicBezTo>
                        <a:pt x="230" y="1206"/>
                        <a:pt x="232" y="1200"/>
                        <a:pt x="241" y="1199"/>
                      </a:cubicBezTo>
                      <a:cubicBezTo>
                        <a:pt x="262" y="1187"/>
                        <a:pt x="253" y="1181"/>
                        <a:pt x="280" y="1176"/>
                      </a:cubicBezTo>
                      <a:cubicBezTo>
                        <a:pt x="286" y="1172"/>
                        <a:pt x="293" y="1172"/>
                        <a:pt x="300" y="1170"/>
                      </a:cubicBezTo>
                      <a:cubicBezTo>
                        <a:pt x="309" y="1165"/>
                        <a:pt x="326" y="1161"/>
                        <a:pt x="337" y="1160"/>
                      </a:cubicBezTo>
                      <a:cubicBezTo>
                        <a:pt x="345" y="1157"/>
                        <a:pt x="342" y="1152"/>
                        <a:pt x="351" y="1151"/>
                      </a:cubicBezTo>
                      <a:cubicBezTo>
                        <a:pt x="380" y="1152"/>
                        <a:pt x="387" y="1154"/>
                        <a:pt x="409" y="1158"/>
                      </a:cubicBezTo>
                      <a:cubicBezTo>
                        <a:pt x="413" y="1164"/>
                        <a:pt x="416" y="1171"/>
                        <a:pt x="421" y="1175"/>
                      </a:cubicBezTo>
                      <a:cubicBezTo>
                        <a:pt x="425" y="1189"/>
                        <a:pt x="427" y="1208"/>
                        <a:pt x="432" y="1220"/>
                      </a:cubicBezTo>
                      <a:cubicBezTo>
                        <a:pt x="433" y="1233"/>
                        <a:pt x="425" y="1258"/>
                        <a:pt x="450" y="1244"/>
                      </a:cubicBezTo>
                      <a:cubicBezTo>
                        <a:pt x="454" y="1242"/>
                        <a:pt x="450" y="1233"/>
                        <a:pt x="453" y="1229"/>
                      </a:cubicBezTo>
                      <a:cubicBezTo>
                        <a:pt x="457" y="1224"/>
                        <a:pt x="469" y="1223"/>
                        <a:pt x="474" y="1223"/>
                      </a:cubicBezTo>
                      <a:cubicBezTo>
                        <a:pt x="474" y="1208"/>
                        <a:pt x="485" y="1155"/>
                        <a:pt x="460" y="1140"/>
                      </a:cubicBezTo>
                      <a:cubicBezTo>
                        <a:pt x="459" y="1134"/>
                        <a:pt x="456" y="1131"/>
                        <a:pt x="454" y="1125"/>
                      </a:cubicBezTo>
                      <a:cubicBezTo>
                        <a:pt x="460" y="1111"/>
                        <a:pt x="456" y="1116"/>
                        <a:pt x="463" y="1110"/>
                      </a:cubicBezTo>
                      <a:cubicBezTo>
                        <a:pt x="469" y="1098"/>
                        <a:pt x="480" y="1093"/>
                        <a:pt x="493" y="1089"/>
                      </a:cubicBezTo>
                      <a:cubicBezTo>
                        <a:pt x="500" y="1085"/>
                        <a:pt x="505" y="1080"/>
                        <a:pt x="513" y="1079"/>
                      </a:cubicBezTo>
                      <a:cubicBezTo>
                        <a:pt x="520" y="1073"/>
                        <a:pt x="529" y="1069"/>
                        <a:pt x="537" y="1064"/>
                      </a:cubicBezTo>
                      <a:cubicBezTo>
                        <a:pt x="542" y="1055"/>
                        <a:pt x="548" y="1050"/>
                        <a:pt x="558" y="1049"/>
                      </a:cubicBezTo>
                      <a:cubicBezTo>
                        <a:pt x="560" y="1041"/>
                        <a:pt x="563" y="1035"/>
                        <a:pt x="570" y="1031"/>
                      </a:cubicBezTo>
                      <a:cubicBezTo>
                        <a:pt x="575" y="1022"/>
                        <a:pt x="584" y="1018"/>
                        <a:pt x="591" y="1011"/>
                      </a:cubicBezTo>
                      <a:cubicBezTo>
                        <a:pt x="603" y="999"/>
                        <a:pt x="612" y="987"/>
                        <a:pt x="627" y="977"/>
                      </a:cubicBezTo>
                      <a:cubicBezTo>
                        <a:pt x="629" y="966"/>
                        <a:pt x="640" y="958"/>
                        <a:pt x="651" y="954"/>
                      </a:cubicBezTo>
                      <a:cubicBezTo>
                        <a:pt x="654" y="952"/>
                        <a:pt x="657" y="952"/>
                        <a:pt x="660" y="950"/>
                      </a:cubicBezTo>
                      <a:cubicBezTo>
                        <a:pt x="665" y="946"/>
                        <a:pt x="668" y="940"/>
                        <a:pt x="672" y="936"/>
                      </a:cubicBezTo>
                      <a:cubicBezTo>
                        <a:pt x="674" y="927"/>
                        <a:pt x="679" y="916"/>
                        <a:pt x="687" y="911"/>
                      </a:cubicBezTo>
                      <a:cubicBezTo>
                        <a:pt x="690" y="905"/>
                        <a:pt x="696" y="893"/>
                        <a:pt x="696" y="893"/>
                      </a:cubicBezTo>
                      <a:cubicBezTo>
                        <a:pt x="697" y="886"/>
                        <a:pt x="699" y="885"/>
                        <a:pt x="705" y="882"/>
                      </a:cubicBezTo>
                      <a:cubicBezTo>
                        <a:pt x="715" y="872"/>
                        <a:pt x="711" y="876"/>
                        <a:pt x="718" y="870"/>
                      </a:cubicBezTo>
                      <a:cubicBezTo>
                        <a:pt x="722" y="863"/>
                        <a:pt x="731" y="858"/>
                        <a:pt x="738" y="854"/>
                      </a:cubicBezTo>
                      <a:cubicBezTo>
                        <a:pt x="744" y="847"/>
                        <a:pt x="745" y="839"/>
                        <a:pt x="751" y="833"/>
                      </a:cubicBezTo>
                      <a:cubicBezTo>
                        <a:pt x="757" y="819"/>
                        <a:pt x="764" y="807"/>
                        <a:pt x="771" y="794"/>
                      </a:cubicBezTo>
                      <a:cubicBezTo>
                        <a:pt x="772" y="777"/>
                        <a:pt x="776" y="764"/>
                        <a:pt x="784" y="750"/>
                      </a:cubicBezTo>
                      <a:cubicBezTo>
                        <a:pt x="786" y="741"/>
                        <a:pt x="788" y="727"/>
                        <a:pt x="792" y="719"/>
                      </a:cubicBezTo>
                      <a:cubicBezTo>
                        <a:pt x="792" y="715"/>
                        <a:pt x="791" y="711"/>
                        <a:pt x="793" y="708"/>
                      </a:cubicBezTo>
                      <a:cubicBezTo>
                        <a:pt x="794" y="705"/>
                        <a:pt x="799" y="707"/>
                        <a:pt x="802" y="705"/>
                      </a:cubicBezTo>
                      <a:cubicBezTo>
                        <a:pt x="812" y="699"/>
                        <a:pt x="814" y="697"/>
                        <a:pt x="825" y="695"/>
                      </a:cubicBezTo>
                      <a:cubicBezTo>
                        <a:pt x="836" y="686"/>
                        <a:pt x="853" y="684"/>
                        <a:pt x="867" y="683"/>
                      </a:cubicBezTo>
                      <a:cubicBezTo>
                        <a:pt x="873" y="680"/>
                        <a:pt x="879" y="681"/>
                        <a:pt x="885" y="677"/>
                      </a:cubicBezTo>
                      <a:cubicBezTo>
                        <a:pt x="900" y="658"/>
                        <a:pt x="890" y="632"/>
                        <a:pt x="880" y="612"/>
                      </a:cubicBezTo>
                      <a:cubicBezTo>
                        <a:pt x="877" y="596"/>
                        <a:pt x="873" y="579"/>
                        <a:pt x="868" y="563"/>
                      </a:cubicBezTo>
                      <a:cubicBezTo>
                        <a:pt x="870" y="516"/>
                        <a:pt x="864" y="517"/>
                        <a:pt x="903" y="513"/>
                      </a:cubicBezTo>
                      <a:cubicBezTo>
                        <a:pt x="913" y="506"/>
                        <a:pt x="924" y="501"/>
                        <a:pt x="933" y="492"/>
                      </a:cubicBezTo>
                      <a:cubicBezTo>
                        <a:pt x="938" y="459"/>
                        <a:pt x="920" y="444"/>
                        <a:pt x="892" y="434"/>
                      </a:cubicBezTo>
                      <a:cubicBezTo>
                        <a:pt x="886" y="425"/>
                        <a:pt x="879" y="415"/>
                        <a:pt x="868" y="413"/>
                      </a:cubicBezTo>
                      <a:cubicBezTo>
                        <a:pt x="848" y="403"/>
                        <a:pt x="891" y="424"/>
                        <a:pt x="820" y="410"/>
                      </a:cubicBezTo>
                      <a:cubicBezTo>
                        <a:pt x="816" y="409"/>
                        <a:pt x="813" y="401"/>
                        <a:pt x="813" y="401"/>
                      </a:cubicBezTo>
                      <a:cubicBezTo>
                        <a:pt x="810" y="392"/>
                        <a:pt x="806" y="386"/>
                        <a:pt x="802" y="377"/>
                      </a:cubicBezTo>
                      <a:cubicBezTo>
                        <a:pt x="801" y="362"/>
                        <a:pt x="800" y="353"/>
                        <a:pt x="798" y="339"/>
                      </a:cubicBezTo>
                      <a:cubicBezTo>
                        <a:pt x="797" y="327"/>
                        <a:pt x="799" y="314"/>
                        <a:pt x="795" y="303"/>
                      </a:cubicBezTo>
                      <a:cubicBezTo>
                        <a:pt x="793" y="297"/>
                        <a:pt x="784" y="287"/>
                        <a:pt x="784" y="287"/>
                      </a:cubicBezTo>
                      <a:cubicBezTo>
                        <a:pt x="781" y="272"/>
                        <a:pt x="775" y="267"/>
                        <a:pt x="759" y="266"/>
                      </a:cubicBezTo>
                      <a:cubicBezTo>
                        <a:pt x="736" y="260"/>
                        <a:pt x="711" y="260"/>
                        <a:pt x="688" y="258"/>
                      </a:cubicBezTo>
                      <a:cubicBezTo>
                        <a:pt x="678" y="254"/>
                        <a:pt x="674" y="254"/>
                        <a:pt x="667" y="245"/>
                      </a:cubicBezTo>
                      <a:cubicBezTo>
                        <a:pt x="666" y="240"/>
                        <a:pt x="664" y="236"/>
                        <a:pt x="663" y="231"/>
                      </a:cubicBezTo>
                      <a:cubicBezTo>
                        <a:pt x="664" y="219"/>
                        <a:pt x="669" y="197"/>
                        <a:pt x="664" y="186"/>
                      </a:cubicBezTo>
                      <a:cubicBezTo>
                        <a:pt x="664" y="185"/>
                        <a:pt x="637" y="183"/>
                        <a:pt x="634" y="183"/>
                      </a:cubicBezTo>
                      <a:cubicBezTo>
                        <a:pt x="633" y="151"/>
                        <a:pt x="637" y="141"/>
                        <a:pt x="618" y="122"/>
                      </a:cubicBezTo>
                      <a:cubicBezTo>
                        <a:pt x="616" y="116"/>
                        <a:pt x="616" y="112"/>
                        <a:pt x="612" y="107"/>
                      </a:cubicBezTo>
                      <a:cubicBezTo>
                        <a:pt x="609" y="95"/>
                        <a:pt x="605" y="79"/>
                        <a:pt x="616" y="71"/>
                      </a:cubicBezTo>
                      <a:cubicBezTo>
                        <a:pt x="619" y="63"/>
                        <a:pt x="625" y="56"/>
                        <a:pt x="630" y="48"/>
                      </a:cubicBezTo>
                      <a:cubicBezTo>
                        <a:pt x="627" y="39"/>
                        <a:pt x="623" y="44"/>
                        <a:pt x="613" y="45"/>
                      </a:cubicBezTo>
                      <a:cubicBezTo>
                        <a:pt x="587" y="58"/>
                        <a:pt x="576" y="39"/>
                        <a:pt x="558" y="30"/>
                      </a:cubicBezTo>
                      <a:cubicBezTo>
                        <a:pt x="551" y="17"/>
                        <a:pt x="552" y="10"/>
                        <a:pt x="540" y="0"/>
                      </a:cubicBezTo>
                      <a:cubicBezTo>
                        <a:pt x="516" y="3"/>
                        <a:pt x="522" y="15"/>
                        <a:pt x="505" y="18"/>
                      </a:cubicBezTo>
                      <a:cubicBezTo>
                        <a:pt x="498" y="17"/>
                        <a:pt x="493" y="12"/>
                        <a:pt x="486" y="9"/>
                      </a:cubicBezTo>
                      <a:cubicBezTo>
                        <a:pt x="456" y="13"/>
                        <a:pt x="471" y="11"/>
                        <a:pt x="465" y="42"/>
                      </a:cubicBezTo>
                      <a:cubicBezTo>
                        <a:pt x="462" y="55"/>
                        <a:pt x="439" y="45"/>
                        <a:pt x="426" y="45"/>
                      </a:cubicBezTo>
                      <a:cubicBezTo>
                        <a:pt x="420" y="60"/>
                        <a:pt x="400" y="55"/>
                        <a:pt x="387" y="56"/>
                      </a:cubicBezTo>
                      <a:cubicBezTo>
                        <a:pt x="287" y="53"/>
                        <a:pt x="353" y="55"/>
                        <a:pt x="313" y="47"/>
                      </a:cubicBezTo>
                      <a:cubicBezTo>
                        <a:pt x="309" y="40"/>
                        <a:pt x="297" y="36"/>
                        <a:pt x="289" y="35"/>
                      </a:cubicBezTo>
                      <a:cubicBezTo>
                        <a:pt x="284" y="32"/>
                        <a:pt x="280" y="30"/>
                        <a:pt x="274" y="29"/>
                      </a:cubicBezTo>
                      <a:cubicBezTo>
                        <a:pt x="271" y="27"/>
                        <a:pt x="265" y="24"/>
                        <a:pt x="265" y="24"/>
                      </a:cubicBezTo>
                    </a:path>
                  </a:pathLst>
                </a:custGeom>
                <a:solidFill>
                  <a:srgbClr val="FFFFFF">
                    <a:lumMod val="85000"/>
                  </a:srgbClr>
                </a:solidFill>
                <a:ln w="28575"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8" name="Freeform 87"/>
                <p:cNvSpPr>
                  <a:spLocks/>
                </p:cNvSpPr>
                <p:nvPr/>
              </p:nvSpPr>
              <p:spPr bwMode="auto">
                <a:xfrm>
                  <a:off x="2459" y="0"/>
                  <a:ext cx="883" cy="841"/>
                </a:xfrm>
                <a:custGeom>
                  <a:avLst/>
                  <a:gdLst>
                    <a:gd name="T0" fmla="*/ 49 w 884"/>
                    <a:gd name="T1" fmla="*/ 456 h 842"/>
                    <a:gd name="T2" fmla="*/ 25 w 884"/>
                    <a:gd name="T3" fmla="*/ 399 h 842"/>
                    <a:gd name="T4" fmla="*/ 30 w 884"/>
                    <a:gd name="T5" fmla="*/ 291 h 842"/>
                    <a:gd name="T6" fmla="*/ 63 w 884"/>
                    <a:gd name="T7" fmla="*/ 237 h 842"/>
                    <a:gd name="T8" fmla="*/ 79 w 884"/>
                    <a:gd name="T9" fmla="*/ 213 h 842"/>
                    <a:gd name="T10" fmla="*/ 123 w 884"/>
                    <a:gd name="T11" fmla="*/ 174 h 842"/>
                    <a:gd name="T12" fmla="*/ 141 w 884"/>
                    <a:gd name="T13" fmla="*/ 144 h 842"/>
                    <a:gd name="T14" fmla="*/ 261 w 884"/>
                    <a:gd name="T15" fmla="*/ 132 h 842"/>
                    <a:gd name="T16" fmla="*/ 330 w 884"/>
                    <a:gd name="T17" fmla="*/ 124 h 842"/>
                    <a:gd name="T18" fmla="*/ 432 w 884"/>
                    <a:gd name="T19" fmla="*/ 135 h 842"/>
                    <a:gd name="T20" fmla="*/ 505 w 884"/>
                    <a:gd name="T21" fmla="*/ 136 h 842"/>
                    <a:gd name="T22" fmla="*/ 558 w 884"/>
                    <a:gd name="T23" fmla="*/ 48 h 842"/>
                    <a:gd name="T24" fmla="*/ 648 w 884"/>
                    <a:gd name="T25" fmla="*/ 43 h 842"/>
                    <a:gd name="T26" fmla="*/ 700 w 884"/>
                    <a:gd name="T27" fmla="*/ 61 h 842"/>
                    <a:gd name="T28" fmla="*/ 756 w 884"/>
                    <a:gd name="T29" fmla="*/ 34 h 842"/>
                    <a:gd name="T30" fmla="*/ 789 w 884"/>
                    <a:gd name="T31" fmla="*/ 13 h 842"/>
                    <a:gd name="T32" fmla="*/ 850 w 884"/>
                    <a:gd name="T33" fmla="*/ 4 h 842"/>
                    <a:gd name="T34" fmla="*/ 868 w 884"/>
                    <a:gd name="T35" fmla="*/ 46 h 842"/>
                    <a:gd name="T36" fmla="*/ 856 w 884"/>
                    <a:gd name="T37" fmla="*/ 94 h 842"/>
                    <a:gd name="T38" fmla="*/ 858 w 884"/>
                    <a:gd name="T39" fmla="*/ 121 h 842"/>
                    <a:gd name="T40" fmla="*/ 879 w 884"/>
                    <a:gd name="T41" fmla="*/ 160 h 842"/>
                    <a:gd name="T42" fmla="*/ 844 w 884"/>
                    <a:gd name="T43" fmla="*/ 184 h 842"/>
                    <a:gd name="T44" fmla="*/ 807 w 884"/>
                    <a:gd name="T45" fmla="*/ 216 h 842"/>
                    <a:gd name="T46" fmla="*/ 772 w 884"/>
                    <a:gd name="T47" fmla="*/ 259 h 842"/>
                    <a:gd name="T48" fmla="*/ 775 w 884"/>
                    <a:gd name="T49" fmla="*/ 388 h 842"/>
                    <a:gd name="T50" fmla="*/ 748 w 884"/>
                    <a:gd name="T51" fmla="*/ 477 h 842"/>
                    <a:gd name="T52" fmla="*/ 718 w 884"/>
                    <a:gd name="T53" fmla="*/ 526 h 842"/>
                    <a:gd name="T54" fmla="*/ 735 w 884"/>
                    <a:gd name="T55" fmla="*/ 538 h 842"/>
                    <a:gd name="T56" fmla="*/ 766 w 884"/>
                    <a:gd name="T57" fmla="*/ 558 h 842"/>
                    <a:gd name="T58" fmla="*/ 798 w 884"/>
                    <a:gd name="T59" fmla="*/ 615 h 842"/>
                    <a:gd name="T60" fmla="*/ 802 w 884"/>
                    <a:gd name="T61" fmla="*/ 673 h 842"/>
                    <a:gd name="T62" fmla="*/ 781 w 884"/>
                    <a:gd name="T63" fmla="*/ 718 h 842"/>
                    <a:gd name="T64" fmla="*/ 763 w 884"/>
                    <a:gd name="T65" fmla="*/ 750 h 842"/>
                    <a:gd name="T66" fmla="*/ 724 w 884"/>
                    <a:gd name="T67" fmla="*/ 793 h 842"/>
                    <a:gd name="T68" fmla="*/ 697 w 884"/>
                    <a:gd name="T69" fmla="*/ 819 h 842"/>
                    <a:gd name="T70" fmla="*/ 604 w 884"/>
                    <a:gd name="T71" fmla="*/ 835 h 842"/>
                    <a:gd name="T72" fmla="*/ 486 w 884"/>
                    <a:gd name="T73" fmla="*/ 835 h 842"/>
                    <a:gd name="T74" fmla="*/ 457 w 884"/>
                    <a:gd name="T75" fmla="*/ 822 h 842"/>
                    <a:gd name="T76" fmla="*/ 445 w 884"/>
                    <a:gd name="T77" fmla="*/ 769 h 842"/>
                    <a:gd name="T78" fmla="*/ 412 w 884"/>
                    <a:gd name="T79" fmla="*/ 744 h 842"/>
                    <a:gd name="T80" fmla="*/ 340 w 884"/>
                    <a:gd name="T81" fmla="*/ 759 h 842"/>
                    <a:gd name="T82" fmla="*/ 255 w 884"/>
                    <a:gd name="T83" fmla="*/ 759 h 842"/>
                    <a:gd name="T84" fmla="*/ 211 w 884"/>
                    <a:gd name="T85" fmla="*/ 739 h 842"/>
                    <a:gd name="T86" fmla="*/ 187 w 884"/>
                    <a:gd name="T87" fmla="*/ 664 h 842"/>
                    <a:gd name="T88" fmla="*/ 91 w 884"/>
                    <a:gd name="T89" fmla="*/ 676 h 842"/>
                    <a:gd name="T90" fmla="*/ 73 w 884"/>
                    <a:gd name="T91" fmla="*/ 636 h 842"/>
                    <a:gd name="T92" fmla="*/ 31 w 884"/>
                    <a:gd name="T93" fmla="*/ 588 h 842"/>
                    <a:gd name="T94" fmla="*/ 9 w 884"/>
                    <a:gd name="T95" fmla="*/ 540 h 842"/>
                    <a:gd name="T96" fmla="*/ 34 w 884"/>
                    <a:gd name="T97" fmla="*/ 475 h 8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4"/>
                    <a:gd name="T148" fmla="*/ 0 h 842"/>
                    <a:gd name="T149" fmla="*/ 884 w 884"/>
                    <a:gd name="T150" fmla="*/ 842 h 8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4" h="842">
                      <a:moveTo>
                        <a:pt x="31" y="471"/>
                      </a:moveTo>
                      <a:cubicBezTo>
                        <a:pt x="37" y="467"/>
                        <a:pt x="44" y="461"/>
                        <a:pt x="49" y="456"/>
                      </a:cubicBezTo>
                      <a:cubicBezTo>
                        <a:pt x="55" y="441"/>
                        <a:pt x="43" y="428"/>
                        <a:pt x="34" y="417"/>
                      </a:cubicBezTo>
                      <a:cubicBezTo>
                        <a:pt x="33" y="410"/>
                        <a:pt x="29" y="405"/>
                        <a:pt x="25" y="399"/>
                      </a:cubicBezTo>
                      <a:cubicBezTo>
                        <a:pt x="23" y="390"/>
                        <a:pt x="22" y="380"/>
                        <a:pt x="16" y="372"/>
                      </a:cubicBezTo>
                      <a:cubicBezTo>
                        <a:pt x="11" y="347"/>
                        <a:pt x="0" y="302"/>
                        <a:pt x="30" y="291"/>
                      </a:cubicBezTo>
                      <a:cubicBezTo>
                        <a:pt x="40" y="283"/>
                        <a:pt x="42" y="274"/>
                        <a:pt x="51" y="267"/>
                      </a:cubicBezTo>
                      <a:cubicBezTo>
                        <a:pt x="53" y="256"/>
                        <a:pt x="56" y="246"/>
                        <a:pt x="63" y="237"/>
                      </a:cubicBezTo>
                      <a:cubicBezTo>
                        <a:pt x="65" y="228"/>
                        <a:pt x="63" y="233"/>
                        <a:pt x="72" y="222"/>
                      </a:cubicBezTo>
                      <a:cubicBezTo>
                        <a:pt x="74" y="219"/>
                        <a:pt x="79" y="213"/>
                        <a:pt x="79" y="213"/>
                      </a:cubicBezTo>
                      <a:cubicBezTo>
                        <a:pt x="82" y="205"/>
                        <a:pt x="81" y="197"/>
                        <a:pt x="90" y="195"/>
                      </a:cubicBezTo>
                      <a:cubicBezTo>
                        <a:pt x="97" y="187"/>
                        <a:pt x="113" y="175"/>
                        <a:pt x="123" y="174"/>
                      </a:cubicBezTo>
                      <a:cubicBezTo>
                        <a:pt x="126" y="172"/>
                        <a:pt x="130" y="172"/>
                        <a:pt x="132" y="169"/>
                      </a:cubicBezTo>
                      <a:cubicBezTo>
                        <a:pt x="138" y="161"/>
                        <a:pt x="131" y="150"/>
                        <a:pt x="141" y="144"/>
                      </a:cubicBezTo>
                      <a:cubicBezTo>
                        <a:pt x="152" y="130"/>
                        <a:pt x="159" y="135"/>
                        <a:pt x="180" y="133"/>
                      </a:cubicBezTo>
                      <a:cubicBezTo>
                        <a:pt x="207" y="134"/>
                        <a:pt x="234" y="137"/>
                        <a:pt x="261" y="132"/>
                      </a:cubicBezTo>
                      <a:cubicBezTo>
                        <a:pt x="269" y="126"/>
                        <a:pt x="279" y="122"/>
                        <a:pt x="288" y="118"/>
                      </a:cubicBezTo>
                      <a:cubicBezTo>
                        <a:pt x="316" y="120"/>
                        <a:pt x="312" y="121"/>
                        <a:pt x="330" y="124"/>
                      </a:cubicBezTo>
                      <a:cubicBezTo>
                        <a:pt x="342" y="130"/>
                        <a:pt x="336" y="128"/>
                        <a:pt x="345" y="130"/>
                      </a:cubicBezTo>
                      <a:cubicBezTo>
                        <a:pt x="369" y="142"/>
                        <a:pt x="431" y="135"/>
                        <a:pt x="432" y="135"/>
                      </a:cubicBezTo>
                      <a:cubicBezTo>
                        <a:pt x="449" y="138"/>
                        <a:pt x="450" y="139"/>
                        <a:pt x="475" y="141"/>
                      </a:cubicBezTo>
                      <a:cubicBezTo>
                        <a:pt x="485" y="140"/>
                        <a:pt x="497" y="142"/>
                        <a:pt x="505" y="136"/>
                      </a:cubicBezTo>
                      <a:cubicBezTo>
                        <a:pt x="521" y="125"/>
                        <a:pt x="532" y="109"/>
                        <a:pt x="549" y="99"/>
                      </a:cubicBezTo>
                      <a:cubicBezTo>
                        <a:pt x="557" y="83"/>
                        <a:pt x="550" y="64"/>
                        <a:pt x="558" y="48"/>
                      </a:cubicBezTo>
                      <a:cubicBezTo>
                        <a:pt x="559" y="40"/>
                        <a:pt x="559" y="26"/>
                        <a:pt x="567" y="24"/>
                      </a:cubicBezTo>
                      <a:cubicBezTo>
                        <a:pt x="630" y="25"/>
                        <a:pt x="613" y="22"/>
                        <a:pt x="648" y="43"/>
                      </a:cubicBezTo>
                      <a:cubicBezTo>
                        <a:pt x="654" y="52"/>
                        <a:pt x="659" y="61"/>
                        <a:pt x="666" y="69"/>
                      </a:cubicBezTo>
                      <a:cubicBezTo>
                        <a:pt x="678" y="67"/>
                        <a:pt x="688" y="63"/>
                        <a:pt x="700" y="61"/>
                      </a:cubicBezTo>
                      <a:cubicBezTo>
                        <a:pt x="708" y="60"/>
                        <a:pt x="723" y="57"/>
                        <a:pt x="723" y="57"/>
                      </a:cubicBezTo>
                      <a:cubicBezTo>
                        <a:pt x="734" y="49"/>
                        <a:pt x="742" y="39"/>
                        <a:pt x="756" y="34"/>
                      </a:cubicBezTo>
                      <a:cubicBezTo>
                        <a:pt x="763" y="29"/>
                        <a:pt x="771" y="30"/>
                        <a:pt x="778" y="25"/>
                      </a:cubicBezTo>
                      <a:cubicBezTo>
                        <a:pt x="781" y="19"/>
                        <a:pt x="784" y="16"/>
                        <a:pt x="789" y="13"/>
                      </a:cubicBezTo>
                      <a:cubicBezTo>
                        <a:pt x="790" y="5"/>
                        <a:pt x="789" y="1"/>
                        <a:pt x="798" y="0"/>
                      </a:cubicBezTo>
                      <a:cubicBezTo>
                        <a:pt x="818" y="2"/>
                        <a:pt x="825" y="3"/>
                        <a:pt x="850" y="4"/>
                      </a:cubicBezTo>
                      <a:cubicBezTo>
                        <a:pt x="857" y="7"/>
                        <a:pt x="863" y="7"/>
                        <a:pt x="867" y="13"/>
                      </a:cubicBezTo>
                      <a:cubicBezTo>
                        <a:pt x="868" y="27"/>
                        <a:pt x="872" y="33"/>
                        <a:pt x="868" y="46"/>
                      </a:cubicBezTo>
                      <a:cubicBezTo>
                        <a:pt x="870" y="56"/>
                        <a:pt x="871" y="59"/>
                        <a:pt x="865" y="67"/>
                      </a:cubicBezTo>
                      <a:cubicBezTo>
                        <a:pt x="864" y="79"/>
                        <a:pt x="863" y="85"/>
                        <a:pt x="856" y="94"/>
                      </a:cubicBezTo>
                      <a:cubicBezTo>
                        <a:pt x="855" y="101"/>
                        <a:pt x="853" y="102"/>
                        <a:pt x="847" y="106"/>
                      </a:cubicBezTo>
                      <a:cubicBezTo>
                        <a:pt x="850" y="114"/>
                        <a:pt x="850" y="119"/>
                        <a:pt x="858" y="121"/>
                      </a:cubicBezTo>
                      <a:cubicBezTo>
                        <a:pt x="864" y="126"/>
                        <a:pt x="869" y="132"/>
                        <a:pt x="876" y="133"/>
                      </a:cubicBezTo>
                      <a:cubicBezTo>
                        <a:pt x="884" y="137"/>
                        <a:pt x="881" y="159"/>
                        <a:pt x="879" y="160"/>
                      </a:cubicBezTo>
                      <a:cubicBezTo>
                        <a:pt x="872" y="163"/>
                        <a:pt x="863" y="161"/>
                        <a:pt x="855" y="162"/>
                      </a:cubicBezTo>
                      <a:cubicBezTo>
                        <a:pt x="850" y="169"/>
                        <a:pt x="849" y="177"/>
                        <a:pt x="844" y="184"/>
                      </a:cubicBezTo>
                      <a:cubicBezTo>
                        <a:pt x="841" y="200"/>
                        <a:pt x="837" y="204"/>
                        <a:pt x="820" y="207"/>
                      </a:cubicBezTo>
                      <a:cubicBezTo>
                        <a:pt x="816" y="212"/>
                        <a:pt x="813" y="214"/>
                        <a:pt x="807" y="216"/>
                      </a:cubicBezTo>
                      <a:cubicBezTo>
                        <a:pt x="801" y="224"/>
                        <a:pt x="793" y="236"/>
                        <a:pt x="784" y="241"/>
                      </a:cubicBezTo>
                      <a:cubicBezTo>
                        <a:pt x="780" y="247"/>
                        <a:pt x="776" y="253"/>
                        <a:pt x="772" y="259"/>
                      </a:cubicBezTo>
                      <a:cubicBezTo>
                        <a:pt x="767" y="289"/>
                        <a:pt x="773" y="306"/>
                        <a:pt x="789" y="328"/>
                      </a:cubicBezTo>
                      <a:cubicBezTo>
                        <a:pt x="793" y="347"/>
                        <a:pt x="794" y="377"/>
                        <a:pt x="775" y="388"/>
                      </a:cubicBezTo>
                      <a:cubicBezTo>
                        <a:pt x="770" y="396"/>
                        <a:pt x="769" y="403"/>
                        <a:pt x="766" y="411"/>
                      </a:cubicBezTo>
                      <a:cubicBezTo>
                        <a:pt x="762" y="458"/>
                        <a:pt x="761" y="443"/>
                        <a:pt x="748" y="477"/>
                      </a:cubicBezTo>
                      <a:cubicBezTo>
                        <a:pt x="748" y="483"/>
                        <a:pt x="752" y="492"/>
                        <a:pt x="747" y="495"/>
                      </a:cubicBezTo>
                      <a:cubicBezTo>
                        <a:pt x="716" y="514"/>
                        <a:pt x="708" y="468"/>
                        <a:pt x="718" y="526"/>
                      </a:cubicBezTo>
                      <a:cubicBezTo>
                        <a:pt x="718" y="528"/>
                        <a:pt x="721" y="528"/>
                        <a:pt x="723" y="529"/>
                      </a:cubicBezTo>
                      <a:cubicBezTo>
                        <a:pt x="725" y="537"/>
                        <a:pt x="728" y="537"/>
                        <a:pt x="735" y="538"/>
                      </a:cubicBezTo>
                      <a:cubicBezTo>
                        <a:pt x="741" y="542"/>
                        <a:pt x="743" y="544"/>
                        <a:pt x="750" y="543"/>
                      </a:cubicBezTo>
                      <a:cubicBezTo>
                        <a:pt x="759" y="544"/>
                        <a:pt x="762" y="551"/>
                        <a:pt x="766" y="558"/>
                      </a:cubicBezTo>
                      <a:cubicBezTo>
                        <a:pt x="768" y="576"/>
                        <a:pt x="766" y="584"/>
                        <a:pt x="783" y="591"/>
                      </a:cubicBezTo>
                      <a:cubicBezTo>
                        <a:pt x="791" y="601"/>
                        <a:pt x="786" y="608"/>
                        <a:pt x="798" y="615"/>
                      </a:cubicBezTo>
                      <a:cubicBezTo>
                        <a:pt x="801" y="623"/>
                        <a:pt x="801" y="631"/>
                        <a:pt x="804" y="639"/>
                      </a:cubicBezTo>
                      <a:cubicBezTo>
                        <a:pt x="803" y="650"/>
                        <a:pt x="802" y="662"/>
                        <a:pt x="802" y="673"/>
                      </a:cubicBezTo>
                      <a:cubicBezTo>
                        <a:pt x="802" y="694"/>
                        <a:pt x="813" y="695"/>
                        <a:pt x="790" y="697"/>
                      </a:cubicBezTo>
                      <a:cubicBezTo>
                        <a:pt x="785" y="704"/>
                        <a:pt x="785" y="711"/>
                        <a:pt x="781" y="718"/>
                      </a:cubicBezTo>
                      <a:cubicBezTo>
                        <a:pt x="780" y="728"/>
                        <a:pt x="779" y="730"/>
                        <a:pt x="772" y="736"/>
                      </a:cubicBezTo>
                      <a:cubicBezTo>
                        <a:pt x="771" y="743"/>
                        <a:pt x="766" y="744"/>
                        <a:pt x="763" y="750"/>
                      </a:cubicBezTo>
                      <a:cubicBezTo>
                        <a:pt x="762" y="778"/>
                        <a:pt x="764" y="780"/>
                        <a:pt x="741" y="784"/>
                      </a:cubicBezTo>
                      <a:cubicBezTo>
                        <a:pt x="736" y="786"/>
                        <a:pt x="729" y="790"/>
                        <a:pt x="724" y="793"/>
                      </a:cubicBezTo>
                      <a:cubicBezTo>
                        <a:pt x="719" y="797"/>
                        <a:pt x="709" y="805"/>
                        <a:pt x="709" y="805"/>
                      </a:cubicBezTo>
                      <a:cubicBezTo>
                        <a:pt x="705" y="812"/>
                        <a:pt x="704" y="815"/>
                        <a:pt x="697" y="819"/>
                      </a:cubicBezTo>
                      <a:cubicBezTo>
                        <a:pt x="692" y="829"/>
                        <a:pt x="682" y="835"/>
                        <a:pt x="672" y="840"/>
                      </a:cubicBezTo>
                      <a:cubicBezTo>
                        <a:pt x="648" y="839"/>
                        <a:pt x="626" y="842"/>
                        <a:pt x="604" y="835"/>
                      </a:cubicBezTo>
                      <a:cubicBezTo>
                        <a:pt x="599" y="831"/>
                        <a:pt x="592" y="828"/>
                        <a:pt x="586" y="826"/>
                      </a:cubicBezTo>
                      <a:cubicBezTo>
                        <a:pt x="541" y="827"/>
                        <a:pt x="524" y="829"/>
                        <a:pt x="486" y="835"/>
                      </a:cubicBezTo>
                      <a:cubicBezTo>
                        <a:pt x="476" y="839"/>
                        <a:pt x="482" y="841"/>
                        <a:pt x="468" y="840"/>
                      </a:cubicBezTo>
                      <a:cubicBezTo>
                        <a:pt x="464" y="833"/>
                        <a:pt x="461" y="829"/>
                        <a:pt x="457" y="822"/>
                      </a:cubicBezTo>
                      <a:cubicBezTo>
                        <a:pt x="456" y="815"/>
                        <a:pt x="453" y="809"/>
                        <a:pt x="451" y="802"/>
                      </a:cubicBezTo>
                      <a:cubicBezTo>
                        <a:pt x="450" y="791"/>
                        <a:pt x="451" y="779"/>
                        <a:pt x="445" y="769"/>
                      </a:cubicBezTo>
                      <a:cubicBezTo>
                        <a:pt x="443" y="759"/>
                        <a:pt x="437" y="752"/>
                        <a:pt x="427" y="750"/>
                      </a:cubicBezTo>
                      <a:cubicBezTo>
                        <a:pt x="415" y="744"/>
                        <a:pt x="421" y="746"/>
                        <a:pt x="412" y="744"/>
                      </a:cubicBezTo>
                      <a:cubicBezTo>
                        <a:pt x="396" y="745"/>
                        <a:pt x="399" y="745"/>
                        <a:pt x="388" y="751"/>
                      </a:cubicBezTo>
                      <a:cubicBezTo>
                        <a:pt x="377" y="765"/>
                        <a:pt x="356" y="755"/>
                        <a:pt x="340" y="759"/>
                      </a:cubicBezTo>
                      <a:cubicBezTo>
                        <a:pt x="327" y="772"/>
                        <a:pt x="306" y="764"/>
                        <a:pt x="289" y="766"/>
                      </a:cubicBezTo>
                      <a:cubicBezTo>
                        <a:pt x="273" y="778"/>
                        <a:pt x="268" y="761"/>
                        <a:pt x="255" y="759"/>
                      </a:cubicBezTo>
                      <a:cubicBezTo>
                        <a:pt x="251" y="752"/>
                        <a:pt x="247" y="753"/>
                        <a:pt x="238" y="751"/>
                      </a:cubicBezTo>
                      <a:cubicBezTo>
                        <a:pt x="229" y="747"/>
                        <a:pt x="220" y="743"/>
                        <a:pt x="211" y="739"/>
                      </a:cubicBezTo>
                      <a:cubicBezTo>
                        <a:pt x="207" y="735"/>
                        <a:pt x="205" y="731"/>
                        <a:pt x="202" y="726"/>
                      </a:cubicBezTo>
                      <a:cubicBezTo>
                        <a:pt x="201" y="652"/>
                        <a:pt x="215" y="681"/>
                        <a:pt x="187" y="664"/>
                      </a:cubicBezTo>
                      <a:cubicBezTo>
                        <a:pt x="172" y="666"/>
                        <a:pt x="169" y="672"/>
                        <a:pt x="154" y="673"/>
                      </a:cubicBezTo>
                      <a:cubicBezTo>
                        <a:pt x="140" y="684"/>
                        <a:pt x="101" y="676"/>
                        <a:pt x="91" y="676"/>
                      </a:cubicBezTo>
                      <a:cubicBezTo>
                        <a:pt x="86" y="669"/>
                        <a:pt x="87" y="664"/>
                        <a:pt x="85" y="655"/>
                      </a:cubicBezTo>
                      <a:cubicBezTo>
                        <a:pt x="83" y="648"/>
                        <a:pt x="77" y="641"/>
                        <a:pt x="73" y="636"/>
                      </a:cubicBezTo>
                      <a:cubicBezTo>
                        <a:pt x="71" y="628"/>
                        <a:pt x="64" y="621"/>
                        <a:pt x="61" y="613"/>
                      </a:cubicBezTo>
                      <a:cubicBezTo>
                        <a:pt x="60" y="591"/>
                        <a:pt x="52" y="589"/>
                        <a:pt x="31" y="588"/>
                      </a:cubicBezTo>
                      <a:cubicBezTo>
                        <a:pt x="22" y="583"/>
                        <a:pt x="18" y="576"/>
                        <a:pt x="10" y="570"/>
                      </a:cubicBezTo>
                      <a:cubicBezTo>
                        <a:pt x="8" y="559"/>
                        <a:pt x="3" y="552"/>
                        <a:pt x="9" y="540"/>
                      </a:cubicBezTo>
                      <a:cubicBezTo>
                        <a:pt x="10" y="528"/>
                        <a:pt x="10" y="501"/>
                        <a:pt x="22" y="492"/>
                      </a:cubicBezTo>
                      <a:cubicBezTo>
                        <a:pt x="26" y="483"/>
                        <a:pt x="26" y="481"/>
                        <a:pt x="34" y="475"/>
                      </a:cubicBezTo>
                      <a:cubicBezTo>
                        <a:pt x="37" y="470"/>
                        <a:pt x="37" y="471"/>
                        <a:pt x="31" y="471"/>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89" name="Freeform 88"/>
                <p:cNvSpPr>
                  <a:spLocks/>
                </p:cNvSpPr>
                <p:nvPr/>
              </p:nvSpPr>
              <p:spPr bwMode="auto">
                <a:xfrm>
                  <a:off x="2249" y="1297"/>
                  <a:ext cx="1216" cy="628"/>
                </a:xfrm>
                <a:custGeom>
                  <a:avLst/>
                  <a:gdLst>
                    <a:gd name="T0" fmla="*/ 87 w 1217"/>
                    <a:gd name="T1" fmla="*/ 445 h 627"/>
                    <a:gd name="T2" fmla="*/ 63 w 1217"/>
                    <a:gd name="T3" fmla="*/ 414 h 627"/>
                    <a:gd name="T4" fmla="*/ 11 w 1217"/>
                    <a:gd name="T5" fmla="*/ 409 h 627"/>
                    <a:gd name="T6" fmla="*/ 8 w 1217"/>
                    <a:gd name="T7" fmla="*/ 352 h 627"/>
                    <a:gd name="T8" fmla="*/ 50 w 1217"/>
                    <a:gd name="T9" fmla="*/ 304 h 627"/>
                    <a:gd name="T10" fmla="*/ 98 w 1217"/>
                    <a:gd name="T11" fmla="*/ 303 h 627"/>
                    <a:gd name="T12" fmla="*/ 137 w 1217"/>
                    <a:gd name="T13" fmla="*/ 315 h 627"/>
                    <a:gd name="T14" fmla="*/ 173 w 1217"/>
                    <a:gd name="T15" fmla="*/ 291 h 627"/>
                    <a:gd name="T16" fmla="*/ 224 w 1217"/>
                    <a:gd name="T17" fmla="*/ 271 h 627"/>
                    <a:gd name="T18" fmla="*/ 249 w 1217"/>
                    <a:gd name="T19" fmla="*/ 219 h 627"/>
                    <a:gd name="T20" fmla="*/ 276 w 1217"/>
                    <a:gd name="T21" fmla="*/ 196 h 627"/>
                    <a:gd name="T22" fmla="*/ 482 w 1217"/>
                    <a:gd name="T23" fmla="*/ 204 h 627"/>
                    <a:gd name="T24" fmla="*/ 512 w 1217"/>
                    <a:gd name="T25" fmla="*/ 171 h 627"/>
                    <a:gd name="T26" fmla="*/ 548 w 1217"/>
                    <a:gd name="T27" fmla="*/ 150 h 627"/>
                    <a:gd name="T28" fmla="*/ 629 w 1217"/>
                    <a:gd name="T29" fmla="*/ 142 h 627"/>
                    <a:gd name="T30" fmla="*/ 684 w 1217"/>
                    <a:gd name="T31" fmla="*/ 117 h 627"/>
                    <a:gd name="T32" fmla="*/ 741 w 1217"/>
                    <a:gd name="T33" fmla="*/ 100 h 627"/>
                    <a:gd name="T34" fmla="*/ 780 w 1217"/>
                    <a:gd name="T35" fmla="*/ 102 h 627"/>
                    <a:gd name="T36" fmla="*/ 780 w 1217"/>
                    <a:gd name="T37" fmla="*/ 102 h 627"/>
                    <a:gd name="T38" fmla="*/ 795 w 1217"/>
                    <a:gd name="T39" fmla="*/ 109 h 627"/>
                    <a:gd name="T40" fmla="*/ 897 w 1217"/>
                    <a:gd name="T41" fmla="*/ 106 h 627"/>
                    <a:gd name="T42" fmla="*/ 885 w 1217"/>
                    <a:gd name="T43" fmla="*/ 43 h 627"/>
                    <a:gd name="T44" fmla="*/ 872 w 1217"/>
                    <a:gd name="T45" fmla="*/ 16 h 627"/>
                    <a:gd name="T46" fmla="*/ 950 w 1217"/>
                    <a:gd name="T47" fmla="*/ 10 h 627"/>
                    <a:gd name="T48" fmla="*/ 978 w 1217"/>
                    <a:gd name="T49" fmla="*/ 18 h 627"/>
                    <a:gd name="T50" fmla="*/ 1010 w 1217"/>
                    <a:gd name="T51" fmla="*/ 58 h 627"/>
                    <a:gd name="T52" fmla="*/ 1038 w 1217"/>
                    <a:gd name="T53" fmla="*/ 100 h 627"/>
                    <a:gd name="T54" fmla="*/ 1110 w 1217"/>
                    <a:gd name="T55" fmla="*/ 127 h 627"/>
                    <a:gd name="T56" fmla="*/ 1193 w 1217"/>
                    <a:gd name="T57" fmla="*/ 124 h 627"/>
                    <a:gd name="T58" fmla="*/ 1194 w 1217"/>
                    <a:gd name="T59" fmla="*/ 166 h 627"/>
                    <a:gd name="T60" fmla="*/ 1155 w 1217"/>
                    <a:gd name="T61" fmla="*/ 187 h 627"/>
                    <a:gd name="T62" fmla="*/ 1182 w 1217"/>
                    <a:gd name="T63" fmla="*/ 243 h 627"/>
                    <a:gd name="T64" fmla="*/ 1172 w 1217"/>
                    <a:gd name="T65" fmla="*/ 264 h 627"/>
                    <a:gd name="T66" fmla="*/ 1113 w 1217"/>
                    <a:gd name="T67" fmla="*/ 286 h 627"/>
                    <a:gd name="T68" fmla="*/ 1115 w 1217"/>
                    <a:gd name="T69" fmla="*/ 405 h 627"/>
                    <a:gd name="T70" fmla="*/ 1104 w 1217"/>
                    <a:gd name="T71" fmla="*/ 414 h 627"/>
                    <a:gd name="T72" fmla="*/ 1044 w 1217"/>
                    <a:gd name="T73" fmla="*/ 448 h 627"/>
                    <a:gd name="T74" fmla="*/ 990 w 1217"/>
                    <a:gd name="T75" fmla="*/ 481 h 627"/>
                    <a:gd name="T76" fmla="*/ 906 w 1217"/>
                    <a:gd name="T77" fmla="*/ 511 h 627"/>
                    <a:gd name="T78" fmla="*/ 851 w 1217"/>
                    <a:gd name="T79" fmla="*/ 544 h 627"/>
                    <a:gd name="T80" fmla="*/ 827 w 1217"/>
                    <a:gd name="T81" fmla="*/ 594 h 627"/>
                    <a:gd name="T82" fmla="*/ 782 w 1217"/>
                    <a:gd name="T83" fmla="*/ 586 h 627"/>
                    <a:gd name="T84" fmla="*/ 717 w 1217"/>
                    <a:gd name="T85" fmla="*/ 627 h 627"/>
                    <a:gd name="T86" fmla="*/ 654 w 1217"/>
                    <a:gd name="T87" fmla="*/ 588 h 627"/>
                    <a:gd name="T88" fmla="*/ 590 w 1217"/>
                    <a:gd name="T89" fmla="*/ 588 h 627"/>
                    <a:gd name="T90" fmla="*/ 617 w 1217"/>
                    <a:gd name="T91" fmla="*/ 555 h 627"/>
                    <a:gd name="T92" fmla="*/ 572 w 1217"/>
                    <a:gd name="T93" fmla="*/ 531 h 627"/>
                    <a:gd name="T94" fmla="*/ 599 w 1217"/>
                    <a:gd name="T95" fmla="*/ 496 h 627"/>
                    <a:gd name="T96" fmla="*/ 467 w 1217"/>
                    <a:gd name="T97" fmla="*/ 468 h 627"/>
                    <a:gd name="T98" fmla="*/ 414 w 1217"/>
                    <a:gd name="T99" fmla="*/ 456 h 627"/>
                    <a:gd name="T100" fmla="*/ 378 w 1217"/>
                    <a:gd name="T101" fmla="*/ 442 h 627"/>
                    <a:gd name="T102" fmla="*/ 189 w 1217"/>
                    <a:gd name="T103" fmla="*/ 433 h 627"/>
                    <a:gd name="T104" fmla="*/ 167 w 1217"/>
                    <a:gd name="T105" fmla="*/ 445 h 6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7"/>
                    <a:gd name="T160" fmla="*/ 0 h 627"/>
                    <a:gd name="T161" fmla="*/ 1217 w 1217"/>
                    <a:gd name="T162" fmla="*/ 627 h 6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7" h="627">
                      <a:moveTo>
                        <a:pt x="153" y="457"/>
                      </a:moveTo>
                      <a:cubicBezTo>
                        <a:pt x="106" y="456"/>
                        <a:pt x="114" y="461"/>
                        <a:pt x="87" y="445"/>
                      </a:cubicBezTo>
                      <a:cubicBezTo>
                        <a:pt x="83" y="440"/>
                        <a:pt x="79" y="433"/>
                        <a:pt x="74" y="429"/>
                      </a:cubicBezTo>
                      <a:cubicBezTo>
                        <a:pt x="70" y="423"/>
                        <a:pt x="70" y="415"/>
                        <a:pt x="63" y="414"/>
                      </a:cubicBezTo>
                      <a:cubicBezTo>
                        <a:pt x="45" y="415"/>
                        <a:pt x="43" y="419"/>
                        <a:pt x="29" y="426"/>
                      </a:cubicBezTo>
                      <a:cubicBezTo>
                        <a:pt x="13" y="424"/>
                        <a:pt x="0" y="427"/>
                        <a:pt x="11" y="409"/>
                      </a:cubicBezTo>
                      <a:cubicBezTo>
                        <a:pt x="8" y="403"/>
                        <a:pt x="6" y="396"/>
                        <a:pt x="3" y="390"/>
                      </a:cubicBezTo>
                      <a:cubicBezTo>
                        <a:pt x="8" y="378"/>
                        <a:pt x="7" y="364"/>
                        <a:pt x="8" y="352"/>
                      </a:cubicBezTo>
                      <a:cubicBezTo>
                        <a:pt x="9" y="314"/>
                        <a:pt x="2" y="322"/>
                        <a:pt x="29" y="318"/>
                      </a:cubicBezTo>
                      <a:cubicBezTo>
                        <a:pt x="37" y="314"/>
                        <a:pt x="42" y="307"/>
                        <a:pt x="50" y="304"/>
                      </a:cubicBezTo>
                      <a:cubicBezTo>
                        <a:pt x="58" y="294"/>
                        <a:pt x="59" y="297"/>
                        <a:pt x="75" y="298"/>
                      </a:cubicBezTo>
                      <a:cubicBezTo>
                        <a:pt x="83" y="300"/>
                        <a:pt x="90" y="300"/>
                        <a:pt x="98" y="303"/>
                      </a:cubicBezTo>
                      <a:cubicBezTo>
                        <a:pt x="99" y="312"/>
                        <a:pt x="102" y="314"/>
                        <a:pt x="110" y="319"/>
                      </a:cubicBezTo>
                      <a:cubicBezTo>
                        <a:pt x="125" y="318"/>
                        <a:pt x="126" y="317"/>
                        <a:pt x="137" y="315"/>
                      </a:cubicBezTo>
                      <a:cubicBezTo>
                        <a:pt x="145" y="305"/>
                        <a:pt x="144" y="307"/>
                        <a:pt x="153" y="301"/>
                      </a:cubicBezTo>
                      <a:cubicBezTo>
                        <a:pt x="156" y="294"/>
                        <a:pt x="166" y="292"/>
                        <a:pt x="173" y="291"/>
                      </a:cubicBezTo>
                      <a:cubicBezTo>
                        <a:pt x="178" y="288"/>
                        <a:pt x="182" y="286"/>
                        <a:pt x="188" y="285"/>
                      </a:cubicBezTo>
                      <a:cubicBezTo>
                        <a:pt x="207" y="286"/>
                        <a:pt x="217" y="289"/>
                        <a:pt x="224" y="271"/>
                      </a:cubicBezTo>
                      <a:cubicBezTo>
                        <a:pt x="225" y="258"/>
                        <a:pt x="224" y="244"/>
                        <a:pt x="230" y="232"/>
                      </a:cubicBezTo>
                      <a:cubicBezTo>
                        <a:pt x="231" y="222"/>
                        <a:pt x="239" y="220"/>
                        <a:pt x="249" y="219"/>
                      </a:cubicBezTo>
                      <a:cubicBezTo>
                        <a:pt x="257" y="216"/>
                        <a:pt x="253" y="213"/>
                        <a:pt x="258" y="208"/>
                      </a:cubicBezTo>
                      <a:cubicBezTo>
                        <a:pt x="262" y="203"/>
                        <a:pt x="270" y="199"/>
                        <a:pt x="276" y="196"/>
                      </a:cubicBezTo>
                      <a:cubicBezTo>
                        <a:pt x="323" y="200"/>
                        <a:pt x="370" y="204"/>
                        <a:pt x="417" y="205"/>
                      </a:cubicBezTo>
                      <a:cubicBezTo>
                        <a:pt x="439" y="207"/>
                        <a:pt x="460" y="208"/>
                        <a:pt x="482" y="204"/>
                      </a:cubicBezTo>
                      <a:cubicBezTo>
                        <a:pt x="487" y="196"/>
                        <a:pt x="495" y="193"/>
                        <a:pt x="501" y="186"/>
                      </a:cubicBezTo>
                      <a:cubicBezTo>
                        <a:pt x="503" y="177"/>
                        <a:pt x="504" y="176"/>
                        <a:pt x="512" y="171"/>
                      </a:cubicBezTo>
                      <a:cubicBezTo>
                        <a:pt x="514" y="163"/>
                        <a:pt x="523" y="163"/>
                        <a:pt x="530" y="162"/>
                      </a:cubicBezTo>
                      <a:cubicBezTo>
                        <a:pt x="535" y="155"/>
                        <a:pt x="540" y="152"/>
                        <a:pt x="548" y="150"/>
                      </a:cubicBezTo>
                      <a:cubicBezTo>
                        <a:pt x="564" y="142"/>
                        <a:pt x="582" y="142"/>
                        <a:pt x="600" y="141"/>
                      </a:cubicBezTo>
                      <a:cubicBezTo>
                        <a:pt x="610" y="137"/>
                        <a:pt x="619" y="140"/>
                        <a:pt x="629" y="142"/>
                      </a:cubicBezTo>
                      <a:cubicBezTo>
                        <a:pt x="638" y="147"/>
                        <a:pt x="655" y="147"/>
                        <a:pt x="665" y="148"/>
                      </a:cubicBezTo>
                      <a:cubicBezTo>
                        <a:pt x="696" y="146"/>
                        <a:pt x="677" y="153"/>
                        <a:pt x="684" y="117"/>
                      </a:cubicBezTo>
                      <a:cubicBezTo>
                        <a:pt x="686" y="108"/>
                        <a:pt x="702" y="112"/>
                        <a:pt x="711" y="111"/>
                      </a:cubicBezTo>
                      <a:cubicBezTo>
                        <a:pt x="719" y="97"/>
                        <a:pt x="717" y="102"/>
                        <a:pt x="741" y="100"/>
                      </a:cubicBezTo>
                      <a:cubicBezTo>
                        <a:pt x="746" y="99"/>
                        <a:pt x="750" y="97"/>
                        <a:pt x="755" y="96"/>
                      </a:cubicBezTo>
                      <a:cubicBezTo>
                        <a:pt x="769" y="97"/>
                        <a:pt x="767" y="96"/>
                        <a:pt x="780" y="102"/>
                      </a:cubicBezTo>
                      <a:cubicBezTo>
                        <a:pt x="785" y="104"/>
                        <a:pt x="794" y="109"/>
                        <a:pt x="794" y="109"/>
                      </a:cubicBezTo>
                      <a:cubicBezTo>
                        <a:pt x="803" y="125"/>
                        <a:pt x="780" y="105"/>
                        <a:pt x="780" y="102"/>
                      </a:cubicBezTo>
                      <a:cubicBezTo>
                        <a:pt x="780" y="100"/>
                        <a:pt x="784" y="104"/>
                        <a:pt x="786" y="105"/>
                      </a:cubicBezTo>
                      <a:cubicBezTo>
                        <a:pt x="789" y="106"/>
                        <a:pt x="792" y="108"/>
                        <a:pt x="795" y="109"/>
                      </a:cubicBezTo>
                      <a:cubicBezTo>
                        <a:pt x="809" y="116"/>
                        <a:pt x="788" y="111"/>
                        <a:pt x="822" y="114"/>
                      </a:cubicBezTo>
                      <a:cubicBezTo>
                        <a:pt x="910" y="111"/>
                        <a:pt x="862" y="118"/>
                        <a:pt x="897" y="106"/>
                      </a:cubicBezTo>
                      <a:cubicBezTo>
                        <a:pt x="906" y="94"/>
                        <a:pt x="902" y="77"/>
                        <a:pt x="897" y="64"/>
                      </a:cubicBezTo>
                      <a:cubicBezTo>
                        <a:pt x="896" y="56"/>
                        <a:pt x="892" y="47"/>
                        <a:pt x="885" y="43"/>
                      </a:cubicBezTo>
                      <a:cubicBezTo>
                        <a:pt x="882" y="37"/>
                        <a:pt x="879" y="35"/>
                        <a:pt x="876" y="30"/>
                      </a:cubicBezTo>
                      <a:cubicBezTo>
                        <a:pt x="875" y="25"/>
                        <a:pt x="873" y="21"/>
                        <a:pt x="872" y="16"/>
                      </a:cubicBezTo>
                      <a:cubicBezTo>
                        <a:pt x="873" y="0"/>
                        <a:pt x="872" y="6"/>
                        <a:pt x="882" y="1"/>
                      </a:cubicBezTo>
                      <a:cubicBezTo>
                        <a:pt x="964" y="5"/>
                        <a:pt x="917" y="4"/>
                        <a:pt x="950" y="10"/>
                      </a:cubicBezTo>
                      <a:cubicBezTo>
                        <a:pt x="954" y="12"/>
                        <a:pt x="959" y="14"/>
                        <a:pt x="963" y="15"/>
                      </a:cubicBezTo>
                      <a:cubicBezTo>
                        <a:pt x="968" y="16"/>
                        <a:pt x="978" y="18"/>
                        <a:pt x="978" y="18"/>
                      </a:cubicBezTo>
                      <a:cubicBezTo>
                        <a:pt x="981" y="21"/>
                        <a:pt x="987" y="20"/>
                        <a:pt x="990" y="24"/>
                      </a:cubicBezTo>
                      <a:cubicBezTo>
                        <a:pt x="999" y="36"/>
                        <a:pt x="988" y="54"/>
                        <a:pt x="1010" y="58"/>
                      </a:cubicBezTo>
                      <a:cubicBezTo>
                        <a:pt x="1018" y="57"/>
                        <a:pt x="1024" y="54"/>
                        <a:pt x="1031" y="55"/>
                      </a:cubicBezTo>
                      <a:cubicBezTo>
                        <a:pt x="1031" y="72"/>
                        <a:pt x="1026" y="88"/>
                        <a:pt x="1038" y="100"/>
                      </a:cubicBezTo>
                      <a:cubicBezTo>
                        <a:pt x="1047" y="123"/>
                        <a:pt x="1065" y="120"/>
                        <a:pt x="1088" y="121"/>
                      </a:cubicBezTo>
                      <a:cubicBezTo>
                        <a:pt x="1095" y="123"/>
                        <a:pt x="1103" y="126"/>
                        <a:pt x="1110" y="127"/>
                      </a:cubicBezTo>
                      <a:cubicBezTo>
                        <a:pt x="1122" y="126"/>
                        <a:pt x="1125" y="119"/>
                        <a:pt x="1139" y="117"/>
                      </a:cubicBezTo>
                      <a:cubicBezTo>
                        <a:pt x="1160" y="119"/>
                        <a:pt x="1169" y="123"/>
                        <a:pt x="1193" y="124"/>
                      </a:cubicBezTo>
                      <a:cubicBezTo>
                        <a:pt x="1200" y="128"/>
                        <a:pt x="1199" y="135"/>
                        <a:pt x="1208" y="138"/>
                      </a:cubicBezTo>
                      <a:cubicBezTo>
                        <a:pt x="1217" y="156"/>
                        <a:pt x="1211" y="164"/>
                        <a:pt x="1194" y="166"/>
                      </a:cubicBezTo>
                      <a:cubicBezTo>
                        <a:pt x="1188" y="168"/>
                        <a:pt x="1184" y="171"/>
                        <a:pt x="1178" y="172"/>
                      </a:cubicBezTo>
                      <a:cubicBezTo>
                        <a:pt x="1167" y="176"/>
                        <a:pt x="1167" y="185"/>
                        <a:pt x="1155" y="187"/>
                      </a:cubicBezTo>
                      <a:cubicBezTo>
                        <a:pt x="1145" y="192"/>
                        <a:pt x="1134" y="184"/>
                        <a:pt x="1127" y="195"/>
                      </a:cubicBezTo>
                      <a:cubicBezTo>
                        <a:pt x="1137" y="218"/>
                        <a:pt x="1158" y="236"/>
                        <a:pt x="1182" y="243"/>
                      </a:cubicBezTo>
                      <a:cubicBezTo>
                        <a:pt x="1182" y="249"/>
                        <a:pt x="1183" y="255"/>
                        <a:pt x="1181" y="261"/>
                      </a:cubicBezTo>
                      <a:cubicBezTo>
                        <a:pt x="1180" y="264"/>
                        <a:pt x="1175" y="262"/>
                        <a:pt x="1172" y="264"/>
                      </a:cubicBezTo>
                      <a:cubicBezTo>
                        <a:pt x="1160" y="271"/>
                        <a:pt x="1145" y="269"/>
                        <a:pt x="1131" y="270"/>
                      </a:cubicBezTo>
                      <a:cubicBezTo>
                        <a:pt x="1120" y="272"/>
                        <a:pt x="1121" y="280"/>
                        <a:pt x="1113" y="286"/>
                      </a:cubicBezTo>
                      <a:cubicBezTo>
                        <a:pt x="1112" y="300"/>
                        <a:pt x="1117" y="313"/>
                        <a:pt x="1106" y="321"/>
                      </a:cubicBezTo>
                      <a:cubicBezTo>
                        <a:pt x="1098" y="345"/>
                        <a:pt x="1107" y="381"/>
                        <a:pt x="1115" y="405"/>
                      </a:cubicBezTo>
                      <a:cubicBezTo>
                        <a:pt x="1114" y="407"/>
                        <a:pt x="1115" y="410"/>
                        <a:pt x="1113" y="412"/>
                      </a:cubicBezTo>
                      <a:cubicBezTo>
                        <a:pt x="1111" y="414"/>
                        <a:pt x="1107" y="413"/>
                        <a:pt x="1104" y="414"/>
                      </a:cubicBezTo>
                      <a:cubicBezTo>
                        <a:pt x="1092" y="420"/>
                        <a:pt x="1082" y="436"/>
                        <a:pt x="1068" y="439"/>
                      </a:cubicBezTo>
                      <a:cubicBezTo>
                        <a:pt x="1060" y="443"/>
                        <a:pt x="1052" y="447"/>
                        <a:pt x="1044" y="448"/>
                      </a:cubicBezTo>
                      <a:cubicBezTo>
                        <a:pt x="1038" y="455"/>
                        <a:pt x="1028" y="465"/>
                        <a:pt x="1019" y="466"/>
                      </a:cubicBezTo>
                      <a:cubicBezTo>
                        <a:pt x="1011" y="474"/>
                        <a:pt x="1001" y="480"/>
                        <a:pt x="990" y="481"/>
                      </a:cubicBezTo>
                      <a:cubicBezTo>
                        <a:pt x="979" y="484"/>
                        <a:pt x="971" y="487"/>
                        <a:pt x="959" y="489"/>
                      </a:cubicBezTo>
                      <a:cubicBezTo>
                        <a:pt x="939" y="505"/>
                        <a:pt x="934" y="509"/>
                        <a:pt x="906" y="511"/>
                      </a:cubicBezTo>
                      <a:cubicBezTo>
                        <a:pt x="898" y="515"/>
                        <a:pt x="886" y="515"/>
                        <a:pt x="876" y="517"/>
                      </a:cubicBezTo>
                      <a:cubicBezTo>
                        <a:pt x="864" y="523"/>
                        <a:pt x="860" y="535"/>
                        <a:pt x="851" y="544"/>
                      </a:cubicBezTo>
                      <a:cubicBezTo>
                        <a:pt x="847" y="554"/>
                        <a:pt x="840" y="560"/>
                        <a:pt x="837" y="570"/>
                      </a:cubicBezTo>
                      <a:cubicBezTo>
                        <a:pt x="836" y="587"/>
                        <a:pt x="839" y="588"/>
                        <a:pt x="827" y="594"/>
                      </a:cubicBezTo>
                      <a:cubicBezTo>
                        <a:pt x="811" y="592"/>
                        <a:pt x="809" y="592"/>
                        <a:pt x="797" y="589"/>
                      </a:cubicBezTo>
                      <a:cubicBezTo>
                        <a:pt x="792" y="588"/>
                        <a:pt x="782" y="586"/>
                        <a:pt x="782" y="586"/>
                      </a:cubicBezTo>
                      <a:cubicBezTo>
                        <a:pt x="763" y="589"/>
                        <a:pt x="750" y="588"/>
                        <a:pt x="734" y="600"/>
                      </a:cubicBezTo>
                      <a:cubicBezTo>
                        <a:pt x="729" y="609"/>
                        <a:pt x="722" y="618"/>
                        <a:pt x="717" y="627"/>
                      </a:cubicBezTo>
                      <a:cubicBezTo>
                        <a:pt x="707" y="626"/>
                        <a:pt x="698" y="626"/>
                        <a:pt x="689" y="622"/>
                      </a:cubicBezTo>
                      <a:cubicBezTo>
                        <a:pt x="681" y="611"/>
                        <a:pt x="668" y="591"/>
                        <a:pt x="654" y="588"/>
                      </a:cubicBezTo>
                      <a:cubicBezTo>
                        <a:pt x="629" y="589"/>
                        <a:pt x="630" y="592"/>
                        <a:pt x="612" y="595"/>
                      </a:cubicBezTo>
                      <a:cubicBezTo>
                        <a:pt x="603" y="599"/>
                        <a:pt x="596" y="594"/>
                        <a:pt x="590" y="588"/>
                      </a:cubicBezTo>
                      <a:cubicBezTo>
                        <a:pt x="584" y="574"/>
                        <a:pt x="586" y="561"/>
                        <a:pt x="602" y="558"/>
                      </a:cubicBezTo>
                      <a:cubicBezTo>
                        <a:pt x="607" y="556"/>
                        <a:pt x="613" y="557"/>
                        <a:pt x="617" y="555"/>
                      </a:cubicBezTo>
                      <a:cubicBezTo>
                        <a:pt x="620" y="553"/>
                        <a:pt x="624" y="546"/>
                        <a:pt x="624" y="546"/>
                      </a:cubicBezTo>
                      <a:cubicBezTo>
                        <a:pt x="622" y="519"/>
                        <a:pt x="606" y="532"/>
                        <a:pt x="572" y="531"/>
                      </a:cubicBezTo>
                      <a:cubicBezTo>
                        <a:pt x="573" y="518"/>
                        <a:pt x="576" y="514"/>
                        <a:pt x="587" y="507"/>
                      </a:cubicBezTo>
                      <a:cubicBezTo>
                        <a:pt x="590" y="501"/>
                        <a:pt x="593" y="499"/>
                        <a:pt x="599" y="496"/>
                      </a:cubicBezTo>
                      <a:cubicBezTo>
                        <a:pt x="597" y="483"/>
                        <a:pt x="596" y="476"/>
                        <a:pt x="582" y="474"/>
                      </a:cubicBezTo>
                      <a:cubicBezTo>
                        <a:pt x="546" y="460"/>
                        <a:pt x="504" y="467"/>
                        <a:pt x="467" y="468"/>
                      </a:cubicBezTo>
                      <a:cubicBezTo>
                        <a:pt x="463" y="468"/>
                        <a:pt x="439" y="466"/>
                        <a:pt x="429" y="463"/>
                      </a:cubicBezTo>
                      <a:cubicBezTo>
                        <a:pt x="423" y="461"/>
                        <a:pt x="420" y="457"/>
                        <a:pt x="414" y="456"/>
                      </a:cubicBezTo>
                      <a:cubicBezTo>
                        <a:pt x="408" y="451"/>
                        <a:pt x="403" y="448"/>
                        <a:pt x="395" y="447"/>
                      </a:cubicBezTo>
                      <a:cubicBezTo>
                        <a:pt x="389" y="445"/>
                        <a:pt x="384" y="444"/>
                        <a:pt x="378" y="442"/>
                      </a:cubicBezTo>
                      <a:cubicBezTo>
                        <a:pt x="320" y="446"/>
                        <a:pt x="261" y="451"/>
                        <a:pt x="204" y="441"/>
                      </a:cubicBezTo>
                      <a:cubicBezTo>
                        <a:pt x="199" y="437"/>
                        <a:pt x="194" y="436"/>
                        <a:pt x="189" y="433"/>
                      </a:cubicBezTo>
                      <a:cubicBezTo>
                        <a:pt x="184" y="434"/>
                        <a:pt x="177" y="432"/>
                        <a:pt x="174" y="436"/>
                      </a:cubicBezTo>
                      <a:cubicBezTo>
                        <a:pt x="172" y="439"/>
                        <a:pt x="167" y="445"/>
                        <a:pt x="167" y="445"/>
                      </a:cubicBezTo>
                      <a:cubicBezTo>
                        <a:pt x="165" y="452"/>
                        <a:pt x="160" y="455"/>
                        <a:pt x="153" y="457"/>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0" name="Freeform 89"/>
                <p:cNvSpPr>
                  <a:spLocks/>
                </p:cNvSpPr>
                <p:nvPr/>
              </p:nvSpPr>
              <p:spPr bwMode="auto">
                <a:xfrm>
                  <a:off x="2390" y="1739"/>
                  <a:ext cx="856" cy="719"/>
                </a:xfrm>
                <a:custGeom>
                  <a:avLst/>
                  <a:gdLst>
                    <a:gd name="T0" fmla="*/ 286 w 857"/>
                    <a:gd name="T1" fmla="*/ 656 h 718"/>
                    <a:gd name="T2" fmla="*/ 261 w 857"/>
                    <a:gd name="T3" fmla="*/ 560 h 718"/>
                    <a:gd name="T4" fmla="*/ 259 w 857"/>
                    <a:gd name="T5" fmla="*/ 498 h 718"/>
                    <a:gd name="T6" fmla="*/ 309 w 857"/>
                    <a:gd name="T7" fmla="*/ 483 h 718"/>
                    <a:gd name="T8" fmla="*/ 324 w 857"/>
                    <a:gd name="T9" fmla="*/ 461 h 718"/>
                    <a:gd name="T10" fmla="*/ 255 w 857"/>
                    <a:gd name="T11" fmla="*/ 393 h 718"/>
                    <a:gd name="T12" fmla="*/ 202 w 857"/>
                    <a:gd name="T13" fmla="*/ 381 h 718"/>
                    <a:gd name="T14" fmla="*/ 184 w 857"/>
                    <a:gd name="T15" fmla="*/ 308 h 718"/>
                    <a:gd name="T16" fmla="*/ 163 w 857"/>
                    <a:gd name="T17" fmla="*/ 261 h 718"/>
                    <a:gd name="T18" fmla="*/ 79 w 857"/>
                    <a:gd name="T19" fmla="*/ 242 h 718"/>
                    <a:gd name="T20" fmla="*/ 42 w 857"/>
                    <a:gd name="T21" fmla="*/ 212 h 718"/>
                    <a:gd name="T22" fmla="*/ 25 w 857"/>
                    <a:gd name="T23" fmla="*/ 156 h 718"/>
                    <a:gd name="T24" fmla="*/ 13 w 857"/>
                    <a:gd name="T25" fmla="*/ 117 h 718"/>
                    <a:gd name="T26" fmla="*/ 0 w 857"/>
                    <a:gd name="T27" fmla="*/ 78 h 718"/>
                    <a:gd name="T28" fmla="*/ 27 w 857"/>
                    <a:gd name="T29" fmla="*/ 23 h 718"/>
                    <a:gd name="T30" fmla="*/ 45 w 857"/>
                    <a:gd name="T31" fmla="*/ 0 h 718"/>
                    <a:gd name="T32" fmla="*/ 118 w 857"/>
                    <a:gd name="T33" fmla="*/ 12 h 718"/>
                    <a:gd name="T34" fmla="*/ 304 w 857"/>
                    <a:gd name="T35" fmla="*/ 24 h 718"/>
                    <a:gd name="T36" fmla="*/ 454 w 857"/>
                    <a:gd name="T37" fmla="*/ 45 h 718"/>
                    <a:gd name="T38" fmla="*/ 472 w 857"/>
                    <a:gd name="T39" fmla="*/ 99 h 718"/>
                    <a:gd name="T40" fmla="*/ 460 w 857"/>
                    <a:gd name="T41" fmla="*/ 126 h 718"/>
                    <a:gd name="T42" fmla="*/ 520 w 857"/>
                    <a:gd name="T43" fmla="*/ 156 h 718"/>
                    <a:gd name="T44" fmla="*/ 546 w 857"/>
                    <a:gd name="T45" fmla="*/ 183 h 718"/>
                    <a:gd name="T46" fmla="*/ 594 w 857"/>
                    <a:gd name="T47" fmla="*/ 188 h 718"/>
                    <a:gd name="T48" fmla="*/ 621 w 857"/>
                    <a:gd name="T49" fmla="*/ 161 h 718"/>
                    <a:gd name="T50" fmla="*/ 672 w 857"/>
                    <a:gd name="T51" fmla="*/ 158 h 718"/>
                    <a:gd name="T52" fmla="*/ 708 w 857"/>
                    <a:gd name="T53" fmla="*/ 131 h 718"/>
                    <a:gd name="T54" fmla="*/ 747 w 857"/>
                    <a:gd name="T55" fmla="*/ 87 h 718"/>
                    <a:gd name="T56" fmla="*/ 804 w 857"/>
                    <a:gd name="T57" fmla="*/ 68 h 718"/>
                    <a:gd name="T58" fmla="*/ 825 w 857"/>
                    <a:gd name="T59" fmla="*/ 92 h 718"/>
                    <a:gd name="T60" fmla="*/ 825 w 857"/>
                    <a:gd name="T61" fmla="*/ 161 h 718"/>
                    <a:gd name="T62" fmla="*/ 802 w 857"/>
                    <a:gd name="T63" fmla="*/ 194 h 718"/>
                    <a:gd name="T64" fmla="*/ 796 w 857"/>
                    <a:gd name="T65" fmla="*/ 210 h 718"/>
                    <a:gd name="T66" fmla="*/ 823 w 857"/>
                    <a:gd name="T67" fmla="*/ 233 h 718"/>
                    <a:gd name="T68" fmla="*/ 840 w 857"/>
                    <a:gd name="T69" fmla="*/ 255 h 718"/>
                    <a:gd name="T70" fmla="*/ 840 w 857"/>
                    <a:gd name="T71" fmla="*/ 327 h 718"/>
                    <a:gd name="T72" fmla="*/ 838 w 857"/>
                    <a:gd name="T73" fmla="*/ 386 h 718"/>
                    <a:gd name="T74" fmla="*/ 816 w 857"/>
                    <a:gd name="T75" fmla="*/ 422 h 718"/>
                    <a:gd name="T76" fmla="*/ 814 w 857"/>
                    <a:gd name="T77" fmla="*/ 482 h 718"/>
                    <a:gd name="T78" fmla="*/ 793 w 857"/>
                    <a:gd name="T79" fmla="*/ 536 h 718"/>
                    <a:gd name="T80" fmla="*/ 690 w 857"/>
                    <a:gd name="T81" fmla="*/ 549 h 718"/>
                    <a:gd name="T82" fmla="*/ 559 w 857"/>
                    <a:gd name="T83" fmla="*/ 585 h 718"/>
                    <a:gd name="T84" fmla="*/ 538 w 857"/>
                    <a:gd name="T85" fmla="*/ 605 h 718"/>
                    <a:gd name="T86" fmla="*/ 526 w 857"/>
                    <a:gd name="T87" fmla="*/ 630 h 718"/>
                    <a:gd name="T88" fmla="*/ 484 w 857"/>
                    <a:gd name="T89" fmla="*/ 686 h 718"/>
                    <a:gd name="T90" fmla="*/ 454 w 857"/>
                    <a:gd name="T91" fmla="*/ 708 h 718"/>
                    <a:gd name="T92" fmla="*/ 403 w 857"/>
                    <a:gd name="T93" fmla="*/ 710 h 718"/>
                    <a:gd name="T94" fmla="*/ 381 w 857"/>
                    <a:gd name="T95" fmla="*/ 683 h 7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7"/>
                    <a:gd name="T145" fmla="*/ 0 h 718"/>
                    <a:gd name="T146" fmla="*/ 857 w 857"/>
                    <a:gd name="T147" fmla="*/ 718 h 7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7" h="718">
                      <a:moveTo>
                        <a:pt x="352" y="654"/>
                      </a:moveTo>
                      <a:cubicBezTo>
                        <a:pt x="318" y="660"/>
                        <a:pt x="340" y="657"/>
                        <a:pt x="286" y="656"/>
                      </a:cubicBezTo>
                      <a:cubicBezTo>
                        <a:pt x="282" y="636"/>
                        <a:pt x="282" y="613"/>
                        <a:pt x="274" y="594"/>
                      </a:cubicBezTo>
                      <a:cubicBezTo>
                        <a:pt x="272" y="580"/>
                        <a:pt x="269" y="571"/>
                        <a:pt x="261" y="560"/>
                      </a:cubicBezTo>
                      <a:cubicBezTo>
                        <a:pt x="259" y="554"/>
                        <a:pt x="259" y="550"/>
                        <a:pt x="255" y="545"/>
                      </a:cubicBezTo>
                      <a:cubicBezTo>
                        <a:pt x="255" y="538"/>
                        <a:pt x="253" y="504"/>
                        <a:pt x="259" y="498"/>
                      </a:cubicBezTo>
                      <a:cubicBezTo>
                        <a:pt x="268" y="489"/>
                        <a:pt x="295" y="494"/>
                        <a:pt x="295" y="494"/>
                      </a:cubicBezTo>
                      <a:cubicBezTo>
                        <a:pt x="301" y="491"/>
                        <a:pt x="303" y="486"/>
                        <a:pt x="309" y="483"/>
                      </a:cubicBezTo>
                      <a:cubicBezTo>
                        <a:pt x="312" y="478"/>
                        <a:pt x="314" y="474"/>
                        <a:pt x="319" y="471"/>
                      </a:cubicBezTo>
                      <a:cubicBezTo>
                        <a:pt x="320" y="467"/>
                        <a:pt x="324" y="465"/>
                        <a:pt x="324" y="461"/>
                      </a:cubicBezTo>
                      <a:cubicBezTo>
                        <a:pt x="325" y="437"/>
                        <a:pt x="305" y="420"/>
                        <a:pt x="283" y="416"/>
                      </a:cubicBezTo>
                      <a:cubicBezTo>
                        <a:pt x="276" y="411"/>
                        <a:pt x="264" y="394"/>
                        <a:pt x="255" y="393"/>
                      </a:cubicBezTo>
                      <a:cubicBezTo>
                        <a:pt x="244" y="392"/>
                        <a:pt x="233" y="392"/>
                        <a:pt x="222" y="392"/>
                      </a:cubicBezTo>
                      <a:cubicBezTo>
                        <a:pt x="215" y="388"/>
                        <a:pt x="209" y="385"/>
                        <a:pt x="202" y="381"/>
                      </a:cubicBezTo>
                      <a:cubicBezTo>
                        <a:pt x="198" y="373"/>
                        <a:pt x="194" y="364"/>
                        <a:pt x="190" y="356"/>
                      </a:cubicBezTo>
                      <a:cubicBezTo>
                        <a:pt x="187" y="341"/>
                        <a:pt x="191" y="321"/>
                        <a:pt x="184" y="308"/>
                      </a:cubicBezTo>
                      <a:cubicBezTo>
                        <a:pt x="182" y="299"/>
                        <a:pt x="176" y="290"/>
                        <a:pt x="172" y="281"/>
                      </a:cubicBezTo>
                      <a:cubicBezTo>
                        <a:pt x="170" y="273"/>
                        <a:pt x="170" y="265"/>
                        <a:pt x="163" y="261"/>
                      </a:cubicBezTo>
                      <a:cubicBezTo>
                        <a:pt x="149" y="243"/>
                        <a:pt x="127" y="249"/>
                        <a:pt x="106" y="248"/>
                      </a:cubicBezTo>
                      <a:cubicBezTo>
                        <a:pt x="82" y="243"/>
                        <a:pt x="91" y="244"/>
                        <a:pt x="79" y="242"/>
                      </a:cubicBezTo>
                      <a:cubicBezTo>
                        <a:pt x="74" y="238"/>
                        <a:pt x="69" y="234"/>
                        <a:pt x="64" y="230"/>
                      </a:cubicBezTo>
                      <a:cubicBezTo>
                        <a:pt x="59" y="222"/>
                        <a:pt x="49" y="218"/>
                        <a:pt x="42" y="212"/>
                      </a:cubicBezTo>
                      <a:cubicBezTo>
                        <a:pt x="36" y="198"/>
                        <a:pt x="35" y="180"/>
                        <a:pt x="42" y="167"/>
                      </a:cubicBezTo>
                      <a:cubicBezTo>
                        <a:pt x="38" y="161"/>
                        <a:pt x="32" y="160"/>
                        <a:pt x="25" y="156"/>
                      </a:cubicBezTo>
                      <a:cubicBezTo>
                        <a:pt x="22" y="152"/>
                        <a:pt x="21" y="148"/>
                        <a:pt x="19" y="143"/>
                      </a:cubicBezTo>
                      <a:cubicBezTo>
                        <a:pt x="17" y="134"/>
                        <a:pt x="16" y="125"/>
                        <a:pt x="13" y="117"/>
                      </a:cubicBezTo>
                      <a:cubicBezTo>
                        <a:pt x="12" y="107"/>
                        <a:pt x="10" y="103"/>
                        <a:pt x="4" y="95"/>
                      </a:cubicBezTo>
                      <a:cubicBezTo>
                        <a:pt x="3" y="89"/>
                        <a:pt x="1" y="85"/>
                        <a:pt x="0" y="78"/>
                      </a:cubicBezTo>
                      <a:cubicBezTo>
                        <a:pt x="1" y="63"/>
                        <a:pt x="0" y="53"/>
                        <a:pt x="9" y="41"/>
                      </a:cubicBezTo>
                      <a:cubicBezTo>
                        <a:pt x="11" y="33"/>
                        <a:pt x="20" y="27"/>
                        <a:pt x="27" y="23"/>
                      </a:cubicBezTo>
                      <a:cubicBezTo>
                        <a:pt x="30" y="18"/>
                        <a:pt x="34" y="16"/>
                        <a:pt x="36" y="11"/>
                      </a:cubicBezTo>
                      <a:cubicBezTo>
                        <a:pt x="37" y="4"/>
                        <a:pt x="39" y="3"/>
                        <a:pt x="45" y="0"/>
                      </a:cubicBezTo>
                      <a:cubicBezTo>
                        <a:pt x="56" y="1"/>
                        <a:pt x="65" y="2"/>
                        <a:pt x="75" y="5"/>
                      </a:cubicBezTo>
                      <a:cubicBezTo>
                        <a:pt x="87" y="14"/>
                        <a:pt x="104" y="11"/>
                        <a:pt x="118" y="12"/>
                      </a:cubicBezTo>
                      <a:cubicBezTo>
                        <a:pt x="162" y="29"/>
                        <a:pt x="212" y="16"/>
                        <a:pt x="259" y="17"/>
                      </a:cubicBezTo>
                      <a:cubicBezTo>
                        <a:pt x="276" y="20"/>
                        <a:pt x="285" y="23"/>
                        <a:pt x="304" y="24"/>
                      </a:cubicBezTo>
                      <a:cubicBezTo>
                        <a:pt x="333" y="72"/>
                        <a:pt x="305" y="38"/>
                        <a:pt x="439" y="39"/>
                      </a:cubicBezTo>
                      <a:cubicBezTo>
                        <a:pt x="445" y="41"/>
                        <a:pt x="449" y="41"/>
                        <a:pt x="454" y="45"/>
                      </a:cubicBezTo>
                      <a:cubicBezTo>
                        <a:pt x="462" y="66"/>
                        <a:pt x="461" y="74"/>
                        <a:pt x="439" y="77"/>
                      </a:cubicBezTo>
                      <a:cubicBezTo>
                        <a:pt x="425" y="105"/>
                        <a:pt x="450" y="98"/>
                        <a:pt x="472" y="99"/>
                      </a:cubicBezTo>
                      <a:cubicBezTo>
                        <a:pt x="483" y="103"/>
                        <a:pt x="480" y="118"/>
                        <a:pt x="471" y="123"/>
                      </a:cubicBezTo>
                      <a:cubicBezTo>
                        <a:pt x="467" y="125"/>
                        <a:pt x="465" y="125"/>
                        <a:pt x="460" y="126"/>
                      </a:cubicBezTo>
                      <a:cubicBezTo>
                        <a:pt x="454" y="129"/>
                        <a:pt x="454" y="131"/>
                        <a:pt x="453" y="137"/>
                      </a:cubicBezTo>
                      <a:cubicBezTo>
                        <a:pt x="455" y="169"/>
                        <a:pt x="487" y="155"/>
                        <a:pt x="520" y="156"/>
                      </a:cubicBezTo>
                      <a:cubicBezTo>
                        <a:pt x="527" y="159"/>
                        <a:pt x="525" y="162"/>
                        <a:pt x="528" y="168"/>
                      </a:cubicBezTo>
                      <a:cubicBezTo>
                        <a:pt x="530" y="179"/>
                        <a:pt x="536" y="181"/>
                        <a:pt x="546" y="183"/>
                      </a:cubicBezTo>
                      <a:cubicBezTo>
                        <a:pt x="552" y="186"/>
                        <a:pt x="555" y="188"/>
                        <a:pt x="562" y="189"/>
                      </a:cubicBezTo>
                      <a:cubicBezTo>
                        <a:pt x="572" y="193"/>
                        <a:pt x="583" y="189"/>
                        <a:pt x="594" y="188"/>
                      </a:cubicBezTo>
                      <a:cubicBezTo>
                        <a:pt x="595" y="178"/>
                        <a:pt x="596" y="172"/>
                        <a:pt x="607" y="170"/>
                      </a:cubicBezTo>
                      <a:cubicBezTo>
                        <a:pt x="614" y="167"/>
                        <a:pt x="614" y="162"/>
                        <a:pt x="621" y="161"/>
                      </a:cubicBezTo>
                      <a:cubicBezTo>
                        <a:pt x="631" y="153"/>
                        <a:pt x="642" y="157"/>
                        <a:pt x="654" y="159"/>
                      </a:cubicBezTo>
                      <a:cubicBezTo>
                        <a:pt x="659" y="162"/>
                        <a:pt x="672" y="158"/>
                        <a:pt x="672" y="158"/>
                      </a:cubicBezTo>
                      <a:cubicBezTo>
                        <a:pt x="677" y="150"/>
                        <a:pt x="690" y="150"/>
                        <a:pt x="699" y="149"/>
                      </a:cubicBezTo>
                      <a:cubicBezTo>
                        <a:pt x="706" y="144"/>
                        <a:pt x="703" y="137"/>
                        <a:pt x="708" y="131"/>
                      </a:cubicBezTo>
                      <a:cubicBezTo>
                        <a:pt x="711" y="118"/>
                        <a:pt x="725" y="104"/>
                        <a:pt x="738" y="101"/>
                      </a:cubicBezTo>
                      <a:cubicBezTo>
                        <a:pt x="744" y="97"/>
                        <a:pt x="743" y="92"/>
                        <a:pt x="747" y="87"/>
                      </a:cubicBezTo>
                      <a:cubicBezTo>
                        <a:pt x="753" y="79"/>
                        <a:pt x="768" y="79"/>
                        <a:pt x="777" y="77"/>
                      </a:cubicBezTo>
                      <a:cubicBezTo>
                        <a:pt x="785" y="73"/>
                        <a:pt x="796" y="69"/>
                        <a:pt x="804" y="68"/>
                      </a:cubicBezTo>
                      <a:cubicBezTo>
                        <a:pt x="813" y="64"/>
                        <a:pt x="823" y="64"/>
                        <a:pt x="829" y="72"/>
                      </a:cubicBezTo>
                      <a:cubicBezTo>
                        <a:pt x="828" y="81"/>
                        <a:pt x="827" y="84"/>
                        <a:pt x="825" y="92"/>
                      </a:cubicBezTo>
                      <a:cubicBezTo>
                        <a:pt x="826" y="120"/>
                        <a:pt x="829" y="113"/>
                        <a:pt x="844" y="132"/>
                      </a:cubicBezTo>
                      <a:cubicBezTo>
                        <a:pt x="843" y="157"/>
                        <a:pt x="843" y="152"/>
                        <a:pt x="825" y="161"/>
                      </a:cubicBezTo>
                      <a:cubicBezTo>
                        <a:pt x="818" y="170"/>
                        <a:pt x="812" y="181"/>
                        <a:pt x="804" y="189"/>
                      </a:cubicBezTo>
                      <a:cubicBezTo>
                        <a:pt x="803" y="191"/>
                        <a:pt x="802" y="192"/>
                        <a:pt x="802" y="194"/>
                      </a:cubicBezTo>
                      <a:cubicBezTo>
                        <a:pt x="801" y="196"/>
                        <a:pt x="802" y="198"/>
                        <a:pt x="801" y="200"/>
                      </a:cubicBezTo>
                      <a:cubicBezTo>
                        <a:pt x="800" y="203"/>
                        <a:pt x="796" y="210"/>
                        <a:pt x="796" y="210"/>
                      </a:cubicBezTo>
                      <a:cubicBezTo>
                        <a:pt x="799" y="222"/>
                        <a:pt x="800" y="221"/>
                        <a:pt x="813" y="222"/>
                      </a:cubicBezTo>
                      <a:cubicBezTo>
                        <a:pt x="819" y="227"/>
                        <a:pt x="822" y="225"/>
                        <a:pt x="823" y="233"/>
                      </a:cubicBezTo>
                      <a:cubicBezTo>
                        <a:pt x="821" y="254"/>
                        <a:pt x="820" y="235"/>
                        <a:pt x="828" y="243"/>
                      </a:cubicBezTo>
                      <a:cubicBezTo>
                        <a:pt x="836" y="251"/>
                        <a:pt x="825" y="253"/>
                        <a:pt x="840" y="255"/>
                      </a:cubicBezTo>
                      <a:cubicBezTo>
                        <a:pt x="839" y="265"/>
                        <a:pt x="843" y="289"/>
                        <a:pt x="834" y="300"/>
                      </a:cubicBezTo>
                      <a:cubicBezTo>
                        <a:pt x="835" y="317"/>
                        <a:pt x="834" y="316"/>
                        <a:pt x="840" y="327"/>
                      </a:cubicBezTo>
                      <a:cubicBezTo>
                        <a:pt x="841" y="335"/>
                        <a:pt x="845" y="335"/>
                        <a:pt x="849" y="342"/>
                      </a:cubicBezTo>
                      <a:cubicBezTo>
                        <a:pt x="853" y="361"/>
                        <a:pt x="857" y="380"/>
                        <a:pt x="838" y="386"/>
                      </a:cubicBezTo>
                      <a:cubicBezTo>
                        <a:pt x="831" y="393"/>
                        <a:pt x="828" y="402"/>
                        <a:pt x="822" y="408"/>
                      </a:cubicBezTo>
                      <a:cubicBezTo>
                        <a:pt x="820" y="413"/>
                        <a:pt x="817" y="416"/>
                        <a:pt x="816" y="422"/>
                      </a:cubicBezTo>
                      <a:cubicBezTo>
                        <a:pt x="817" y="445"/>
                        <a:pt x="818" y="437"/>
                        <a:pt x="825" y="452"/>
                      </a:cubicBezTo>
                      <a:cubicBezTo>
                        <a:pt x="827" y="467"/>
                        <a:pt x="833" y="476"/>
                        <a:pt x="814" y="482"/>
                      </a:cubicBezTo>
                      <a:cubicBezTo>
                        <a:pt x="805" y="493"/>
                        <a:pt x="811" y="491"/>
                        <a:pt x="798" y="492"/>
                      </a:cubicBezTo>
                      <a:cubicBezTo>
                        <a:pt x="789" y="496"/>
                        <a:pt x="796" y="527"/>
                        <a:pt x="793" y="536"/>
                      </a:cubicBezTo>
                      <a:cubicBezTo>
                        <a:pt x="791" y="545"/>
                        <a:pt x="770" y="542"/>
                        <a:pt x="763" y="543"/>
                      </a:cubicBezTo>
                      <a:cubicBezTo>
                        <a:pt x="743" y="553"/>
                        <a:pt x="713" y="548"/>
                        <a:pt x="690" y="549"/>
                      </a:cubicBezTo>
                      <a:cubicBezTo>
                        <a:pt x="657" y="552"/>
                        <a:pt x="624" y="558"/>
                        <a:pt x="591" y="560"/>
                      </a:cubicBezTo>
                      <a:cubicBezTo>
                        <a:pt x="576" y="563"/>
                        <a:pt x="572" y="583"/>
                        <a:pt x="559" y="585"/>
                      </a:cubicBezTo>
                      <a:cubicBezTo>
                        <a:pt x="552" y="588"/>
                        <a:pt x="554" y="593"/>
                        <a:pt x="546" y="594"/>
                      </a:cubicBezTo>
                      <a:cubicBezTo>
                        <a:pt x="541" y="602"/>
                        <a:pt x="545" y="596"/>
                        <a:pt x="538" y="605"/>
                      </a:cubicBezTo>
                      <a:cubicBezTo>
                        <a:pt x="536" y="608"/>
                        <a:pt x="531" y="614"/>
                        <a:pt x="531" y="614"/>
                      </a:cubicBezTo>
                      <a:cubicBezTo>
                        <a:pt x="529" y="620"/>
                        <a:pt x="529" y="625"/>
                        <a:pt x="526" y="630"/>
                      </a:cubicBezTo>
                      <a:cubicBezTo>
                        <a:pt x="524" y="650"/>
                        <a:pt x="508" y="656"/>
                        <a:pt x="495" y="669"/>
                      </a:cubicBezTo>
                      <a:cubicBezTo>
                        <a:pt x="492" y="676"/>
                        <a:pt x="490" y="682"/>
                        <a:pt x="484" y="686"/>
                      </a:cubicBezTo>
                      <a:cubicBezTo>
                        <a:pt x="480" y="692"/>
                        <a:pt x="480" y="695"/>
                        <a:pt x="472" y="696"/>
                      </a:cubicBezTo>
                      <a:cubicBezTo>
                        <a:pt x="466" y="701"/>
                        <a:pt x="461" y="707"/>
                        <a:pt x="454" y="708"/>
                      </a:cubicBezTo>
                      <a:cubicBezTo>
                        <a:pt x="450" y="710"/>
                        <a:pt x="445" y="711"/>
                        <a:pt x="441" y="713"/>
                      </a:cubicBezTo>
                      <a:cubicBezTo>
                        <a:pt x="428" y="712"/>
                        <a:pt x="413" y="718"/>
                        <a:pt x="403" y="710"/>
                      </a:cubicBezTo>
                      <a:cubicBezTo>
                        <a:pt x="398" y="705"/>
                        <a:pt x="395" y="695"/>
                        <a:pt x="390" y="690"/>
                      </a:cubicBezTo>
                      <a:cubicBezTo>
                        <a:pt x="387" y="687"/>
                        <a:pt x="381" y="683"/>
                        <a:pt x="381" y="683"/>
                      </a:cubicBezTo>
                      <a:cubicBezTo>
                        <a:pt x="377" y="676"/>
                        <a:pt x="351" y="657"/>
                        <a:pt x="352" y="654"/>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1" name="Freeform 90"/>
                <p:cNvSpPr>
                  <a:spLocks/>
                </p:cNvSpPr>
                <p:nvPr/>
              </p:nvSpPr>
              <p:spPr bwMode="auto">
                <a:xfrm>
                  <a:off x="2924" y="780"/>
                  <a:ext cx="1006" cy="727"/>
                </a:xfrm>
                <a:custGeom>
                  <a:avLst/>
                  <a:gdLst>
                    <a:gd name="T0" fmla="*/ 333 w 1007"/>
                    <a:gd name="T1" fmla="*/ 15 h 727"/>
                    <a:gd name="T2" fmla="*/ 266 w 1007"/>
                    <a:gd name="T3" fmla="*/ 12 h 727"/>
                    <a:gd name="T4" fmla="*/ 230 w 1007"/>
                    <a:gd name="T5" fmla="*/ 36 h 727"/>
                    <a:gd name="T6" fmla="*/ 201 w 1007"/>
                    <a:gd name="T7" fmla="*/ 69 h 727"/>
                    <a:gd name="T8" fmla="*/ 24 w 1007"/>
                    <a:gd name="T9" fmla="*/ 57 h 727"/>
                    <a:gd name="T10" fmla="*/ 8 w 1007"/>
                    <a:gd name="T11" fmla="*/ 69 h 727"/>
                    <a:gd name="T12" fmla="*/ 26 w 1007"/>
                    <a:gd name="T13" fmla="*/ 127 h 727"/>
                    <a:gd name="T14" fmla="*/ 68 w 1007"/>
                    <a:gd name="T15" fmla="*/ 171 h 727"/>
                    <a:gd name="T16" fmla="*/ 101 w 1007"/>
                    <a:gd name="T17" fmla="*/ 240 h 727"/>
                    <a:gd name="T18" fmla="*/ 141 w 1007"/>
                    <a:gd name="T19" fmla="*/ 336 h 727"/>
                    <a:gd name="T20" fmla="*/ 167 w 1007"/>
                    <a:gd name="T21" fmla="*/ 366 h 727"/>
                    <a:gd name="T22" fmla="*/ 179 w 1007"/>
                    <a:gd name="T23" fmla="*/ 418 h 727"/>
                    <a:gd name="T24" fmla="*/ 119 w 1007"/>
                    <a:gd name="T25" fmla="*/ 474 h 727"/>
                    <a:gd name="T26" fmla="*/ 152 w 1007"/>
                    <a:gd name="T27" fmla="*/ 523 h 727"/>
                    <a:gd name="T28" fmla="*/ 194 w 1007"/>
                    <a:gd name="T29" fmla="*/ 534 h 727"/>
                    <a:gd name="T30" fmla="*/ 296 w 1007"/>
                    <a:gd name="T31" fmla="*/ 532 h 727"/>
                    <a:gd name="T32" fmla="*/ 314 w 1007"/>
                    <a:gd name="T33" fmla="*/ 568 h 727"/>
                    <a:gd name="T34" fmla="*/ 363 w 1007"/>
                    <a:gd name="T35" fmla="*/ 616 h 727"/>
                    <a:gd name="T36" fmla="*/ 414 w 1007"/>
                    <a:gd name="T37" fmla="*/ 639 h 727"/>
                    <a:gd name="T38" fmla="*/ 512 w 1007"/>
                    <a:gd name="T39" fmla="*/ 643 h 727"/>
                    <a:gd name="T40" fmla="*/ 578 w 1007"/>
                    <a:gd name="T41" fmla="*/ 682 h 727"/>
                    <a:gd name="T42" fmla="*/ 594 w 1007"/>
                    <a:gd name="T43" fmla="*/ 706 h 727"/>
                    <a:gd name="T44" fmla="*/ 623 w 1007"/>
                    <a:gd name="T45" fmla="*/ 718 h 727"/>
                    <a:gd name="T46" fmla="*/ 669 w 1007"/>
                    <a:gd name="T47" fmla="*/ 702 h 727"/>
                    <a:gd name="T48" fmla="*/ 665 w 1007"/>
                    <a:gd name="T49" fmla="*/ 628 h 727"/>
                    <a:gd name="T50" fmla="*/ 716 w 1007"/>
                    <a:gd name="T51" fmla="*/ 600 h 727"/>
                    <a:gd name="T52" fmla="*/ 719 w 1007"/>
                    <a:gd name="T53" fmla="*/ 588 h 727"/>
                    <a:gd name="T54" fmla="*/ 771 w 1007"/>
                    <a:gd name="T55" fmla="*/ 568 h 727"/>
                    <a:gd name="T56" fmla="*/ 849 w 1007"/>
                    <a:gd name="T57" fmla="*/ 553 h 727"/>
                    <a:gd name="T58" fmla="*/ 861 w 1007"/>
                    <a:gd name="T59" fmla="*/ 531 h 727"/>
                    <a:gd name="T60" fmla="*/ 954 w 1007"/>
                    <a:gd name="T61" fmla="*/ 489 h 727"/>
                    <a:gd name="T62" fmla="*/ 963 w 1007"/>
                    <a:gd name="T63" fmla="*/ 453 h 727"/>
                    <a:gd name="T64" fmla="*/ 1007 w 1007"/>
                    <a:gd name="T65" fmla="*/ 384 h 727"/>
                    <a:gd name="T66" fmla="*/ 947 w 1007"/>
                    <a:gd name="T67" fmla="*/ 355 h 727"/>
                    <a:gd name="T68" fmla="*/ 921 w 1007"/>
                    <a:gd name="T69" fmla="*/ 334 h 727"/>
                    <a:gd name="T70" fmla="*/ 890 w 1007"/>
                    <a:gd name="T71" fmla="*/ 288 h 727"/>
                    <a:gd name="T72" fmla="*/ 807 w 1007"/>
                    <a:gd name="T73" fmla="*/ 255 h 727"/>
                    <a:gd name="T74" fmla="*/ 813 w 1007"/>
                    <a:gd name="T75" fmla="*/ 214 h 727"/>
                    <a:gd name="T76" fmla="*/ 828 w 1007"/>
                    <a:gd name="T77" fmla="*/ 157 h 727"/>
                    <a:gd name="T78" fmla="*/ 786 w 1007"/>
                    <a:gd name="T79" fmla="*/ 151 h 727"/>
                    <a:gd name="T80" fmla="*/ 722 w 1007"/>
                    <a:gd name="T81" fmla="*/ 165 h 727"/>
                    <a:gd name="T82" fmla="*/ 675 w 1007"/>
                    <a:gd name="T83" fmla="*/ 94 h 727"/>
                    <a:gd name="T84" fmla="*/ 644 w 1007"/>
                    <a:gd name="T85" fmla="*/ 57 h 727"/>
                    <a:gd name="T86" fmla="*/ 585 w 1007"/>
                    <a:gd name="T87" fmla="*/ 9 h 727"/>
                    <a:gd name="T88" fmla="*/ 560 w 1007"/>
                    <a:gd name="T89" fmla="*/ 21 h 727"/>
                    <a:gd name="T90" fmla="*/ 540 w 1007"/>
                    <a:gd name="T91" fmla="*/ 10 h 727"/>
                    <a:gd name="T92" fmla="*/ 506 w 1007"/>
                    <a:gd name="T93" fmla="*/ 15 h 727"/>
                    <a:gd name="T94" fmla="*/ 441 w 1007"/>
                    <a:gd name="T95" fmla="*/ 15 h 727"/>
                    <a:gd name="T96" fmla="*/ 363 w 1007"/>
                    <a:gd name="T97" fmla="*/ 12 h 7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7"/>
                    <a:gd name="T148" fmla="*/ 0 h 727"/>
                    <a:gd name="T149" fmla="*/ 1007 w 1007"/>
                    <a:gd name="T150" fmla="*/ 727 h 7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7" h="727">
                      <a:moveTo>
                        <a:pt x="366" y="4"/>
                      </a:moveTo>
                      <a:cubicBezTo>
                        <a:pt x="349" y="6"/>
                        <a:pt x="344" y="4"/>
                        <a:pt x="333" y="15"/>
                      </a:cubicBezTo>
                      <a:cubicBezTo>
                        <a:pt x="319" y="14"/>
                        <a:pt x="306" y="13"/>
                        <a:pt x="293" y="10"/>
                      </a:cubicBezTo>
                      <a:cubicBezTo>
                        <a:pt x="284" y="11"/>
                        <a:pt x="275" y="11"/>
                        <a:pt x="266" y="12"/>
                      </a:cubicBezTo>
                      <a:cubicBezTo>
                        <a:pt x="257" y="13"/>
                        <a:pt x="250" y="23"/>
                        <a:pt x="240" y="25"/>
                      </a:cubicBezTo>
                      <a:cubicBezTo>
                        <a:pt x="236" y="30"/>
                        <a:pt x="235" y="33"/>
                        <a:pt x="230" y="36"/>
                      </a:cubicBezTo>
                      <a:cubicBezTo>
                        <a:pt x="225" y="42"/>
                        <a:pt x="225" y="48"/>
                        <a:pt x="222" y="55"/>
                      </a:cubicBezTo>
                      <a:cubicBezTo>
                        <a:pt x="220" y="67"/>
                        <a:pt x="211" y="67"/>
                        <a:pt x="201" y="69"/>
                      </a:cubicBezTo>
                      <a:cubicBezTo>
                        <a:pt x="167" y="67"/>
                        <a:pt x="143" y="63"/>
                        <a:pt x="111" y="55"/>
                      </a:cubicBezTo>
                      <a:cubicBezTo>
                        <a:pt x="82" y="56"/>
                        <a:pt x="53" y="55"/>
                        <a:pt x="24" y="57"/>
                      </a:cubicBezTo>
                      <a:cubicBezTo>
                        <a:pt x="20" y="57"/>
                        <a:pt x="21" y="65"/>
                        <a:pt x="20" y="66"/>
                      </a:cubicBezTo>
                      <a:cubicBezTo>
                        <a:pt x="17" y="69"/>
                        <a:pt x="12" y="68"/>
                        <a:pt x="8" y="69"/>
                      </a:cubicBezTo>
                      <a:cubicBezTo>
                        <a:pt x="0" y="80"/>
                        <a:pt x="4" y="72"/>
                        <a:pt x="6" y="99"/>
                      </a:cubicBezTo>
                      <a:cubicBezTo>
                        <a:pt x="8" y="126"/>
                        <a:pt x="3" y="125"/>
                        <a:pt x="26" y="127"/>
                      </a:cubicBezTo>
                      <a:cubicBezTo>
                        <a:pt x="31" y="152"/>
                        <a:pt x="27" y="150"/>
                        <a:pt x="56" y="153"/>
                      </a:cubicBezTo>
                      <a:cubicBezTo>
                        <a:pt x="61" y="158"/>
                        <a:pt x="64" y="165"/>
                        <a:pt x="68" y="171"/>
                      </a:cubicBezTo>
                      <a:cubicBezTo>
                        <a:pt x="70" y="191"/>
                        <a:pt x="64" y="214"/>
                        <a:pt x="89" y="217"/>
                      </a:cubicBezTo>
                      <a:cubicBezTo>
                        <a:pt x="91" y="225"/>
                        <a:pt x="97" y="233"/>
                        <a:pt x="101" y="240"/>
                      </a:cubicBezTo>
                      <a:cubicBezTo>
                        <a:pt x="102" y="269"/>
                        <a:pt x="96" y="281"/>
                        <a:pt x="119" y="295"/>
                      </a:cubicBezTo>
                      <a:cubicBezTo>
                        <a:pt x="129" y="308"/>
                        <a:pt x="128" y="326"/>
                        <a:pt x="141" y="336"/>
                      </a:cubicBezTo>
                      <a:cubicBezTo>
                        <a:pt x="143" y="344"/>
                        <a:pt x="146" y="347"/>
                        <a:pt x="152" y="352"/>
                      </a:cubicBezTo>
                      <a:cubicBezTo>
                        <a:pt x="154" y="360"/>
                        <a:pt x="160" y="362"/>
                        <a:pt x="167" y="366"/>
                      </a:cubicBezTo>
                      <a:cubicBezTo>
                        <a:pt x="172" y="372"/>
                        <a:pt x="174" y="372"/>
                        <a:pt x="182" y="373"/>
                      </a:cubicBezTo>
                      <a:cubicBezTo>
                        <a:pt x="198" y="381"/>
                        <a:pt x="191" y="409"/>
                        <a:pt x="179" y="418"/>
                      </a:cubicBezTo>
                      <a:cubicBezTo>
                        <a:pt x="177" y="424"/>
                        <a:pt x="177" y="428"/>
                        <a:pt x="173" y="433"/>
                      </a:cubicBezTo>
                      <a:cubicBezTo>
                        <a:pt x="177" y="482"/>
                        <a:pt x="190" y="471"/>
                        <a:pt x="119" y="474"/>
                      </a:cubicBezTo>
                      <a:cubicBezTo>
                        <a:pt x="107" y="490"/>
                        <a:pt x="118" y="495"/>
                        <a:pt x="131" y="498"/>
                      </a:cubicBezTo>
                      <a:cubicBezTo>
                        <a:pt x="133" y="513"/>
                        <a:pt x="136" y="520"/>
                        <a:pt x="152" y="523"/>
                      </a:cubicBezTo>
                      <a:cubicBezTo>
                        <a:pt x="160" y="527"/>
                        <a:pt x="158" y="534"/>
                        <a:pt x="167" y="535"/>
                      </a:cubicBezTo>
                      <a:cubicBezTo>
                        <a:pt x="176" y="535"/>
                        <a:pt x="186" y="537"/>
                        <a:pt x="194" y="534"/>
                      </a:cubicBezTo>
                      <a:cubicBezTo>
                        <a:pt x="198" y="533"/>
                        <a:pt x="196" y="525"/>
                        <a:pt x="200" y="523"/>
                      </a:cubicBezTo>
                      <a:cubicBezTo>
                        <a:pt x="322" y="526"/>
                        <a:pt x="249" y="524"/>
                        <a:pt x="296" y="532"/>
                      </a:cubicBezTo>
                      <a:cubicBezTo>
                        <a:pt x="300" y="534"/>
                        <a:pt x="305" y="535"/>
                        <a:pt x="309" y="537"/>
                      </a:cubicBezTo>
                      <a:cubicBezTo>
                        <a:pt x="314" y="547"/>
                        <a:pt x="310" y="558"/>
                        <a:pt x="314" y="568"/>
                      </a:cubicBezTo>
                      <a:cubicBezTo>
                        <a:pt x="317" y="576"/>
                        <a:pt x="348" y="576"/>
                        <a:pt x="350" y="576"/>
                      </a:cubicBezTo>
                      <a:cubicBezTo>
                        <a:pt x="351" y="605"/>
                        <a:pt x="341" y="613"/>
                        <a:pt x="363" y="616"/>
                      </a:cubicBezTo>
                      <a:cubicBezTo>
                        <a:pt x="374" y="621"/>
                        <a:pt x="367" y="632"/>
                        <a:pt x="377" y="634"/>
                      </a:cubicBezTo>
                      <a:cubicBezTo>
                        <a:pt x="387" y="639"/>
                        <a:pt x="404" y="638"/>
                        <a:pt x="414" y="639"/>
                      </a:cubicBezTo>
                      <a:cubicBezTo>
                        <a:pt x="444" y="637"/>
                        <a:pt x="467" y="636"/>
                        <a:pt x="497" y="637"/>
                      </a:cubicBezTo>
                      <a:cubicBezTo>
                        <a:pt x="503" y="639"/>
                        <a:pt x="506" y="642"/>
                        <a:pt x="512" y="643"/>
                      </a:cubicBezTo>
                      <a:cubicBezTo>
                        <a:pt x="527" y="668"/>
                        <a:pt x="539" y="669"/>
                        <a:pt x="570" y="670"/>
                      </a:cubicBezTo>
                      <a:cubicBezTo>
                        <a:pt x="576" y="674"/>
                        <a:pt x="575" y="676"/>
                        <a:pt x="578" y="682"/>
                      </a:cubicBezTo>
                      <a:cubicBezTo>
                        <a:pt x="578" y="690"/>
                        <a:pt x="575" y="699"/>
                        <a:pt x="579" y="705"/>
                      </a:cubicBezTo>
                      <a:cubicBezTo>
                        <a:pt x="582" y="709"/>
                        <a:pt x="589" y="705"/>
                        <a:pt x="594" y="706"/>
                      </a:cubicBezTo>
                      <a:cubicBezTo>
                        <a:pt x="599" y="707"/>
                        <a:pt x="603" y="711"/>
                        <a:pt x="608" y="712"/>
                      </a:cubicBezTo>
                      <a:cubicBezTo>
                        <a:pt x="613" y="716"/>
                        <a:pt x="617" y="717"/>
                        <a:pt x="623" y="718"/>
                      </a:cubicBezTo>
                      <a:cubicBezTo>
                        <a:pt x="640" y="726"/>
                        <a:pt x="629" y="723"/>
                        <a:pt x="656" y="724"/>
                      </a:cubicBezTo>
                      <a:cubicBezTo>
                        <a:pt x="676" y="727"/>
                        <a:pt x="671" y="722"/>
                        <a:pt x="669" y="702"/>
                      </a:cubicBezTo>
                      <a:cubicBezTo>
                        <a:pt x="668" y="686"/>
                        <a:pt x="670" y="676"/>
                        <a:pt x="660" y="664"/>
                      </a:cubicBezTo>
                      <a:cubicBezTo>
                        <a:pt x="658" y="652"/>
                        <a:pt x="653" y="635"/>
                        <a:pt x="665" y="628"/>
                      </a:cubicBezTo>
                      <a:cubicBezTo>
                        <a:pt x="677" y="613"/>
                        <a:pt x="686" y="607"/>
                        <a:pt x="705" y="606"/>
                      </a:cubicBezTo>
                      <a:cubicBezTo>
                        <a:pt x="708" y="603"/>
                        <a:pt x="713" y="603"/>
                        <a:pt x="716" y="600"/>
                      </a:cubicBezTo>
                      <a:cubicBezTo>
                        <a:pt x="717" y="598"/>
                        <a:pt x="717" y="596"/>
                        <a:pt x="717" y="594"/>
                      </a:cubicBezTo>
                      <a:cubicBezTo>
                        <a:pt x="718" y="592"/>
                        <a:pt x="718" y="590"/>
                        <a:pt x="719" y="588"/>
                      </a:cubicBezTo>
                      <a:cubicBezTo>
                        <a:pt x="727" y="579"/>
                        <a:pt x="744" y="583"/>
                        <a:pt x="755" y="582"/>
                      </a:cubicBezTo>
                      <a:cubicBezTo>
                        <a:pt x="759" y="577"/>
                        <a:pt x="765" y="572"/>
                        <a:pt x="771" y="568"/>
                      </a:cubicBezTo>
                      <a:cubicBezTo>
                        <a:pt x="774" y="559"/>
                        <a:pt x="787" y="551"/>
                        <a:pt x="797" y="549"/>
                      </a:cubicBezTo>
                      <a:cubicBezTo>
                        <a:pt x="820" y="550"/>
                        <a:pt x="830" y="551"/>
                        <a:pt x="849" y="553"/>
                      </a:cubicBezTo>
                      <a:cubicBezTo>
                        <a:pt x="850" y="555"/>
                        <a:pt x="851" y="563"/>
                        <a:pt x="857" y="559"/>
                      </a:cubicBezTo>
                      <a:cubicBezTo>
                        <a:pt x="862" y="556"/>
                        <a:pt x="860" y="538"/>
                        <a:pt x="861" y="531"/>
                      </a:cubicBezTo>
                      <a:cubicBezTo>
                        <a:pt x="857" y="507"/>
                        <a:pt x="860" y="491"/>
                        <a:pt x="887" y="489"/>
                      </a:cubicBezTo>
                      <a:cubicBezTo>
                        <a:pt x="910" y="490"/>
                        <a:pt x="932" y="493"/>
                        <a:pt x="954" y="489"/>
                      </a:cubicBezTo>
                      <a:cubicBezTo>
                        <a:pt x="959" y="481"/>
                        <a:pt x="957" y="474"/>
                        <a:pt x="965" y="469"/>
                      </a:cubicBezTo>
                      <a:cubicBezTo>
                        <a:pt x="970" y="463"/>
                        <a:pt x="967" y="459"/>
                        <a:pt x="963" y="453"/>
                      </a:cubicBezTo>
                      <a:cubicBezTo>
                        <a:pt x="959" y="433"/>
                        <a:pt x="955" y="419"/>
                        <a:pt x="978" y="417"/>
                      </a:cubicBezTo>
                      <a:cubicBezTo>
                        <a:pt x="1007" y="412"/>
                        <a:pt x="973" y="387"/>
                        <a:pt x="1007" y="384"/>
                      </a:cubicBezTo>
                      <a:cubicBezTo>
                        <a:pt x="1004" y="372"/>
                        <a:pt x="994" y="362"/>
                        <a:pt x="981" y="360"/>
                      </a:cubicBezTo>
                      <a:cubicBezTo>
                        <a:pt x="968" y="350"/>
                        <a:pt x="969" y="354"/>
                        <a:pt x="947" y="355"/>
                      </a:cubicBezTo>
                      <a:cubicBezTo>
                        <a:pt x="941" y="353"/>
                        <a:pt x="936" y="349"/>
                        <a:pt x="930" y="348"/>
                      </a:cubicBezTo>
                      <a:cubicBezTo>
                        <a:pt x="924" y="345"/>
                        <a:pt x="924" y="341"/>
                        <a:pt x="921" y="334"/>
                      </a:cubicBezTo>
                      <a:cubicBezTo>
                        <a:pt x="919" y="322"/>
                        <a:pt x="920" y="310"/>
                        <a:pt x="912" y="300"/>
                      </a:cubicBezTo>
                      <a:cubicBezTo>
                        <a:pt x="910" y="289"/>
                        <a:pt x="899" y="289"/>
                        <a:pt x="890" y="288"/>
                      </a:cubicBezTo>
                      <a:cubicBezTo>
                        <a:pt x="872" y="283"/>
                        <a:pt x="858" y="273"/>
                        <a:pt x="839" y="270"/>
                      </a:cubicBezTo>
                      <a:cubicBezTo>
                        <a:pt x="830" y="264"/>
                        <a:pt x="818" y="257"/>
                        <a:pt x="807" y="255"/>
                      </a:cubicBezTo>
                      <a:cubicBezTo>
                        <a:pt x="803" y="249"/>
                        <a:pt x="801" y="242"/>
                        <a:pt x="797" y="237"/>
                      </a:cubicBezTo>
                      <a:cubicBezTo>
                        <a:pt x="802" y="227"/>
                        <a:pt x="803" y="219"/>
                        <a:pt x="813" y="214"/>
                      </a:cubicBezTo>
                      <a:cubicBezTo>
                        <a:pt x="819" y="207"/>
                        <a:pt x="824" y="199"/>
                        <a:pt x="830" y="192"/>
                      </a:cubicBezTo>
                      <a:cubicBezTo>
                        <a:pt x="832" y="179"/>
                        <a:pt x="835" y="169"/>
                        <a:pt x="828" y="157"/>
                      </a:cubicBezTo>
                      <a:cubicBezTo>
                        <a:pt x="827" y="150"/>
                        <a:pt x="826" y="148"/>
                        <a:pt x="821" y="144"/>
                      </a:cubicBezTo>
                      <a:cubicBezTo>
                        <a:pt x="804" y="149"/>
                        <a:pt x="807" y="150"/>
                        <a:pt x="786" y="151"/>
                      </a:cubicBezTo>
                      <a:cubicBezTo>
                        <a:pt x="772" y="158"/>
                        <a:pt x="753" y="158"/>
                        <a:pt x="738" y="160"/>
                      </a:cubicBezTo>
                      <a:cubicBezTo>
                        <a:pt x="732" y="165"/>
                        <a:pt x="730" y="166"/>
                        <a:pt x="722" y="165"/>
                      </a:cubicBezTo>
                      <a:cubicBezTo>
                        <a:pt x="720" y="156"/>
                        <a:pt x="717" y="148"/>
                        <a:pt x="714" y="139"/>
                      </a:cubicBezTo>
                      <a:cubicBezTo>
                        <a:pt x="710" y="108"/>
                        <a:pt x="703" y="103"/>
                        <a:pt x="675" y="94"/>
                      </a:cubicBezTo>
                      <a:cubicBezTo>
                        <a:pt x="666" y="87"/>
                        <a:pt x="660" y="75"/>
                        <a:pt x="651" y="70"/>
                      </a:cubicBezTo>
                      <a:cubicBezTo>
                        <a:pt x="648" y="66"/>
                        <a:pt x="647" y="61"/>
                        <a:pt x="644" y="57"/>
                      </a:cubicBezTo>
                      <a:cubicBezTo>
                        <a:pt x="640" y="41"/>
                        <a:pt x="628" y="7"/>
                        <a:pt x="609" y="3"/>
                      </a:cubicBezTo>
                      <a:cubicBezTo>
                        <a:pt x="601" y="5"/>
                        <a:pt x="592" y="4"/>
                        <a:pt x="585" y="9"/>
                      </a:cubicBezTo>
                      <a:cubicBezTo>
                        <a:pt x="582" y="11"/>
                        <a:pt x="582" y="17"/>
                        <a:pt x="579" y="18"/>
                      </a:cubicBezTo>
                      <a:cubicBezTo>
                        <a:pt x="573" y="20"/>
                        <a:pt x="560" y="21"/>
                        <a:pt x="560" y="21"/>
                      </a:cubicBezTo>
                      <a:cubicBezTo>
                        <a:pt x="556" y="20"/>
                        <a:pt x="552" y="21"/>
                        <a:pt x="549" y="19"/>
                      </a:cubicBezTo>
                      <a:cubicBezTo>
                        <a:pt x="545" y="17"/>
                        <a:pt x="540" y="10"/>
                        <a:pt x="540" y="10"/>
                      </a:cubicBezTo>
                      <a:cubicBezTo>
                        <a:pt x="539" y="2"/>
                        <a:pt x="536" y="1"/>
                        <a:pt x="528" y="0"/>
                      </a:cubicBezTo>
                      <a:cubicBezTo>
                        <a:pt x="521" y="5"/>
                        <a:pt x="514" y="11"/>
                        <a:pt x="506" y="15"/>
                      </a:cubicBezTo>
                      <a:cubicBezTo>
                        <a:pt x="502" y="21"/>
                        <a:pt x="499" y="21"/>
                        <a:pt x="492" y="22"/>
                      </a:cubicBezTo>
                      <a:cubicBezTo>
                        <a:pt x="436" y="18"/>
                        <a:pt x="465" y="20"/>
                        <a:pt x="441" y="15"/>
                      </a:cubicBezTo>
                      <a:cubicBezTo>
                        <a:pt x="431" y="8"/>
                        <a:pt x="430" y="10"/>
                        <a:pt x="416" y="13"/>
                      </a:cubicBezTo>
                      <a:cubicBezTo>
                        <a:pt x="398" y="13"/>
                        <a:pt x="381" y="13"/>
                        <a:pt x="363" y="12"/>
                      </a:cubicBezTo>
                      <a:cubicBezTo>
                        <a:pt x="356" y="11"/>
                        <a:pt x="353" y="4"/>
                        <a:pt x="366" y="4"/>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2" name="Freeform 91"/>
                <p:cNvSpPr>
                  <a:spLocks/>
                </p:cNvSpPr>
                <p:nvPr/>
              </p:nvSpPr>
              <p:spPr bwMode="auto">
                <a:xfrm>
                  <a:off x="3173" y="23"/>
                  <a:ext cx="808" cy="921"/>
                </a:xfrm>
                <a:custGeom>
                  <a:avLst/>
                  <a:gdLst>
                    <a:gd name="T0" fmla="*/ 204 w 810"/>
                    <a:gd name="T1" fmla="*/ 20 h 923"/>
                    <a:gd name="T2" fmla="*/ 240 w 810"/>
                    <a:gd name="T3" fmla="*/ 28 h 923"/>
                    <a:gd name="T4" fmla="*/ 305 w 810"/>
                    <a:gd name="T5" fmla="*/ 31 h 923"/>
                    <a:gd name="T6" fmla="*/ 341 w 810"/>
                    <a:gd name="T7" fmla="*/ 74 h 923"/>
                    <a:gd name="T8" fmla="*/ 371 w 810"/>
                    <a:gd name="T9" fmla="*/ 122 h 923"/>
                    <a:gd name="T10" fmla="*/ 416 w 810"/>
                    <a:gd name="T11" fmla="*/ 193 h 923"/>
                    <a:gd name="T12" fmla="*/ 444 w 810"/>
                    <a:gd name="T13" fmla="*/ 233 h 923"/>
                    <a:gd name="T14" fmla="*/ 462 w 810"/>
                    <a:gd name="T15" fmla="*/ 298 h 923"/>
                    <a:gd name="T16" fmla="*/ 414 w 810"/>
                    <a:gd name="T17" fmla="*/ 308 h 923"/>
                    <a:gd name="T18" fmla="*/ 395 w 810"/>
                    <a:gd name="T19" fmla="*/ 331 h 923"/>
                    <a:gd name="T20" fmla="*/ 420 w 810"/>
                    <a:gd name="T21" fmla="*/ 412 h 923"/>
                    <a:gd name="T22" fmla="*/ 446 w 810"/>
                    <a:gd name="T23" fmla="*/ 470 h 923"/>
                    <a:gd name="T24" fmla="*/ 482 w 810"/>
                    <a:gd name="T25" fmla="*/ 464 h 923"/>
                    <a:gd name="T26" fmla="*/ 522 w 810"/>
                    <a:gd name="T27" fmla="*/ 467 h 923"/>
                    <a:gd name="T28" fmla="*/ 569 w 810"/>
                    <a:gd name="T29" fmla="*/ 479 h 923"/>
                    <a:gd name="T30" fmla="*/ 626 w 810"/>
                    <a:gd name="T31" fmla="*/ 467 h 923"/>
                    <a:gd name="T32" fmla="*/ 642 w 810"/>
                    <a:gd name="T33" fmla="*/ 476 h 923"/>
                    <a:gd name="T34" fmla="*/ 677 w 810"/>
                    <a:gd name="T35" fmla="*/ 482 h 923"/>
                    <a:gd name="T36" fmla="*/ 737 w 810"/>
                    <a:gd name="T37" fmla="*/ 532 h 923"/>
                    <a:gd name="T38" fmla="*/ 744 w 810"/>
                    <a:gd name="T39" fmla="*/ 578 h 923"/>
                    <a:gd name="T40" fmla="*/ 758 w 810"/>
                    <a:gd name="T41" fmla="*/ 623 h 923"/>
                    <a:gd name="T42" fmla="*/ 759 w 810"/>
                    <a:gd name="T43" fmla="*/ 731 h 923"/>
                    <a:gd name="T44" fmla="*/ 789 w 810"/>
                    <a:gd name="T45" fmla="*/ 782 h 923"/>
                    <a:gd name="T46" fmla="*/ 804 w 810"/>
                    <a:gd name="T47" fmla="*/ 814 h 923"/>
                    <a:gd name="T48" fmla="*/ 779 w 810"/>
                    <a:gd name="T49" fmla="*/ 860 h 923"/>
                    <a:gd name="T50" fmla="*/ 705 w 810"/>
                    <a:gd name="T51" fmla="*/ 863 h 923"/>
                    <a:gd name="T52" fmla="*/ 632 w 810"/>
                    <a:gd name="T53" fmla="*/ 907 h 923"/>
                    <a:gd name="T54" fmla="*/ 524 w 810"/>
                    <a:gd name="T55" fmla="*/ 916 h 923"/>
                    <a:gd name="T56" fmla="*/ 474 w 810"/>
                    <a:gd name="T57" fmla="*/ 919 h 923"/>
                    <a:gd name="T58" fmla="*/ 461 w 810"/>
                    <a:gd name="T59" fmla="*/ 886 h 923"/>
                    <a:gd name="T60" fmla="*/ 429 w 810"/>
                    <a:gd name="T61" fmla="*/ 859 h 923"/>
                    <a:gd name="T62" fmla="*/ 396 w 810"/>
                    <a:gd name="T63" fmla="*/ 827 h 923"/>
                    <a:gd name="T64" fmla="*/ 354 w 810"/>
                    <a:gd name="T65" fmla="*/ 778 h 923"/>
                    <a:gd name="T66" fmla="*/ 278 w 810"/>
                    <a:gd name="T67" fmla="*/ 773 h 923"/>
                    <a:gd name="T68" fmla="*/ 113 w 810"/>
                    <a:gd name="T69" fmla="*/ 770 h 923"/>
                    <a:gd name="T70" fmla="*/ 74 w 810"/>
                    <a:gd name="T71" fmla="*/ 710 h 923"/>
                    <a:gd name="T72" fmla="*/ 83 w 810"/>
                    <a:gd name="T73" fmla="*/ 685 h 923"/>
                    <a:gd name="T74" fmla="*/ 48 w 810"/>
                    <a:gd name="T75" fmla="*/ 563 h 923"/>
                    <a:gd name="T76" fmla="*/ 11 w 810"/>
                    <a:gd name="T77" fmla="*/ 521 h 923"/>
                    <a:gd name="T78" fmla="*/ 21 w 810"/>
                    <a:gd name="T79" fmla="*/ 497 h 923"/>
                    <a:gd name="T80" fmla="*/ 41 w 810"/>
                    <a:gd name="T81" fmla="*/ 437 h 923"/>
                    <a:gd name="T82" fmla="*/ 50 w 810"/>
                    <a:gd name="T83" fmla="*/ 409 h 923"/>
                    <a:gd name="T84" fmla="*/ 74 w 810"/>
                    <a:gd name="T85" fmla="*/ 365 h 923"/>
                    <a:gd name="T86" fmla="*/ 66 w 810"/>
                    <a:gd name="T87" fmla="*/ 296 h 923"/>
                    <a:gd name="T88" fmla="*/ 72 w 810"/>
                    <a:gd name="T89" fmla="*/ 233 h 923"/>
                    <a:gd name="T90" fmla="*/ 110 w 810"/>
                    <a:gd name="T91" fmla="*/ 202 h 923"/>
                    <a:gd name="T92" fmla="*/ 152 w 810"/>
                    <a:gd name="T93" fmla="*/ 157 h 923"/>
                    <a:gd name="T94" fmla="*/ 162 w 810"/>
                    <a:gd name="T95" fmla="*/ 127 h 923"/>
                    <a:gd name="T96" fmla="*/ 153 w 810"/>
                    <a:gd name="T97" fmla="*/ 2 h 9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0"/>
                    <a:gd name="T148" fmla="*/ 0 h 923"/>
                    <a:gd name="T149" fmla="*/ 810 w 810"/>
                    <a:gd name="T150" fmla="*/ 923 h 9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0" h="923">
                      <a:moveTo>
                        <a:pt x="153" y="2"/>
                      </a:moveTo>
                      <a:cubicBezTo>
                        <a:pt x="188" y="5"/>
                        <a:pt x="184" y="0"/>
                        <a:pt x="204" y="20"/>
                      </a:cubicBezTo>
                      <a:cubicBezTo>
                        <a:pt x="206" y="32"/>
                        <a:pt x="208" y="39"/>
                        <a:pt x="221" y="41"/>
                      </a:cubicBezTo>
                      <a:cubicBezTo>
                        <a:pt x="237" y="39"/>
                        <a:pt x="232" y="38"/>
                        <a:pt x="240" y="28"/>
                      </a:cubicBezTo>
                      <a:cubicBezTo>
                        <a:pt x="246" y="2"/>
                        <a:pt x="271" y="15"/>
                        <a:pt x="293" y="17"/>
                      </a:cubicBezTo>
                      <a:cubicBezTo>
                        <a:pt x="297" y="24"/>
                        <a:pt x="301" y="24"/>
                        <a:pt x="305" y="31"/>
                      </a:cubicBezTo>
                      <a:cubicBezTo>
                        <a:pt x="307" y="42"/>
                        <a:pt x="311" y="60"/>
                        <a:pt x="323" y="62"/>
                      </a:cubicBezTo>
                      <a:cubicBezTo>
                        <a:pt x="331" y="66"/>
                        <a:pt x="333" y="73"/>
                        <a:pt x="341" y="74"/>
                      </a:cubicBezTo>
                      <a:cubicBezTo>
                        <a:pt x="347" y="78"/>
                        <a:pt x="349" y="82"/>
                        <a:pt x="356" y="83"/>
                      </a:cubicBezTo>
                      <a:cubicBezTo>
                        <a:pt x="361" y="107"/>
                        <a:pt x="358" y="105"/>
                        <a:pt x="371" y="122"/>
                      </a:cubicBezTo>
                      <a:cubicBezTo>
                        <a:pt x="373" y="130"/>
                        <a:pt x="377" y="135"/>
                        <a:pt x="380" y="142"/>
                      </a:cubicBezTo>
                      <a:cubicBezTo>
                        <a:pt x="381" y="186"/>
                        <a:pt x="377" y="189"/>
                        <a:pt x="416" y="193"/>
                      </a:cubicBezTo>
                      <a:cubicBezTo>
                        <a:pt x="436" y="200"/>
                        <a:pt x="425" y="205"/>
                        <a:pt x="437" y="215"/>
                      </a:cubicBezTo>
                      <a:cubicBezTo>
                        <a:pt x="438" y="222"/>
                        <a:pt x="438" y="228"/>
                        <a:pt x="444" y="233"/>
                      </a:cubicBezTo>
                      <a:cubicBezTo>
                        <a:pt x="451" y="245"/>
                        <a:pt x="463" y="250"/>
                        <a:pt x="470" y="263"/>
                      </a:cubicBezTo>
                      <a:cubicBezTo>
                        <a:pt x="471" y="268"/>
                        <a:pt x="467" y="295"/>
                        <a:pt x="462" y="298"/>
                      </a:cubicBezTo>
                      <a:cubicBezTo>
                        <a:pt x="459" y="300"/>
                        <a:pt x="455" y="299"/>
                        <a:pt x="452" y="299"/>
                      </a:cubicBezTo>
                      <a:cubicBezTo>
                        <a:pt x="433" y="310"/>
                        <a:pt x="455" y="307"/>
                        <a:pt x="414" y="308"/>
                      </a:cubicBezTo>
                      <a:cubicBezTo>
                        <a:pt x="411" y="313"/>
                        <a:pt x="409" y="319"/>
                        <a:pt x="405" y="323"/>
                      </a:cubicBezTo>
                      <a:cubicBezTo>
                        <a:pt x="402" y="326"/>
                        <a:pt x="395" y="331"/>
                        <a:pt x="395" y="331"/>
                      </a:cubicBezTo>
                      <a:cubicBezTo>
                        <a:pt x="397" y="347"/>
                        <a:pt x="409" y="353"/>
                        <a:pt x="422" y="361"/>
                      </a:cubicBezTo>
                      <a:cubicBezTo>
                        <a:pt x="424" y="378"/>
                        <a:pt x="426" y="395"/>
                        <a:pt x="420" y="412"/>
                      </a:cubicBezTo>
                      <a:cubicBezTo>
                        <a:pt x="418" y="427"/>
                        <a:pt x="425" y="432"/>
                        <a:pt x="438" y="434"/>
                      </a:cubicBezTo>
                      <a:cubicBezTo>
                        <a:pt x="444" y="444"/>
                        <a:pt x="433" y="467"/>
                        <a:pt x="446" y="470"/>
                      </a:cubicBezTo>
                      <a:cubicBezTo>
                        <a:pt x="452" y="465"/>
                        <a:pt x="455" y="458"/>
                        <a:pt x="462" y="455"/>
                      </a:cubicBezTo>
                      <a:cubicBezTo>
                        <a:pt x="469" y="458"/>
                        <a:pt x="474" y="462"/>
                        <a:pt x="482" y="464"/>
                      </a:cubicBezTo>
                      <a:cubicBezTo>
                        <a:pt x="487" y="466"/>
                        <a:pt x="491" y="469"/>
                        <a:pt x="495" y="472"/>
                      </a:cubicBezTo>
                      <a:cubicBezTo>
                        <a:pt x="501" y="462"/>
                        <a:pt x="509" y="466"/>
                        <a:pt x="522" y="467"/>
                      </a:cubicBezTo>
                      <a:cubicBezTo>
                        <a:pt x="533" y="478"/>
                        <a:pt x="524" y="496"/>
                        <a:pt x="543" y="502"/>
                      </a:cubicBezTo>
                      <a:cubicBezTo>
                        <a:pt x="568" y="493"/>
                        <a:pt x="550" y="490"/>
                        <a:pt x="569" y="479"/>
                      </a:cubicBezTo>
                      <a:cubicBezTo>
                        <a:pt x="579" y="465"/>
                        <a:pt x="587" y="469"/>
                        <a:pt x="605" y="466"/>
                      </a:cubicBezTo>
                      <a:cubicBezTo>
                        <a:pt x="614" y="469"/>
                        <a:pt x="618" y="472"/>
                        <a:pt x="626" y="467"/>
                      </a:cubicBezTo>
                      <a:cubicBezTo>
                        <a:pt x="637" y="471"/>
                        <a:pt x="635" y="480"/>
                        <a:pt x="636" y="491"/>
                      </a:cubicBezTo>
                      <a:cubicBezTo>
                        <a:pt x="653" y="488"/>
                        <a:pt x="621" y="496"/>
                        <a:pt x="642" y="476"/>
                      </a:cubicBezTo>
                      <a:cubicBezTo>
                        <a:pt x="646" y="473"/>
                        <a:pt x="652" y="475"/>
                        <a:pt x="657" y="475"/>
                      </a:cubicBezTo>
                      <a:cubicBezTo>
                        <a:pt x="667" y="469"/>
                        <a:pt x="672" y="473"/>
                        <a:pt x="677" y="482"/>
                      </a:cubicBezTo>
                      <a:cubicBezTo>
                        <a:pt x="678" y="499"/>
                        <a:pt x="680" y="515"/>
                        <a:pt x="681" y="532"/>
                      </a:cubicBezTo>
                      <a:cubicBezTo>
                        <a:pt x="700" y="527"/>
                        <a:pt x="716" y="531"/>
                        <a:pt x="737" y="532"/>
                      </a:cubicBezTo>
                      <a:cubicBezTo>
                        <a:pt x="744" y="533"/>
                        <a:pt x="749" y="533"/>
                        <a:pt x="752" y="539"/>
                      </a:cubicBezTo>
                      <a:cubicBezTo>
                        <a:pt x="752" y="553"/>
                        <a:pt x="761" y="576"/>
                        <a:pt x="744" y="578"/>
                      </a:cubicBezTo>
                      <a:cubicBezTo>
                        <a:pt x="742" y="586"/>
                        <a:pt x="742" y="589"/>
                        <a:pt x="749" y="593"/>
                      </a:cubicBezTo>
                      <a:cubicBezTo>
                        <a:pt x="750" y="617"/>
                        <a:pt x="748" y="610"/>
                        <a:pt x="758" y="623"/>
                      </a:cubicBezTo>
                      <a:cubicBezTo>
                        <a:pt x="760" y="642"/>
                        <a:pt x="748" y="670"/>
                        <a:pt x="771" y="674"/>
                      </a:cubicBezTo>
                      <a:cubicBezTo>
                        <a:pt x="776" y="696"/>
                        <a:pt x="785" y="728"/>
                        <a:pt x="759" y="731"/>
                      </a:cubicBezTo>
                      <a:cubicBezTo>
                        <a:pt x="755" y="753"/>
                        <a:pt x="752" y="769"/>
                        <a:pt x="776" y="772"/>
                      </a:cubicBezTo>
                      <a:cubicBezTo>
                        <a:pt x="780" y="776"/>
                        <a:pt x="784" y="779"/>
                        <a:pt x="789" y="782"/>
                      </a:cubicBezTo>
                      <a:cubicBezTo>
                        <a:pt x="792" y="787"/>
                        <a:pt x="795" y="791"/>
                        <a:pt x="797" y="796"/>
                      </a:cubicBezTo>
                      <a:cubicBezTo>
                        <a:pt x="798" y="805"/>
                        <a:pt x="796" y="810"/>
                        <a:pt x="804" y="814"/>
                      </a:cubicBezTo>
                      <a:cubicBezTo>
                        <a:pt x="803" y="838"/>
                        <a:pt x="810" y="844"/>
                        <a:pt x="792" y="850"/>
                      </a:cubicBezTo>
                      <a:cubicBezTo>
                        <a:pt x="786" y="858"/>
                        <a:pt x="792" y="859"/>
                        <a:pt x="779" y="860"/>
                      </a:cubicBezTo>
                      <a:cubicBezTo>
                        <a:pt x="758" y="859"/>
                        <a:pt x="744" y="861"/>
                        <a:pt x="726" y="854"/>
                      </a:cubicBezTo>
                      <a:cubicBezTo>
                        <a:pt x="710" y="859"/>
                        <a:pt x="730" y="861"/>
                        <a:pt x="705" y="863"/>
                      </a:cubicBezTo>
                      <a:cubicBezTo>
                        <a:pt x="685" y="870"/>
                        <a:pt x="691" y="902"/>
                        <a:pt x="662" y="905"/>
                      </a:cubicBezTo>
                      <a:cubicBezTo>
                        <a:pt x="652" y="900"/>
                        <a:pt x="641" y="900"/>
                        <a:pt x="632" y="907"/>
                      </a:cubicBezTo>
                      <a:cubicBezTo>
                        <a:pt x="629" y="913"/>
                        <a:pt x="623" y="914"/>
                        <a:pt x="617" y="914"/>
                      </a:cubicBezTo>
                      <a:cubicBezTo>
                        <a:pt x="586" y="915"/>
                        <a:pt x="555" y="915"/>
                        <a:pt x="524" y="916"/>
                      </a:cubicBezTo>
                      <a:cubicBezTo>
                        <a:pt x="519" y="919"/>
                        <a:pt x="516" y="922"/>
                        <a:pt x="510" y="923"/>
                      </a:cubicBezTo>
                      <a:cubicBezTo>
                        <a:pt x="485" y="922"/>
                        <a:pt x="489" y="922"/>
                        <a:pt x="474" y="919"/>
                      </a:cubicBezTo>
                      <a:cubicBezTo>
                        <a:pt x="473" y="914"/>
                        <a:pt x="471" y="894"/>
                        <a:pt x="470" y="893"/>
                      </a:cubicBezTo>
                      <a:cubicBezTo>
                        <a:pt x="467" y="891"/>
                        <a:pt x="461" y="886"/>
                        <a:pt x="461" y="886"/>
                      </a:cubicBezTo>
                      <a:cubicBezTo>
                        <a:pt x="455" y="876"/>
                        <a:pt x="447" y="872"/>
                        <a:pt x="438" y="866"/>
                      </a:cubicBezTo>
                      <a:cubicBezTo>
                        <a:pt x="435" y="864"/>
                        <a:pt x="429" y="859"/>
                        <a:pt x="429" y="859"/>
                      </a:cubicBezTo>
                      <a:cubicBezTo>
                        <a:pt x="425" y="853"/>
                        <a:pt x="420" y="848"/>
                        <a:pt x="414" y="844"/>
                      </a:cubicBezTo>
                      <a:cubicBezTo>
                        <a:pt x="410" y="838"/>
                        <a:pt x="403" y="830"/>
                        <a:pt x="396" y="827"/>
                      </a:cubicBezTo>
                      <a:cubicBezTo>
                        <a:pt x="394" y="817"/>
                        <a:pt x="389" y="808"/>
                        <a:pt x="381" y="802"/>
                      </a:cubicBezTo>
                      <a:cubicBezTo>
                        <a:pt x="374" y="791"/>
                        <a:pt x="368" y="781"/>
                        <a:pt x="354" y="778"/>
                      </a:cubicBezTo>
                      <a:cubicBezTo>
                        <a:pt x="337" y="779"/>
                        <a:pt x="317" y="783"/>
                        <a:pt x="302" y="776"/>
                      </a:cubicBezTo>
                      <a:cubicBezTo>
                        <a:pt x="295" y="767"/>
                        <a:pt x="288" y="772"/>
                        <a:pt x="278" y="773"/>
                      </a:cubicBezTo>
                      <a:cubicBezTo>
                        <a:pt x="269" y="778"/>
                        <a:pt x="262" y="780"/>
                        <a:pt x="252" y="782"/>
                      </a:cubicBezTo>
                      <a:cubicBezTo>
                        <a:pt x="206" y="781"/>
                        <a:pt x="159" y="776"/>
                        <a:pt x="113" y="770"/>
                      </a:cubicBezTo>
                      <a:cubicBezTo>
                        <a:pt x="93" y="773"/>
                        <a:pt x="80" y="774"/>
                        <a:pt x="57" y="775"/>
                      </a:cubicBezTo>
                      <a:cubicBezTo>
                        <a:pt x="52" y="752"/>
                        <a:pt x="50" y="724"/>
                        <a:pt x="74" y="710"/>
                      </a:cubicBezTo>
                      <a:cubicBezTo>
                        <a:pt x="77" y="694"/>
                        <a:pt x="72" y="713"/>
                        <a:pt x="80" y="701"/>
                      </a:cubicBezTo>
                      <a:cubicBezTo>
                        <a:pt x="83" y="696"/>
                        <a:pt x="82" y="690"/>
                        <a:pt x="83" y="685"/>
                      </a:cubicBezTo>
                      <a:cubicBezTo>
                        <a:pt x="82" y="651"/>
                        <a:pt x="87" y="607"/>
                        <a:pt x="57" y="583"/>
                      </a:cubicBezTo>
                      <a:cubicBezTo>
                        <a:pt x="53" y="577"/>
                        <a:pt x="51" y="570"/>
                        <a:pt x="48" y="563"/>
                      </a:cubicBezTo>
                      <a:cubicBezTo>
                        <a:pt x="45" y="548"/>
                        <a:pt x="34" y="540"/>
                        <a:pt x="21" y="532"/>
                      </a:cubicBezTo>
                      <a:cubicBezTo>
                        <a:pt x="18" y="527"/>
                        <a:pt x="16" y="524"/>
                        <a:pt x="11" y="521"/>
                      </a:cubicBezTo>
                      <a:cubicBezTo>
                        <a:pt x="7" y="514"/>
                        <a:pt x="8" y="510"/>
                        <a:pt x="0" y="505"/>
                      </a:cubicBezTo>
                      <a:cubicBezTo>
                        <a:pt x="3" y="498"/>
                        <a:pt x="21" y="497"/>
                        <a:pt x="21" y="497"/>
                      </a:cubicBezTo>
                      <a:cubicBezTo>
                        <a:pt x="26" y="493"/>
                        <a:pt x="29" y="490"/>
                        <a:pt x="32" y="484"/>
                      </a:cubicBezTo>
                      <a:cubicBezTo>
                        <a:pt x="35" y="469"/>
                        <a:pt x="33" y="451"/>
                        <a:pt x="41" y="437"/>
                      </a:cubicBezTo>
                      <a:cubicBezTo>
                        <a:pt x="42" y="431"/>
                        <a:pt x="43" y="424"/>
                        <a:pt x="45" y="419"/>
                      </a:cubicBezTo>
                      <a:cubicBezTo>
                        <a:pt x="46" y="416"/>
                        <a:pt x="50" y="409"/>
                        <a:pt x="50" y="409"/>
                      </a:cubicBezTo>
                      <a:cubicBezTo>
                        <a:pt x="51" y="398"/>
                        <a:pt x="54" y="389"/>
                        <a:pt x="63" y="382"/>
                      </a:cubicBezTo>
                      <a:cubicBezTo>
                        <a:pt x="66" y="375"/>
                        <a:pt x="71" y="372"/>
                        <a:pt x="74" y="365"/>
                      </a:cubicBezTo>
                      <a:cubicBezTo>
                        <a:pt x="77" y="347"/>
                        <a:pt x="80" y="327"/>
                        <a:pt x="72" y="310"/>
                      </a:cubicBezTo>
                      <a:cubicBezTo>
                        <a:pt x="71" y="304"/>
                        <a:pt x="69" y="301"/>
                        <a:pt x="66" y="296"/>
                      </a:cubicBezTo>
                      <a:cubicBezTo>
                        <a:pt x="65" y="288"/>
                        <a:pt x="61" y="282"/>
                        <a:pt x="59" y="274"/>
                      </a:cubicBezTo>
                      <a:cubicBezTo>
                        <a:pt x="60" y="253"/>
                        <a:pt x="54" y="242"/>
                        <a:pt x="72" y="233"/>
                      </a:cubicBezTo>
                      <a:cubicBezTo>
                        <a:pt x="75" y="228"/>
                        <a:pt x="76" y="225"/>
                        <a:pt x="81" y="221"/>
                      </a:cubicBezTo>
                      <a:cubicBezTo>
                        <a:pt x="86" y="211"/>
                        <a:pt x="99" y="204"/>
                        <a:pt x="110" y="202"/>
                      </a:cubicBezTo>
                      <a:cubicBezTo>
                        <a:pt x="122" y="193"/>
                        <a:pt x="131" y="181"/>
                        <a:pt x="143" y="172"/>
                      </a:cubicBezTo>
                      <a:cubicBezTo>
                        <a:pt x="144" y="165"/>
                        <a:pt x="145" y="158"/>
                        <a:pt x="152" y="157"/>
                      </a:cubicBezTo>
                      <a:cubicBezTo>
                        <a:pt x="161" y="152"/>
                        <a:pt x="169" y="147"/>
                        <a:pt x="179" y="145"/>
                      </a:cubicBezTo>
                      <a:cubicBezTo>
                        <a:pt x="181" y="136"/>
                        <a:pt x="169" y="131"/>
                        <a:pt x="162" y="127"/>
                      </a:cubicBezTo>
                      <a:cubicBezTo>
                        <a:pt x="158" y="122"/>
                        <a:pt x="154" y="120"/>
                        <a:pt x="150" y="115"/>
                      </a:cubicBezTo>
                      <a:cubicBezTo>
                        <a:pt x="144" y="80"/>
                        <a:pt x="153" y="37"/>
                        <a:pt x="153" y="2"/>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3" name="Freeform 92"/>
                <p:cNvSpPr>
                  <a:spLocks/>
                </p:cNvSpPr>
                <p:nvPr/>
              </p:nvSpPr>
              <p:spPr bwMode="auto">
                <a:xfrm>
                  <a:off x="2825" y="1982"/>
                  <a:ext cx="1060" cy="753"/>
                </a:xfrm>
                <a:custGeom>
                  <a:avLst/>
                  <a:gdLst>
                    <a:gd name="T0" fmla="*/ 447 w 1061"/>
                    <a:gd name="T1" fmla="*/ 6 h 755"/>
                    <a:gd name="T2" fmla="*/ 488 w 1061"/>
                    <a:gd name="T3" fmla="*/ 26 h 755"/>
                    <a:gd name="T4" fmla="*/ 501 w 1061"/>
                    <a:gd name="T5" fmla="*/ 18 h 755"/>
                    <a:gd name="T6" fmla="*/ 530 w 1061"/>
                    <a:gd name="T7" fmla="*/ 5 h 755"/>
                    <a:gd name="T8" fmla="*/ 569 w 1061"/>
                    <a:gd name="T9" fmla="*/ 20 h 755"/>
                    <a:gd name="T10" fmla="*/ 677 w 1061"/>
                    <a:gd name="T11" fmla="*/ 42 h 755"/>
                    <a:gd name="T12" fmla="*/ 749 w 1061"/>
                    <a:gd name="T13" fmla="*/ 75 h 755"/>
                    <a:gd name="T14" fmla="*/ 771 w 1061"/>
                    <a:gd name="T15" fmla="*/ 122 h 755"/>
                    <a:gd name="T16" fmla="*/ 816 w 1061"/>
                    <a:gd name="T17" fmla="*/ 116 h 755"/>
                    <a:gd name="T18" fmla="*/ 851 w 1061"/>
                    <a:gd name="T19" fmla="*/ 225 h 755"/>
                    <a:gd name="T20" fmla="*/ 876 w 1061"/>
                    <a:gd name="T21" fmla="*/ 242 h 755"/>
                    <a:gd name="T22" fmla="*/ 903 w 1061"/>
                    <a:gd name="T23" fmla="*/ 297 h 755"/>
                    <a:gd name="T24" fmla="*/ 878 w 1061"/>
                    <a:gd name="T25" fmla="*/ 384 h 755"/>
                    <a:gd name="T26" fmla="*/ 936 w 1061"/>
                    <a:gd name="T27" fmla="*/ 435 h 755"/>
                    <a:gd name="T28" fmla="*/ 992 w 1061"/>
                    <a:gd name="T29" fmla="*/ 482 h 755"/>
                    <a:gd name="T30" fmla="*/ 1050 w 1061"/>
                    <a:gd name="T31" fmla="*/ 573 h 755"/>
                    <a:gd name="T32" fmla="*/ 1019 w 1061"/>
                    <a:gd name="T33" fmla="*/ 618 h 755"/>
                    <a:gd name="T34" fmla="*/ 974 w 1061"/>
                    <a:gd name="T35" fmla="*/ 623 h 755"/>
                    <a:gd name="T36" fmla="*/ 944 w 1061"/>
                    <a:gd name="T37" fmla="*/ 678 h 755"/>
                    <a:gd name="T38" fmla="*/ 945 w 1061"/>
                    <a:gd name="T39" fmla="*/ 755 h 755"/>
                    <a:gd name="T40" fmla="*/ 873 w 1061"/>
                    <a:gd name="T41" fmla="*/ 672 h 755"/>
                    <a:gd name="T42" fmla="*/ 812 w 1061"/>
                    <a:gd name="T43" fmla="*/ 659 h 755"/>
                    <a:gd name="T44" fmla="*/ 777 w 1061"/>
                    <a:gd name="T45" fmla="*/ 617 h 755"/>
                    <a:gd name="T46" fmla="*/ 731 w 1061"/>
                    <a:gd name="T47" fmla="*/ 608 h 755"/>
                    <a:gd name="T48" fmla="*/ 668 w 1061"/>
                    <a:gd name="T49" fmla="*/ 611 h 755"/>
                    <a:gd name="T50" fmla="*/ 642 w 1061"/>
                    <a:gd name="T51" fmla="*/ 588 h 755"/>
                    <a:gd name="T52" fmla="*/ 564 w 1061"/>
                    <a:gd name="T53" fmla="*/ 572 h 755"/>
                    <a:gd name="T54" fmla="*/ 531 w 1061"/>
                    <a:gd name="T55" fmla="*/ 600 h 755"/>
                    <a:gd name="T56" fmla="*/ 474 w 1061"/>
                    <a:gd name="T57" fmla="*/ 632 h 755"/>
                    <a:gd name="T58" fmla="*/ 434 w 1061"/>
                    <a:gd name="T59" fmla="*/ 621 h 755"/>
                    <a:gd name="T60" fmla="*/ 398 w 1061"/>
                    <a:gd name="T61" fmla="*/ 656 h 755"/>
                    <a:gd name="T62" fmla="*/ 291 w 1061"/>
                    <a:gd name="T63" fmla="*/ 635 h 755"/>
                    <a:gd name="T64" fmla="*/ 167 w 1061"/>
                    <a:gd name="T65" fmla="*/ 620 h 755"/>
                    <a:gd name="T66" fmla="*/ 98 w 1061"/>
                    <a:gd name="T67" fmla="*/ 585 h 755"/>
                    <a:gd name="T68" fmla="*/ 47 w 1061"/>
                    <a:gd name="T69" fmla="*/ 542 h 755"/>
                    <a:gd name="T70" fmla="*/ 0 w 1061"/>
                    <a:gd name="T71" fmla="*/ 543 h 755"/>
                    <a:gd name="T72" fmla="*/ 71 w 1061"/>
                    <a:gd name="T73" fmla="*/ 486 h 755"/>
                    <a:gd name="T74" fmla="*/ 57 w 1061"/>
                    <a:gd name="T75" fmla="*/ 438 h 755"/>
                    <a:gd name="T76" fmla="*/ 78 w 1061"/>
                    <a:gd name="T77" fmla="*/ 416 h 755"/>
                    <a:gd name="T78" fmla="*/ 90 w 1061"/>
                    <a:gd name="T79" fmla="*/ 381 h 755"/>
                    <a:gd name="T80" fmla="*/ 120 w 1061"/>
                    <a:gd name="T81" fmla="*/ 350 h 755"/>
                    <a:gd name="T82" fmla="*/ 204 w 1061"/>
                    <a:gd name="T83" fmla="*/ 315 h 755"/>
                    <a:gd name="T84" fmla="*/ 329 w 1061"/>
                    <a:gd name="T85" fmla="*/ 300 h 755"/>
                    <a:gd name="T86" fmla="*/ 375 w 1061"/>
                    <a:gd name="T87" fmla="*/ 240 h 755"/>
                    <a:gd name="T88" fmla="*/ 404 w 1061"/>
                    <a:gd name="T89" fmla="*/ 153 h 755"/>
                    <a:gd name="T90" fmla="*/ 411 w 1061"/>
                    <a:gd name="T91" fmla="*/ 6 h 7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1"/>
                    <a:gd name="T139" fmla="*/ 0 h 755"/>
                    <a:gd name="T140" fmla="*/ 1061 w 1061"/>
                    <a:gd name="T141" fmla="*/ 755 h 7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1" h="755">
                      <a:moveTo>
                        <a:pt x="411" y="6"/>
                      </a:moveTo>
                      <a:cubicBezTo>
                        <a:pt x="421" y="0"/>
                        <a:pt x="435" y="5"/>
                        <a:pt x="447" y="6"/>
                      </a:cubicBezTo>
                      <a:cubicBezTo>
                        <a:pt x="448" y="16"/>
                        <a:pt x="445" y="37"/>
                        <a:pt x="458" y="39"/>
                      </a:cubicBezTo>
                      <a:cubicBezTo>
                        <a:pt x="472" y="38"/>
                        <a:pt x="475" y="29"/>
                        <a:pt x="488" y="26"/>
                      </a:cubicBezTo>
                      <a:cubicBezTo>
                        <a:pt x="491" y="24"/>
                        <a:pt x="495" y="25"/>
                        <a:pt x="498" y="23"/>
                      </a:cubicBezTo>
                      <a:cubicBezTo>
                        <a:pt x="500" y="22"/>
                        <a:pt x="500" y="19"/>
                        <a:pt x="501" y="18"/>
                      </a:cubicBezTo>
                      <a:cubicBezTo>
                        <a:pt x="502" y="17"/>
                        <a:pt x="504" y="16"/>
                        <a:pt x="506" y="15"/>
                      </a:cubicBezTo>
                      <a:cubicBezTo>
                        <a:pt x="513" y="6"/>
                        <a:pt x="519" y="6"/>
                        <a:pt x="530" y="5"/>
                      </a:cubicBezTo>
                      <a:cubicBezTo>
                        <a:pt x="541" y="1"/>
                        <a:pt x="546" y="4"/>
                        <a:pt x="557" y="8"/>
                      </a:cubicBezTo>
                      <a:cubicBezTo>
                        <a:pt x="561" y="13"/>
                        <a:pt x="565" y="14"/>
                        <a:pt x="569" y="20"/>
                      </a:cubicBezTo>
                      <a:cubicBezTo>
                        <a:pt x="563" y="50"/>
                        <a:pt x="626" y="37"/>
                        <a:pt x="641" y="38"/>
                      </a:cubicBezTo>
                      <a:cubicBezTo>
                        <a:pt x="653" y="40"/>
                        <a:pt x="665" y="41"/>
                        <a:pt x="677" y="42"/>
                      </a:cubicBezTo>
                      <a:cubicBezTo>
                        <a:pt x="683" y="70"/>
                        <a:pt x="715" y="65"/>
                        <a:pt x="737" y="66"/>
                      </a:cubicBezTo>
                      <a:cubicBezTo>
                        <a:pt x="742" y="70"/>
                        <a:pt x="746" y="69"/>
                        <a:pt x="749" y="75"/>
                      </a:cubicBezTo>
                      <a:cubicBezTo>
                        <a:pt x="750" y="83"/>
                        <a:pt x="751" y="92"/>
                        <a:pt x="755" y="99"/>
                      </a:cubicBezTo>
                      <a:cubicBezTo>
                        <a:pt x="758" y="115"/>
                        <a:pt x="757" y="115"/>
                        <a:pt x="771" y="122"/>
                      </a:cubicBezTo>
                      <a:cubicBezTo>
                        <a:pt x="781" y="120"/>
                        <a:pt x="796" y="120"/>
                        <a:pt x="804" y="114"/>
                      </a:cubicBezTo>
                      <a:cubicBezTo>
                        <a:pt x="808" y="115"/>
                        <a:pt x="814" y="112"/>
                        <a:pt x="816" y="116"/>
                      </a:cubicBezTo>
                      <a:cubicBezTo>
                        <a:pt x="826" y="139"/>
                        <a:pt x="813" y="156"/>
                        <a:pt x="830" y="176"/>
                      </a:cubicBezTo>
                      <a:cubicBezTo>
                        <a:pt x="833" y="193"/>
                        <a:pt x="835" y="215"/>
                        <a:pt x="851" y="225"/>
                      </a:cubicBezTo>
                      <a:cubicBezTo>
                        <a:pt x="859" y="235"/>
                        <a:pt x="854" y="233"/>
                        <a:pt x="863" y="236"/>
                      </a:cubicBezTo>
                      <a:cubicBezTo>
                        <a:pt x="871" y="244"/>
                        <a:pt x="862" y="236"/>
                        <a:pt x="876" y="242"/>
                      </a:cubicBezTo>
                      <a:cubicBezTo>
                        <a:pt x="884" y="245"/>
                        <a:pt x="889" y="254"/>
                        <a:pt x="896" y="258"/>
                      </a:cubicBezTo>
                      <a:cubicBezTo>
                        <a:pt x="905" y="269"/>
                        <a:pt x="902" y="283"/>
                        <a:pt x="903" y="297"/>
                      </a:cubicBezTo>
                      <a:cubicBezTo>
                        <a:pt x="902" y="331"/>
                        <a:pt x="908" y="334"/>
                        <a:pt x="879" y="336"/>
                      </a:cubicBezTo>
                      <a:cubicBezTo>
                        <a:pt x="865" y="343"/>
                        <a:pt x="872" y="372"/>
                        <a:pt x="878" y="384"/>
                      </a:cubicBezTo>
                      <a:cubicBezTo>
                        <a:pt x="879" y="398"/>
                        <a:pt x="876" y="402"/>
                        <a:pt x="887" y="407"/>
                      </a:cubicBezTo>
                      <a:cubicBezTo>
                        <a:pt x="907" y="427"/>
                        <a:pt x="902" y="431"/>
                        <a:pt x="936" y="435"/>
                      </a:cubicBezTo>
                      <a:cubicBezTo>
                        <a:pt x="949" y="439"/>
                        <a:pt x="961" y="450"/>
                        <a:pt x="974" y="453"/>
                      </a:cubicBezTo>
                      <a:cubicBezTo>
                        <a:pt x="975" y="466"/>
                        <a:pt x="981" y="475"/>
                        <a:pt x="992" y="482"/>
                      </a:cubicBezTo>
                      <a:cubicBezTo>
                        <a:pt x="1005" y="509"/>
                        <a:pt x="1017" y="542"/>
                        <a:pt x="1052" y="546"/>
                      </a:cubicBezTo>
                      <a:cubicBezTo>
                        <a:pt x="1061" y="557"/>
                        <a:pt x="1055" y="561"/>
                        <a:pt x="1050" y="573"/>
                      </a:cubicBezTo>
                      <a:cubicBezTo>
                        <a:pt x="1048" y="582"/>
                        <a:pt x="1048" y="595"/>
                        <a:pt x="1038" y="597"/>
                      </a:cubicBezTo>
                      <a:cubicBezTo>
                        <a:pt x="1031" y="601"/>
                        <a:pt x="1025" y="611"/>
                        <a:pt x="1019" y="618"/>
                      </a:cubicBezTo>
                      <a:cubicBezTo>
                        <a:pt x="1017" y="621"/>
                        <a:pt x="1004" y="621"/>
                        <a:pt x="1004" y="621"/>
                      </a:cubicBezTo>
                      <a:cubicBezTo>
                        <a:pt x="994" y="622"/>
                        <a:pt x="984" y="622"/>
                        <a:pt x="974" y="623"/>
                      </a:cubicBezTo>
                      <a:cubicBezTo>
                        <a:pt x="967" y="632"/>
                        <a:pt x="952" y="630"/>
                        <a:pt x="942" y="632"/>
                      </a:cubicBezTo>
                      <a:cubicBezTo>
                        <a:pt x="938" y="637"/>
                        <a:pt x="943" y="672"/>
                        <a:pt x="944" y="678"/>
                      </a:cubicBezTo>
                      <a:cubicBezTo>
                        <a:pt x="945" y="684"/>
                        <a:pt x="953" y="688"/>
                        <a:pt x="956" y="693"/>
                      </a:cubicBezTo>
                      <a:cubicBezTo>
                        <a:pt x="959" y="709"/>
                        <a:pt x="961" y="745"/>
                        <a:pt x="945" y="755"/>
                      </a:cubicBezTo>
                      <a:cubicBezTo>
                        <a:pt x="922" y="750"/>
                        <a:pt x="925" y="743"/>
                        <a:pt x="915" y="723"/>
                      </a:cubicBezTo>
                      <a:cubicBezTo>
                        <a:pt x="910" y="701"/>
                        <a:pt x="892" y="683"/>
                        <a:pt x="873" y="672"/>
                      </a:cubicBezTo>
                      <a:cubicBezTo>
                        <a:pt x="865" y="661"/>
                        <a:pt x="855" y="663"/>
                        <a:pt x="842" y="662"/>
                      </a:cubicBezTo>
                      <a:cubicBezTo>
                        <a:pt x="830" y="663"/>
                        <a:pt x="824" y="660"/>
                        <a:pt x="812" y="659"/>
                      </a:cubicBezTo>
                      <a:cubicBezTo>
                        <a:pt x="806" y="656"/>
                        <a:pt x="805" y="652"/>
                        <a:pt x="801" y="647"/>
                      </a:cubicBezTo>
                      <a:cubicBezTo>
                        <a:pt x="799" y="635"/>
                        <a:pt x="790" y="619"/>
                        <a:pt x="777" y="617"/>
                      </a:cubicBezTo>
                      <a:cubicBezTo>
                        <a:pt x="762" y="609"/>
                        <a:pt x="788" y="622"/>
                        <a:pt x="741" y="614"/>
                      </a:cubicBezTo>
                      <a:cubicBezTo>
                        <a:pt x="737" y="613"/>
                        <a:pt x="735" y="609"/>
                        <a:pt x="731" y="608"/>
                      </a:cubicBezTo>
                      <a:cubicBezTo>
                        <a:pt x="713" y="601"/>
                        <a:pt x="694" y="607"/>
                        <a:pt x="674" y="609"/>
                      </a:cubicBezTo>
                      <a:cubicBezTo>
                        <a:pt x="672" y="610"/>
                        <a:pt x="670" y="612"/>
                        <a:pt x="668" y="611"/>
                      </a:cubicBezTo>
                      <a:cubicBezTo>
                        <a:pt x="665" y="610"/>
                        <a:pt x="665" y="604"/>
                        <a:pt x="662" y="602"/>
                      </a:cubicBezTo>
                      <a:cubicBezTo>
                        <a:pt x="656" y="597"/>
                        <a:pt x="649" y="592"/>
                        <a:pt x="642" y="588"/>
                      </a:cubicBezTo>
                      <a:cubicBezTo>
                        <a:pt x="638" y="581"/>
                        <a:pt x="626" y="570"/>
                        <a:pt x="626" y="570"/>
                      </a:cubicBezTo>
                      <a:cubicBezTo>
                        <a:pt x="605" y="571"/>
                        <a:pt x="584" y="569"/>
                        <a:pt x="564" y="572"/>
                      </a:cubicBezTo>
                      <a:cubicBezTo>
                        <a:pt x="560" y="573"/>
                        <a:pt x="559" y="578"/>
                        <a:pt x="557" y="581"/>
                      </a:cubicBezTo>
                      <a:cubicBezTo>
                        <a:pt x="552" y="588"/>
                        <a:pt x="538" y="595"/>
                        <a:pt x="531" y="600"/>
                      </a:cubicBezTo>
                      <a:cubicBezTo>
                        <a:pt x="522" y="618"/>
                        <a:pt x="535" y="645"/>
                        <a:pt x="516" y="656"/>
                      </a:cubicBezTo>
                      <a:cubicBezTo>
                        <a:pt x="498" y="652"/>
                        <a:pt x="489" y="641"/>
                        <a:pt x="474" y="632"/>
                      </a:cubicBezTo>
                      <a:cubicBezTo>
                        <a:pt x="472" y="621"/>
                        <a:pt x="463" y="621"/>
                        <a:pt x="455" y="615"/>
                      </a:cubicBezTo>
                      <a:cubicBezTo>
                        <a:pt x="436" y="618"/>
                        <a:pt x="443" y="615"/>
                        <a:pt x="434" y="621"/>
                      </a:cubicBezTo>
                      <a:cubicBezTo>
                        <a:pt x="423" y="620"/>
                        <a:pt x="411" y="612"/>
                        <a:pt x="402" y="618"/>
                      </a:cubicBezTo>
                      <a:cubicBezTo>
                        <a:pt x="394" y="623"/>
                        <a:pt x="413" y="648"/>
                        <a:pt x="398" y="656"/>
                      </a:cubicBezTo>
                      <a:cubicBezTo>
                        <a:pt x="383" y="654"/>
                        <a:pt x="369" y="651"/>
                        <a:pt x="354" y="650"/>
                      </a:cubicBezTo>
                      <a:cubicBezTo>
                        <a:pt x="333" y="644"/>
                        <a:pt x="313" y="637"/>
                        <a:pt x="291" y="635"/>
                      </a:cubicBezTo>
                      <a:cubicBezTo>
                        <a:pt x="276" y="627"/>
                        <a:pt x="267" y="631"/>
                        <a:pt x="248" y="632"/>
                      </a:cubicBezTo>
                      <a:cubicBezTo>
                        <a:pt x="218" y="630"/>
                        <a:pt x="195" y="624"/>
                        <a:pt x="167" y="620"/>
                      </a:cubicBezTo>
                      <a:cubicBezTo>
                        <a:pt x="156" y="616"/>
                        <a:pt x="145" y="613"/>
                        <a:pt x="135" y="605"/>
                      </a:cubicBezTo>
                      <a:cubicBezTo>
                        <a:pt x="127" y="592"/>
                        <a:pt x="111" y="591"/>
                        <a:pt x="98" y="585"/>
                      </a:cubicBezTo>
                      <a:cubicBezTo>
                        <a:pt x="93" y="575"/>
                        <a:pt x="81" y="562"/>
                        <a:pt x="69" y="560"/>
                      </a:cubicBezTo>
                      <a:cubicBezTo>
                        <a:pt x="62" y="551"/>
                        <a:pt x="59" y="544"/>
                        <a:pt x="47" y="542"/>
                      </a:cubicBezTo>
                      <a:cubicBezTo>
                        <a:pt x="38" y="538"/>
                        <a:pt x="33" y="549"/>
                        <a:pt x="26" y="554"/>
                      </a:cubicBezTo>
                      <a:cubicBezTo>
                        <a:pt x="10" y="552"/>
                        <a:pt x="5" y="556"/>
                        <a:pt x="0" y="543"/>
                      </a:cubicBezTo>
                      <a:cubicBezTo>
                        <a:pt x="3" y="505"/>
                        <a:pt x="18" y="496"/>
                        <a:pt x="56" y="494"/>
                      </a:cubicBezTo>
                      <a:cubicBezTo>
                        <a:pt x="63" y="492"/>
                        <a:pt x="68" y="493"/>
                        <a:pt x="71" y="486"/>
                      </a:cubicBezTo>
                      <a:cubicBezTo>
                        <a:pt x="68" y="465"/>
                        <a:pt x="64" y="475"/>
                        <a:pt x="53" y="461"/>
                      </a:cubicBezTo>
                      <a:cubicBezTo>
                        <a:pt x="48" y="447"/>
                        <a:pt x="42" y="450"/>
                        <a:pt x="57" y="438"/>
                      </a:cubicBezTo>
                      <a:cubicBezTo>
                        <a:pt x="60" y="433"/>
                        <a:pt x="63" y="431"/>
                        <a:pt x="68" y="428"/>
                      </a:cubicBezTo>
                      <a:cubicBezTo>
                        <a:pt x="69" y="423"/>
                        <a:pt x="78" y="416"/>
                        <a:pt x="78" y="416"/>
                      </a:cubicBezTo>
                      <a:cubicBezTo>
                        <a:pt x="81" y="409"/>
                        <a:pt x="83" y="399"/>
                        <a:pt x="89" y="395"/>
                      </a:cubicBezTo>
                      <a:cubicBezTo>
                        <a:pt x="89" y="390"/>
                        <a:pt x="88" y="385"/>
                        <a:pt x="90" y="381"/>
                      </a:cubicBezTo>
                      <a:cubicBezTo>
                        <a:pt x="91" y="379"/>
                        <a:pt x="94" y="381"/>
                        <a:pt x="95" y="380"/>
                      </a:cubicBezTo>
                      <a:cubicBezTo>
                        <a:pt x="105" y="372"/>
                        <a:pt x="111" y="359"/>
                        <a:pt x="120" y="350"/>
                      </a:cubicBezTo>
                      <a:cubicBezTo>
                        <a:pt x="125" y="338"/>
                        <a:pt x="133" y="329"/>
                        <a:pt x="146" y="326"/>
                      </a:cubicBezTo>
                      <a:cubicBezTo>
                        <a:pt x="162" y="314"/>
                        <a:pt x="185" y="316"/>
                        <a:pt x="204" y="315"/>
                      </a:cubicBezTo>
                      <a:cubicBezTo>
                        <a:pt x="208" y="304"/>
                        <a:pt x="218" y="303"/>
                        <a:pt x="230" y="303"/>
                      </a:cubicBezTo>
                      <a:cubicBezTo>
                        <a:pt x="263" y="302"/>
                        <a:pt x="296" y="301"/>
                        <a:pt x="329" y="300"/>
                      </a:cubicBezTo>
                      <a:cubicBezTo>
                        <a:pt x="352" y="298"/>
                        <a:pt x="341" y="292"/>
                        <a:pt x="359" y="285"/>
                      </a:cubicBezTo>
                      <a:cubicBezTo>
                        <a:pt x="369" y="271"/>
                        <a:pt x="357" y="249"/>
                        <a:pt x="375" y="240"/>
                      </a:cubicBezTo>
                      <a:cubicBezTo>
                        <a:pt x="378" y="233"/>
                        <a:pt x="386" y="235"/>
                        <a:pt x="392" y="231"/>
                      </a:cubicBezTo>
                      <a:cubicBezTo>
                        <a:pt x="398" y="194"/>
                        <a:pt x="386" y="183"/>
                        <a:pt x="404" y="153"/>
                      </a:cubicBezTo>
                      <a:cubicBezTo>
                        <a:pt x="405" y="139"/>
                        <a:pt x="405" y="120"/>
                        <a:pt x="410" y="108"/>
                      </a:cubicBezTo>
                      <a:cubicBezTo>
                        <a:pt x="408" y="75"/>
                        <a:pt x="404" y="38"/>
                        <a:pt x="411" y="6"/>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4" name="Freeform 93"/>
                <p:cNvSpPr>
                  <a:spLocks/>
                </p:cNvSpPr>
                <p:nvPr/>
              </p:nvSpPr>
              <p:spPr bwMode="auto">
                <a:xfrm>
                  <a:off x="3182" y="1335"/>
                  <a:ext cx="1174" cy="704"/>
                </a:xfrm>
                <a:custGeom>
                  <a:avLst/>
                  <a:gdLst>
                    <a:gd name="T0" fmla="*/ 373 w 1174"/>
                    <a:gd name="T1" fmla="*/ 698 h 706"/>
                    <a:gd name="T2" fmla="*/ 329 w 1174"/>
                    <a:gd name="T3" fmla="*/ 704 h 706"/>
                    <a:gd name="T4" fmla="*/ 285 w 1174"/>
                    <a:gd name="T5" fmla="*/ 680 h 706"/>
                    <a:gd name="T6" fmla="*/ 197 w 1174"/>
                    <a:gd name="T7" fmla="*/ 672 h 706"/>
                    <a:gd name="T8" fmla="*/ 171 w 1174"/>
                    <a:gd name="T9" fmla="*/ 644 h 706"/>
                    <a:gd name="T10" fmla="*/ 95 w 1174"/>
                    <a:gd name="T11" fmla="*/ 674 h 706"/>
                    <a:gd name="T12" fmla="*/ 69 w 1174"/>
                    <a:gd name="T13" fmla="*/ 650 h 706"/>
                    <a:gd name="T14" fmla="*/ 27 w 1174"/>
                    <a:gd name="T15" fmla="*/ 646 h 706"/>
                    <a:gd name="T16" fmla="*/ 1 w 1174"/>
                    <a:gd name="T17" fmla="*/ 608 h 706"/>
                    <a:gd name="T18" fmla="*/ 23 w 1174"/>
                    <a:gd name="T19" fmla="*/ 570 h 706"/>
                    <a:gd name="T20" fmla="*/ 29 w 1174"/>
                    <a:gd name="T21" fmla="*/ 500 h 706"/>
                    <a:gd name="T22" fmla="*/ 75 w 1174"/>
                    <a:gd name="T23" fmla="*/ 444 h 706"/>
                    <a:gd name="T24" fmla="*/ 119 w 1174"/>
                    <a:gd name="T25" fmla="*/ 412 h 706"/>
                    <a:gd name="T26" fmla="*/ 139 w 1174"/>
                    <a:gd name="T27" fmla="*/ 400 h 706"/>
                    <a:gd name="T28" fmla="*/ 169 w 1174"/>
                    <a:gd name="T29" fmla="*/ 384 h 706"/>
                    <a:gd name="T30" fmla="*/ 225 w 1174"/>
                    <a:gd name="T31" fmla="*/ 236 h 706"/>
                    <a:gd name="T32" fmla="*/ 233 w 1174"/>
                    <a:gd name="T33" fmla="*/ 204 h 706"/>
                    <a:gd name="T34" fmla="*/ 201 w 1174"/>
                    <a:gd name="T35" fmla="*/ 158 h 706"/>
                    <a:gd name="T36" fmla="*/ 251 w 1174"/>
                    <a:gd name="T37" fmla="*/ 130 h 706"/>
                    <a:gd name="T38" fmla="*/ 313 w 1174"/>
                    <a:gd name="T39" fmla="*/ 120 h 706"/>
                    <a:gd name="T40" fmla="*/ 321 w 1174"/>
                    <a:gd name="T41" fmla="*/ 134 h 706"/>
                    <a:gd name="T42" fmla="*/ 359 w 1174"/>
                    <a:gd name="T43" fmla="*/ 156 h 706"/>
                    <a:gd name="T44" fmla="*/ 381 w 1174"/>
                    <a:gd name="T45" fmla="*/ 168 h 706"/>
                    <a:gd name="T46" fmla="*/ 407 w 1174"/>
                    <a:gd name="T47" fmla="*/ 118 h 706"/>
                    <a:gd name="T48" fmla="*/ 403 w 1174"/>
                    <a:gd name="T49" fmla="*/ 72 h 706"/>
                    <a:gd name="T50" fmla="*/ 497 w 1174"/>
                    <a:gd name="T51" fmla="*/ 32 h 706"/>
                    <a:gd name="T52" fmla="*/ 561 w 1174"/>
                    <a:gd name="T53" fmla="*/ 0 h 706"/>
                    <a:gd name="T54" fmla="*/ 681 w 1174"/>
                    <a:gd name="T55" fmla="*/ 30 h 706"/>
                    <a:gd name="T56" fmla="*/ 811 w 1174"/>
                    <a:gd name="T57" fmla="*/ 88 h 706"/>
                    <a:gd name="T58" fmla="*/ 911 w 1174"/>
                    <a:gd name="T59" fmla="*/ 96 h 706"/>
                    <a:gd name="T60" fmla="*/ 943 w 1174"/>
                    <a:gd name="T61" fmla="*/ 134 h 706"/>
                    <a:gd name="T62" fmla="*/ 969 w 1174"/>
                    <a:gd name="T63" fmla="*/ 192 h 706"/>
                    <a:gd name="T64" fmla="*/ 997 w 1174"/>
                    <a:gd name="T65" fmla="*/ 244 h 706"/>
                    <a:gd name="T66" fmla="*/ 1037 w 1174"/>
                    <a:gd name="T67" fmla="*/ 206 h 706"/>
                    <a:gd name="T68" fmla="*/ 1063 w 1174"/>
                    <a:gd name="T69" fmla="*/ 232 h 706"/>
                    <a:gd name="T70" fmla="*/ 1115 w 1174"/>
                    <a:gd name="T71" fmla="*/ 226 h 706"/>
                    <a:gd name="T72" fmla="*/ 1145 w 1174"/>
                    <a:gd name="T73" fmla="*/ 246 h 706"/>
                    <a:gd name="T74" fmla="*/ 1163 w 1174"/>
                    <a:gd name="T75" fmla="*/ 306 h 706"/>
                    <a:gd name="T76" fmla="*/ 1171 w 1174"/>
                    <a:gd name="T77" fmla="*/ 360 h 706"/>
                    <a:gd name="T78" fmla="*/ 1133 w 1174"/>
                    <a:gd name="T79" fmla="*/ 424 h 706"/>
                    <a:gd name="T80" fmla="*/ 1143 w 1174"/>
                    <a:gd name="T81" fmla="*/ 444 h 706"/>
                    <a:gd name="T82" fmla="*/ 1129 w 1174"/>
                    <a:gd name="T83" fmla="*/ 478 h 706"/>
                    <a:gd name="T84" fmla="*/ 1093 w 1174"/>
                    <a:gd name="T85" fmla="*/ 460 h 706"/>
                    <a:gd name="T86" fmla="*/ 1059 w 1174"/>
                    <a:gd name="T87" fmla="*/ 474 h 706"/>
                    <a:gd name="T88" fmla="*/ 1019 w 1174"/>
                    <a:gd name="T89" fmla="*/ 548 h 706"/>
                    <a:gd name="T90" fmla="*/ 907 w 1174"/>
                    <a:gd name="T91" fmla="*/ 466 h 706"/>
                    <a:gd name="T92" fmla="*/ 647 w 1174"/>
                    <a:gd name="T93" fmla="*/ 446 h 706"/>
                    <a:gd name="T94" fmla="*/ 561 w 1174"/>
                    <a:gd name="T95" fmla="*/ 464 h 706"/>
                    <a:gd name="T96" fmla="*/ 565 w 1174"/>
                    <a:gd name="T97" fmla="*/ 558 h 706"/>
                    <a:gd name="T98" fmla="*/ 579 w 1174"/>
                    <a:gd name="T99" fmla="*/ 638 h 706"/>
                    <a:gd name="T100" fmla="*/ 519 w 1174"/>
                    <a:gd name="T101" fmla="*/ 656 h 706"/>
                    <a:gd name="T102" fmla="*/ 403 w 1174"/>
                    <a:gd name="T103" fmla="*/ 672 h 7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4"/>
                    <a:gd name="T157" fmla="*/ 0 h 706"/>
                    <a:gd name="T158" fmla="*/ 1174 w 1174"/>
                    <a:gd name="T159" fmla="*/ 706 h 7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4" h="706">
                      <a:moveTo>
                        <a:pt x="385" y="688"/>
                      </a:moveTo>
                      <a:cubicBezTo>
                        <a:pt x="364" y="702"/>
                        <a:pt x="396" y="680"/>
                        <a:pt x="373" y="698"/>
                      </a:cubicBezTo>
                      <a:cubicBezTo>
                        <a:pt x="369" y="701"/>
                        <a:pt x="361" y="706"/>
                        <a:pt x="361" y="706"/>
                      </a:cubicBezTo>
                      <a:cubicBezTo>
                        <a:pt x="350" y="705"/>
                        <a:pt x="340" y="706"/>
                        <a:pt x="329" y="704"/>
                      </a:cubicBezTo>
                      <a:cubicBezTo>
                        <a:pt x="322" y="703"/>
                        <a:pt x="309" y="696"/>
                        <a:pt x="309" y="696"/>
                      </a:cubicBezTo>
                      <a:cubicBezTo>
                        <a:pt x="306" y="680"/>
                        <a:pt x="302" y="682"/>
                        <a:pt x="285" y="680"/>
                      </a:cubicBezTo>
                      <a:cubicBezTo>
                        <a:pt x="256" y="670"/>
                        <a:pt x="293" y="682"/>
                        <a:pt x="209" y="676"/>
                      </a:cubicBezTo>
                      <a:cubicBezTo>
                        <a:pt x="205" y="676"/>
                        <a:pt x="197" y="672"/>
                        <a:pt x="197" y="672"/>
                      </a:cubicBezTo>
                      <a:cubicBezTo>
                        <a:pt x="195" y="666"/>
                        <a:pt x="189" y="650"/>
                        <a:pt x="183" y="648"/>
                      </a:cubicBezTo>
                      <a:cubicBezTo>
                        <a:pt x="179" y="647"/>
                        <a:pt x="171" y="644"/>
                        <a:pt x="171" y="644"/>
                      </a:cubicBezTo>
                      <a:cubicBezTo>
                        <a:pt x="158" y="645"/>
                        <a:pt x="145" y="644"/>
                        <a:pt x="133" y="646"/>
                      </a:cubicBezTo>
                      <a:cubicBezTo>
                        <a:pt x="128" y="647"/>
                        <a:pt x="113" y="670"/>
                        <a:pt x="95" y="674"/>
                      </a:cubicBezTo>
                      <a:cubicBezTo>
                        <a:pt x="89" y="673"/>
                        <a:pt x="74" y="676"/>
                        <a:pt x="71" y="666"/>
                      </a:cubicBezTo>
                      <a:cubicBezTo>
                        <a:pt x="69" y="661"/>
                        <a:pt x="72" y="654"/>
                        <a:pt x="69" y="650"/>
                      </a:cubicBezTo>
                      <a:cubicBezTo>
                        <a:pt x="67" y="647"/>
                        <a:pt x="57" y="646"/>
                        <a:pt x="57" y="646"/>
                      </a:cubicBezTo>
                      <a:cubicBezTo>
                        <a:pt x="45" y="647"/>
                        <a:pt x="36" y="652"/>
                        <a:pt x="27" y="646"/>
                      </a:cubicBezTo>
                      <a:cubicBezTo>
                        <a:pt x="24" y="638"/>
                        <a:pt x="16" y="631"/>
                        <a:pt x="9" y="626"/>
                      </a:cubicBezTo>
                      <a:cubicBezTo>
                        <a:pt x="5" y="621"/>
                        <a:pt x="1" y="608"/>
                        <a:pt x="1" y="608"/>
                      </a:cubicBezTo>
                      <a:cubicBezTo>
                        <a:pt x="4" y="585"/>
                        <a:pt x="0" y="595"/>
                        <a:pt x="11" y="578"/>
                      </a:cubicBezTo>
                      <a:cubicBezTo>
                        <a:pt x="14" y="574"/>
                        <a:pt x="23" y="570"/>
                        <a:pt x="23" y="570"/>
                      </a:cubicBezTo>
                      <a:cubicBezTo>
                        <a:pt x="28" y="563"/>
                        <a:pt x="33" y="560"/>
                        <a:pt x="39" y="554"/>
                      </a:cubicBezTo>
                      <a:cubicBezTo>
                        <a:pt x="45" y="537"/>
                        <a:pt x="39" y="515"/>
                        <a:pt x="29" y="500"/>
                      </a:cubicBezTo>
                      <a:cubicBezTo>
                        <a:pt x="28" y="483"/>
                        <a:pt x="17" y="460"/>
                        <a:pt x="37" y="456"/>
                      </a:cubicBezTo>
                      <a:cubicBezTo>
                        <a:pt x="48" y="449"/>
                        <a:pt x="62" y="448"/>
                        <a:pt x="75" y="444"/>
                      </a:cubicBezTo>
                      <a:cubicBezTo>
                        <a:pt x="82" y="442"/>
                        <a:pt x="93" y="434"/>
                        <a:pt x="93" y="434"/>
                      </a:cubicBezTo>
                      <a:cubicBezTo>
                        <a:pt x="98" y="426"/>
                        <a:pt x="110" y="415"/>
                        <a:pt x="119" y="412"/>
                      </a:cubicBezTo>
                      <a:cubicBezTo>
                        <a:pt x="120" y="410"/>
                        <a:pt x="119" y="407"/>
                        <a:pt x="121" y="406"/>
                      </a:cubicBezTo>
                      <a:cubicBezTo>
                        <a:pt x="121" y="406"/>
                        <a:pt x="136" y="401"/>
                        <a:pt x="139" y="400"/>
                      </a:cubicBezTo>
                      <a:cubicBezTo>
                        <a:pt x="149" y="394"/>
                        <a:pt x="159" y="390"/>
                        <a:pt x="169" y="384"/>
                      </a:cubicBezTo>
                      <a:cubicBezTo>
                        <a:pt x="182" y="364"/>
                        <a:pt x="174" y="355"/>
                        <a:pt x="173" y="324"/>
                      </a:cubicBezTo>
                      <a:cubicBezTo>
                        <a:pt x="175" y="231"/>
                        <a:pt x="157" y="240"/>
                        <a:pt x="225" y="236"/>
                      </a:cubicBezTo>
                      <a:cubicBezTo>
                        <a:pt x="234" y="230"/>
                        <a:pt x="241" y="228"/>
                        <a:pt x="247" y="218"/>
                      </a:cubicBezTo>
                      <a:cubicBezTo>
                        <a:pt x="244" y="209"/>
                        <a:pt x="239" y="212"/>
                        <a:pt x="233" y="204"/>
                      </a:cubicBezTo>
                      <a:cubicBezTo>
                        <a:pt x="224" y="193"/>
                        <a:pt x="225" y="188"/>
                        <a:pt x="213" y="182"/>
                      </a:cubicBezTo>
                      <a:cubicBezTo>
                        <a:pt x="210" y="173"/>
                        <a:pt x="204" y="167"/>
                        <a:pt x="201" y="158"/>
                      </a:cubicBezTo>
                      <a:cubicBezTo>
                        <a:pt x="205" y="143"/>
                        <a:pt x="211" y="146"/>
                        <a:pt x="227" y="144"/>
                      </a:cubicBezTo>
                      <a:cubicBezTo>
                        <a:pt x="239" y="140"/>
                        <a:pt x="240" y="135"/>
                        <a:pt x="251" y="130"/>
                      </a:cubicBezTo>
                      <a:cubicBezTo>
                        <a:pt x="259" y="126"/>
                        <a:pt x="268" y="125"/>
                        <a:pt x="277" y="122"/>
                      </a:cubicBezTo>
                      <a:cubicBezTo>
                        <a:pt x="288" y="111"/>
                        <a:pt x="300" y="117"/>
                        <a:pt x="313" y="120"/>
                      </a:cubicBezTo>
                      <a:cubicBezTo>
                        <a:pt x="314" y="124"/>
                        <a:pt x="313" y="128"/>
                        <a:pt x="315" y="132"/>
                      </a:cubicBezTo>
                      <a:cubicBezTo>
                        <a:pt x="316" y="134"/>
                        <a:pt x="320" y="132"/>
                        <a:pt x="321" y="134"/>
                      </a:cubicBezTo>
                      <a:cubicBezTo>
                        <a:pt x="323" y="137"/>
                        <a:pt x="321" y="141"/>
                        <a:pt x="323" y="144"/>
                      </a:cubicBezTo>
                      <a:cubicBezTo>
                        <a:pt x="328" y="154"/>
                        <a:pt x="350" y="155"/>
                        <a:pt x="359" y="156"/>
                      </a:cubicBezTo>
                      <a:cubicBezTo>
                        <a:pt x="365" y="166"/>
                        <a:pt x="361" y="161"/>
                        <a:pt x="375" y="166"/>
                      </a:cubicBezTo>
                      <a:cubicBezTo>
                        <a:pt x="377" y="167"/>
                        <a:pt x="381" y="168"/>
                        <a:pt x="381" y="168"/>
                      </a:cubicBezTo>
                      <a:cubicBezTo>
                        <a:pt x="390" y="167"/>
                        <a:pt x="405" y="174"/>
                        <a:pt x="409" y="166"/>
                      </a:cubicBezTo>
                      <a:cubicBezTo>
                        <a:pt x="416" y="152"/>
                        <a:pt x="409" y="134"/>
                        <a:pt x="407" y="118"/>
                      </a:cubicBezTo>
                      <a:cubicBezTo>
                        <a:pt x="406" y="112"/>
                        <a:pt x="401" y="100"/>
                        <a:pt x="401" y="100"/>
                      </a:cubicBezTo>
                      <a:cubicBezTo>
                        <a:pt x="402" y="91"/>
                        <a:pt x="401" y="81"/>
                        <a:pt x="403" y="72"/>
                      </a:cubicBezTo>
                      <a:cubicBezTo>
                        <a:pt x="405" y="62"/>
                        <a:pt x="441" y="60"/>
                        <a:pt x="453" y="56"/>
                      </a:cubicBezTo>
                      <a:cubicBezTo>
                        <a:pt x="468" y="33"/>
                        <a:pt x="463" y="34"/>
                        <a:pt x="497" y="32"/>
                      </a:cubicBezTo>
                      <a:cubicBezTo>
                        <a:pt x="511" y="22"/>
                        <a:pt x="504" y="25"/>
                        <a:pt x="517" y="22"/>
                      </a:cubicBezTo>
                      <a:cubicBezTo>
                        <a:pt x="533" y="11"/>
                        <a:pt x="540" y="3"/>
                        <a:pt x="561" y="0"/>
                      </a:cubicBezTo>
                      <a:cubicBezTo>
                        <a:pt x="593" y="1"/>
                        <a:pt x="625" y="0"/>
                        <a:pt x="657" y="2"/>
                      </a:cubicBezTo>
                      <a:cubicBezTo>
                        <a:pt x="665" y="2"/>
                        <a:pt x="668" y="26"/>
                        <a:pt x="681" y="30"/>
                      </a:cubicBezTo>
                      <a:cubicBezTo>
                        <a:pt x="686" y="38"/>
                        <a:pt x="692" y="39"/>
                        <a:pt x="699" y="48"/>
                      </a:cubicBezTo>
                      <a:cubicBezTo>
                        <a:pt x="713" y="91"/>
                        <a:pt x="776" y="87"/>
                        <a:pt x="811" y="88"/>
                      </a:cubicBezTo>
                      <a:cubicBezTo>
                        <a:pt x="820" y="91"/>
                        <a:pt x="823" y="98"/>
                        <a:pt x="833" y="100"/>
                      </a:cubicBezTo>
                      <a:cubicBezTo>
                        <a:pt x="872" y="95"/>
                        <a:pt x="845" y="94"/>
                        <a:pt x="911" y="96"/>
                      </a:cubicBezTo>
                      <a:cubicBezTo>
                        <a:pt x="916" y="112"/>
                        <a:pt x="915" y="120"/>
                        <a:pt x="933" y="124"/>
                      </a:cubicBezTo>
                      <a:cubicBezTo>
                        <a:pt x="936" y="128"/>
                        <a:pt x="941" y="130"/>
                        <a:pt x="943" y="134"/>
                      </a:cubicBezTo>
                      <a:cubicBezTo>
                        <a:pt x="949" y="150"/>
                        <a:pt x="947" y="165"/>
                        <a:pt x="957" y="180"/>
                      </a:cubicBezTo>
                      <a:cubicBezTo>
                        <a:pt x="961" y="202"/>
                        <a:pt x="954" y="180"/>
                        <a:pt x="969" y="192"/>
                      </a:cubicBezTo>
                      <a:cubicBezTo>
                        <a:pt x="973" y="195"/>
                        <a:pt x="977" y="204"/>
                        <a:pt x="977" y="204"/>
                      </a:cubicBezTo>
                      <a:cubicBezTo>
                        <a:pt x="979" y="236"/>
                        <a:pt x="969" y="249"/>
                        <a:pt x="997" y="244"/>
                      </a:cubicBezTo>
                      <a:cubicBezTo>
                        <a:pt x="1000" y="236"/>
                        <a:pt x="1003" y="232"/>
                        <a:pt x="1009" y="226"/>
                      </a:cubicBezTo>
                      <a:cubicBezTo>
                        <a:pt x="1013" y="214"/>
                        <a:pt x="1026" y="209"/>
                        <a:pt x="1037" y="206"/>
                      </a:cubicBezTo>
                      <a:cubicBezTo>
                        <a:pt x="1043" y="207"/>
                        <a:pt x="1051" y="203"/>
                        <a:pt x="1055" y="208"/>
                      </a:cubicBezTo>
                      <a:cubicBezTo>
                        <a:pt x="1082" y="240"/>
                        <a:pt x="1043" y="225"/>
                        <a:pt x="1063" y="232"/>
                      </a:cubicBezTo>
                      <a:cubicBezTo>
                        <a:pt x="1087" y="230"/>
                        <a:pt x="1083" y="229"/>
                        <a:pt x="1099" y="224"/>
                      </a:cubicBezTo>
                      <a:cubicBezTo>
                        <a:pt x="1104" y="225"/>
                        <a:pt x="1111" y="223"/>
                        <a:pt x="1115" y="226"/>
                      </a:cubicBezTo>
                      <a:cubicBezTo>
                        <a:pt x="1118" y="228"/>
                        <a:pt x="1118" y="234"/>
                        <a:pt x="1119" y="238"/>
                      </a:cubicBezTo>
                      <a:cubicBezTo>
                        <a:pt x="1121" y="244"/>
                        <a:pt x="1142" y="246"/>
                        <a:pt x="1145" y="246"/>
                      </a:cubicBezTo>
                      <a:cubicBezTo>
                        <a:pt x="1152" y="248"/>
                        <a:pt x="1160" y="250"/>
                        <a:pt x="1167" y="252"/>
                      </a:cubicBezTo>
                      <a:cubicBezTo>
                        <a:pt x="1172" y="268"/>
                        <a:pt x="1168" y="290"/>
                        <a:pt x="1163" y="306"/>
                      </a:cubicBezTo>
                      <a:cubicBezTo>
                        <a:pt x="1162" y="315"/>
                        <a:pt x="1157" y="332"/>
                        <a:pt x="1157" y="332"/>
                      </a:cubicBezTo>
                      <a:cubicBezTo>
                        <a:pt x="1159" y="349"/>
                        <a:pt x="1156" y="355"/>
                        <a:pt x="1171" y="360"/>
                      </a:cubicBezTo>
                      <a:cubicBezTo>
                        <a:pt x="1174" y="370"/>
                        <a:pt x="1171" y="421"/>
                        <a:pt x="1169" y="422"/>
                      </a:cubicBezTo>
                      <a:cubicBezTo>
                        <a:pt x="1158" y="427"/>
                        <a:pt x="1145" y="423"/>
                        <a:pt x="1133" y="424"/>
                      </a:cubicBezTo>
                      <a:cubicBezTo>
                        <a:pt x="1134" y="430"/>
                        <a:pt x="1132" y="437"/>
                        <a:pt x="1135" y="442"/>
                      </a:cubicBezTo>
                      <a:cubicBezTo>
                        <a:pt x="1136" y="444"/>
                        <a:pt x="1142" y="441"/>
                        <a:pt x="1143" y="444"/>
                      </a:cubicBezTo>
                      <a:cubicBezTo>
                        <a:pt x="1145" y="452"/>
                        <a:pt x="1144" y="462"/>
                        <a:pt x="1141" y="470"/>
                      </a:cubicBezTo>
                      <a:cubicBezTo>
                        <a:pt x="1139" y="474"/>
                        <a:pt x="1129" y="478"/>
                        <a:pt x="1129" y="478"/>
                      </a:cubicBezTo>
                      <a:cubicBezTo>
                        <a:pt x="1111" y="475"/>
                        <a:pt x="1120" y="479"/>
                        <a:pt x="1105" y="464"/>
                      </a:cubicBezTo>
                      <a:cubicBezTo>
                        <a:pt x="1102" y="461"/>
                        <a:pt x="1093" y="460"/>
                        <a:pt x="1093" y="460"/>
                      </a:cubicBezTo>
                      <a:cubicBezTo>
                        <a:pt x="1081" y="451"/>
                        <a:pt x="1079" y="453"/>
                        <a:pt x="1065" y="456"/>
                      </a:cubicBezTo>
                      <a:cubicBezTo>
                        <a:pt x="1063" y="462"/>
                        <a:pt x="1059" y="474"/>
                        <a:pt x="1059" y="474"/>
                      </a:cubicBezTo>
                      <a:cubicBezTo>
                        <a:pt x="1063" y="511"/>
                        <a:pt x="1064" y="510"/>
                        <a:pt x="1033" y="520"/>
                      </a:cubicBezTo>
                      <a:cubicBezTo>
                        <a:pt x="1023" y="530"/>
                        <a:pt x="1021" y="533"/>
                        <a:pt x="1019" y="548"/>
                      </a:cubicBezTo>
                      <a:cubicBezTo>
                        <a:pt x="991" y="546"/>
                        <a:pt x="965" y="554"/>
                        <a:pt x="947" y="530"/>
                      </a:cubicBezTo>
                      <a:cubicBezTo>
                        <a:pt x="942" y="515"/>
                        <a:pt x="923" y="471"/>
                        <a:pt x="907" y="466"/>
                      </a:cubicBezTo>
                      <a:cubicBezTo>
                        <a:pt x="892" y="454"/>
                        <a:pt x="876" y="453"/>
                        <a:pt x="857" y="450"/>
                      </a:cubicBezTo>
                      <a:cubicBezTo>
                        <a:pt x="787" y="452"/>
                        <a:pt x="717" y="455"/>
                        <a:pt x="647" y="446"/>
                      </a:cubicBezTo>
                      <a:cubicBezTo>
                        <a:pt x="620" y="447"/>
                        <a:pt x="597" y="444"/>
                        <a:pt x="573" y="452"/>
                      </a:cubicBezTo>
                      <a:cubicBezTo>
                        <a:pt x="569" y="456"/>
                        <a:pt x="564" y="459"/>
                        <a:pt x="561" y="464"/>
                      </a:cubicBezTo>
                      <a:cubicBezTo>
                        <a:pt x="558" y="468"/>
                        <a:pt x="553" y="476"/>
                        <a:pt x="553" y="476"/>
                      </a:cubicBezTo>
                      <a:cubicBezTo>
                        <a:pt x="555" y="505"/>
                        <a:pt x="556" y="531"/>
                        <a:pt x="565" y="558"/>
                      </a:cubicBezTo>
                      <a:cubicBezTo>
                        <a:pt x="567" y="591"/>
                        <a:pt x="563" y="590"/>
                        <a:pt x="581" y="608"/>
                      </a:cubicBezTo>
                      <a:cubicBezTo>
                        <a:pt x="580" y="618"/>
                        <a:pt x="582" y="628"/>
                        <a:pt x="579" y="638"/>
                      </a:cubicBezTo>
                      <a:cubicBezTo>
                        <a:pt x="578" y="640"/>
                        <a:pt x="538" y="646"/>
                        <a:pt x="537" y="646"/>
                      </a:cubicBezTo>
                      <a:cubicBezTo>
                        <a:pt x="526" y="650"/>
                        <a:pt x="533" y="647"/>
                        <a:pt x="519" y="656"/>
                      </a:cubicBezTo>
                      <a:cubicBezTo>
                        <a:pt x="517" y="657"/>
                        <a:pt x="513" y="660"/>
                        <a:pt x="513" y="660"/>
                      </a:cubicBezTo>
                      <a:cubicBezTo>
                        <a:pt x="506" y="680"/>
                        <a:pt x="411" y="672"/>
                        <a:pt x="403" y="672"/>
                      </a:cubicBezTo>
                      <a:cubicBezTo>
                        <a:pt x="381" y="677"/>
                        <a:pt x="402" y="705"/>
                        <a:pt x="385" y="688"/>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5" name="Freeform 94"/>
                <p:cNvSpPr>
                  <a:spLocks/>
                </p:cNvSpPr>
                <p:nvPr/>
              </p:nvSpPr>
              <p:spPr bwMode="auto">
                <a:xfrm>
                  <a:off x="3023" y="2538"/>
                  <a:ext cx="1258" cy="749"/>
                </a:xfrm>
                <a:custGeom>
                  <a:avLst/>
                  <a:gdLst>
                    <a:gd name="T0" fmla="*/ 323 w 1259"/>
                    <a:gd name="T1" fmla="*/ 91 h 750"/>
                    <a:gd name="T2" fmla="*/ 291 w 1259"/>
                    <a:gd name="T3" fmla="*/ 139 h 750"/>
                    <a:gd name="T4" fmla="*/ 255 w 1259"/>
                    <a:gd name="T5" fmla="*/ 169 h 750"/>
                    <a:gd name="T6" fmla="*/ 175 w 1259"/>
                    <a:gd name="T7" fmla="*/ 205 h 750"/>
                    <a:gd name="T8" fmla="*/ 113 w 1259"/>
                    <a:gd name="T9" fmla="*/ 225 h 750"/>
                    <a:gd name="T10" fmla="*/ 79 w 1259"/>
                    <a:gd name="T11" fmla="*/ 257 h 750"/>
                    <a:gd name="T12" fmla="*/ 49 w 1259"/>
                    <a:gd name="T13" fmla="*/ 275 h 750"/>
                    <a:gd name="T14" fmla="*/ 1 w 1259"/>
                    <a:gd name="T15" fmla="*/ 311 h 750"/>
                    <a:gd name="T16" fmla="*/ 33 w 1259"/>
                    <a:gd name="T17" fmla="*/ 363 h 750"/>
                    <a:gd name="T18" fmla="*/ 93 w 1259"/>
                    <a:gd name="T19" fmla="*/ 367 h 750"/>
                    <a:gd name="T20" fmla="*/ 171 w 1259"/>
                    <a:gd name="T21" fmla="*/ 371 h 750"/>
                    <a:gd name="T22" fmla="*/ 183 w 1259"/>
                    <a:gd name="T23" fmla="*/ 377 h 750"/>
                    <a:gd name="T24" fmla="*/ 209 w 1259"/>
                    <a:gd name="T25" fmla="*/ 395 h 750"/>
                    <a:gd name="T26" fmla="*/ 231 w 1259"/>
                    <a:gd name="T27" fmla="*/ 413 h 750"/>
                    <a:gd name="T28" fmla="*/ 315 w 1259"/>
                    <a:gd name="T29" fmla="*/ 455 h 750"/>
                    <a:gd name="T30" fmla="*/ 305 w 1259"/>
                    <a:gd name="T31" fmla="*/ 565 h 750"/>
                    <a:gd name="T32" fmla="*/ 315 w 1259"/>
                    <a:gd name="T33" fmla="*/ 625 h 750"/>
                    <a:gd name="T34" fmla="*/ 269 w 1259"/>
                    <a:gd name="T35" fmla="*/ 657 h 750"/>
                    <a:gd name="T36" fmla="*/ 333 w 1259"/>
                    <a:gd name="T37" fmla="*/ 715 h 750"/>
                    <a:gd name="T38" fmla="*/ 403 w 1259"/>
                    <a:gd name="T39" fmla="*/ 749 h 750"/>
                    <a:gd name="T40" fmla="*/ 523 w 1259"/>
                    <a:gd name="T41" fmla="*/ 729 h 750"/>
                    <a:gd name="T42" fmla="*/ 585 w 1259"/>
                    <a:gd name="T43" fmla="*/ 689 h 750"/>
                    <a:gd name="T44" fmla="*/ 625 w 1259"/>
                    <a:gd name="T45" fmla="*/ 641 h 750"/>
                    <a:gd name="T46" fmla="*/ 653 w 1259"/>
                    <a:gd name="T47" fmla="*/ 597 h 750"/>
                    <a:gd name="T48" fmla="*/ 803 w 1259"/>
                    <a:gd name="T49" fmla="*/ 573 h 750"/>
                    <a:gd name="T50" fmla="*/ 827 w 1259"/>
                    <a:gd name="T51" fmla="*/ 541 h 750"/>
                    <a:gd name="T52" fmla="*/ 885 w 1259"/>
                    <a:gd name="T53" fmla="*/ 509 h 750"/>
                    <a:gd name="T54" fmla="*/ 895 w 1259"/>
                    <a:gd name="T55" fmla="*/ 483 h 750"/>
                    <a:gd name="T56" fmla="*/ 911 w 1259"/>
                    <a:gd name="T57" fmla="*/ 459 h 750"/>
                    <a:gd name="T58" fmla="*/ 963 w 1259"/>
                    <a:gd name="T59" fmla="*/ 481 h 750"/>
                    <a:gd name="T60" fmla="*/ 1039 w 1259"/>
                    <a:gd name="T61" fmla="*/ 495 h 750"/>
                    <a:gd name="T62" fmla="*/ 1137 w 1259"/>
                    <a:gd name="T63" fmla="*/ 487 h 750"/>
                    <a:gd name="T64" fmla="*/ 1187 w 1259"/>
                    <a:gd name="T65" fmla="*/ 455 h 750"/>
                    <a:gd name="T66" fmla="*/ 1217 w 1259"/>
                    <a:gd name="T67" fmla="*/ 373 h 750"/>
                    <a:gd name="T68" fmla="*/ 1259 w 1259"/>
                    <a:gd name="T69" fmla="*/ 339 h 750"/>
                    <a:gd name="T70" fmla="*/ 1133 w 1259"/>
                    <a:gd name="T71" fmla="*/ 293 h 750"/>
                    <a:gd name="T72" fmla="*/ 1069 w 1259"/>
                    <a:gd name="T73" fmla="*/ 313 h 750"/>
                    <a:gd name="T74" fmla="*/ 1017 w 1259"/>
                    <a:gd name="T75" fmla="*/ 287 h 750"/>
                    <a:gd name="T76" fmla="*/ 989 w 1259"/>
                    <a:gd name="T77" fmla="*/ 297 h 750"/>
                    <a:gd name="T78" fmla="*/ 925 w 1259"/>
                    <a:gd name="T79" fmla="*/ 341 h 750"/>
                    <a:gd name="T80" fmla="*/ 863 w 1259"/>
                    <a:gd name="T81" fmla="*/ 321 h 750"/>
                    <a:gd name="T82" fmla="*/ 797 w 1259"/>
                    <a:gd name="T83" fmla="*/ 237 h 750"/>
                    <a:gd name="T84" fmla="*/ 747 w 1259"/>
                    <a:gd name="T85" fmla="*/ 195 h 750"/>
                    <a:gd name="T86" fmla="*/ 703 w 1259"/>
                    <a:gd name="T87" fmla="*/ 159 h 750"/>
                    <a:gd name="T88" fmla="*/ 643 w 1259"/>
                    <a:gd name="T89" fmla="*/ 105 h 750"/>
                    <a:gd name="T90" fmla="*/ 581 w 1259"/>
                    <a:gd name="T91" fmla="*/ 75 h 750"/>
                    <a:gd name="T92" fmla="*/ 545 w 1259"/>
                    <a:gd name="T93" fmla="*/ 45 h 750"/>
                    <a:gd name="T94" fmla="*/ 429 w 1259"/>
                    <a:gd name="T95" fmla="*/ 29 h 750"/>
                    <a:gd name="T96" fmla="*/ 335 w 1259"/>
                    <a:gd name="T97" fmla="*/ 11 h 750"/>
                    <a:gd name="T98" fmla="*/ 315 w 1259"/>
                    <a:gd name="T99" fmla="*/ 63 h 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9"/>
                    <a:gd name="T151" fmla="*/ 0 h 750"/>
                    <a:gd name="T152" fmla="*/ 1259 w 1259"/>
                    <a:gd name="T153" fmla="*/ 750 h 7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9" h="750">
                      <a:moveTo>
                        <a:pt x="321" y="73"/>
                      </a:moveTo>
                      <a:cubicBezTo>
                        <a:pt x="322" y="79"/>
                        <a:pt x="320" y="86"/>
                        <a:pt x="323" y="91"/>
                      </a:cubicBezTo>
                      <a:cubicBezTo>
                        <a:pt x="326" y="95"/>
                        <a:pt x="347" y="99"/>
                        <a:pt x="353" y="103"/>
                      </a:cubicBezTo>
                      <a:cubicBezTo>
                        <a:pt x="349" y="146"/>
                        <a:pt x="339" y="137"/>
                        <a:pt x="291" y="139"/>
                      </a:cubicBezTo>
                      <a:cubicBezTo>
                        <a:pt x="286" y="140"/>
                        <a:pt x="279" y="139"/>
                        <a:pt x="275" y="143"/>
                      </a:cubicBezTo>
                      <a:cubicBezTo>
                        <a:pt x="267" y="151"/>
                        <a:pt x="265" y="166"/>
                        <a:pt x="255" y="169"/>
                      </a:cubicBezTo>
                      <a:cubicBezTo>
                        <a:pt x="229" y="165"/>
                        <a:pt x="244" y="162"/>
                        <a:pt x="205" y="167"/>
                      </a:cubicBezTo>
                      <a:cubicBezTo>
                        <a:pt x="188" y="173"/>
                        <a:pt x="190" y="195"/>
                        <a:pt x="175" y="205"/>
                      </a:cubicBezTo>
                      <a:cubicBezTo>
                        <a:pt x="167" y="210"/>
                        <a:pt x="151" y="210"/>
                        <a:pt x="143" y="211"/>
                      </a:cubicBezTo>
                      <a:cubicBezTo>
                        <a:pt x="136" y="221"/>
                        <a:pt x="124" y="221"/>
                        <a:pt x="113" y="225"/>
                      </a:cubicBezTo>
                      <a:cubicBezTo>
                        <a:pt x="107" y="231"/>
                        <a:pt x="102" y="232"/>
                        <a:pt x="95" y="237"/>
                      </a:cubicBezTo>
                      <a:cubicBezTo>
                        <a:pt x="92" y="247"/>
                        <a:pt x="89" y="254"/>
                        <a:pt x="79" y="257"/>
                      </a:cubicBezTo>
                      <a:cubicBezTo>
                        <a:pt x="72" y="264"/>
                        <a:pt x="71" y="268"/>
                        <a:pt x="61" y="271"/>
                      </a:cubicBezTo>
                      <a:cubicBezTo>
                        <a:pt x="57" y="272"/>
                        <a:pt x="49" y="275"/>
                        <a:pt x="49" y="275"/>
                      </a:cubicBezTo>
                      <a:cubicBezTo>
                        <a:pt x="41" y="283"/>
                        <a:pt x="24" y="289"/>
                        <a:pt x="13" y="293"/>
                      </a:cubicBezTo>
                      <a:cubicBezTo>
                        <a:pt x="7" y="299"/>
                        <a:pt x="4" y="303"/>
                        <a:pt x="1" y="311"/>
                      </a:cubicBezTo>
                      <a:cubicBezTo>
                        <a:pt x="2" y="326"/>
                        <a:pt x="0" y="342"/>
                        <a:pt x="3" y="357"/>
                      </a:cubicBezTo>
                      <a:cubicBezTo>
                        <a:pt x="3" y="360"/>
                        <a:pt x="23" y="360"/>
                        <a:pt x="33" y="363"/>
                      </a:cubicBezTo>
                      <a:cubicBezTo>
                        <a:pt x="42" y="366"/>
                        <a:pt x="52" y="367"/>
                        <a:pt x="61" y="369"/>
                      </a:cubicBezTo>
                      <a:cubicBezTo>
                        <a:pt x="72" y="368"/>
                        <a:pt x="82" y="368"/>
                        <a:pt x="93" y="367"/>
                      </a:cubicBezTo>
                      <a:cubicBezTo>
                        <a:pt x="97" y="366"/>
                        <a:pt x="105" y="363"/>
                        <a:pt x="105" y="363"/>
                      </a:cubicBezTo>
                      <a:cubicBezTo>
                        <a:pt x="130" y="364"/>
                        <a:pt x="148" y="368"/>
                        <a:pt x="171" y="371"/>
                      </a:cubicBezTo>
                      <a:cubicBezTo>
                        <a:pt x="173" y="372"/>
                        <a:pt x="175" y="372"/>
                        <a:pt x="177" y="373"/>
                      </a:cubicBezTo>
                      <a:cubicBezTo>
                        <a:pt x="179" y="374"/>
                        <a:pt x="181" y="376"/>
                        <a:pt x="183" y="377"/>
                      </a:cubicBezTo>
                      <a:cubicBezTo>
                        <a:pt x="187" y="379"/>
                        <a:pt x="195" y="381"/>
                        <a:pt x="195" y="381"/>
                      </a:cubicBezTo>
                      <a:cubicBezTo>
                        <a:pt x="198" y="389"/>
                        <a:pt x="201" y="392"/>
                        <a:pt x="209" y="395"/>
                      </a:cubicBezTo>
                      <a:cubicBezTo>
                        <a:pt x="213" y="399"/>
                        <a:pt x="219" y="399"/>
                        <a:pt x="223" y="403"/>
                      </a:cubicBezTo>
                      <a:cubicBezTo>
                        <a:pt x="237" y="417"/>
                        <a:pt x="214" y="407"/>
                        <a:pt x="231" y="413"/>
                      </a:cubicBezTo>
                      <a:cubicBezTo>
                        <a:pt x="236" y="428"/>
                        <a:pt x="232" y="422"/>
                        <a:pt x="241" y="431"/>
                      </a:cubicBezTo>
                      <a:cubicBezTo>
                        <a:pt x="246" y="457"/>
                        <a:pt x="296" y="454"/>
                        <a:pt x="315" y="455"/>
                      </a:cubicBezTo>
                      <a:cubicBezTo>
                        <a:pt x="354" y="461"/>
                        <a:pt x="319" y="495"/>
                        <a:pt x="339" y="525"/>
                      </a:cubicBezTo>
                      <a:cubicBezTo>
                        <a:pt x="335" y="545"/>
                        <a:pt x="327" y="561"/>
                        <a:pt x="305" y="565"/>
                      </a:cubicBezTo>
                      <a:cubicBezTo>
                        <a:pt x="307" y="585"/>
                        <a:pt x="306" y="591"/>
                        <a:pt x="321" y="601"/>
                      </a:cubicBezTo>
                      <a:cubicBezTo>
                        <a:pt x="324" y="611"/>
                        <a:pt x="326" y="621"/>
                        <a:pt x="315" y="625"/>
                      </a:cubicBezTo>
                      <a:cubicBezTo>
                        <a:pt x="305" y="641"/>
                        <a:pt x="309" y="632"/>
                        <a:pt x="303" y="649"/>
                      </a:cubicBezTo>
                      <a:cubicBezTo>
                        <a:pt x="301" y="654"/>
                        <a:pt x="272" y="657"/>
                        <a:pt x="269" y="657"/>
                      </a:cubicBezTo>
                      <a:cubicBezTo>
                        <a:pt x="265" y="668"/>
                        <a:pt x="270" y="679"/>
                        <a:pt x="279" y="685"/>
                      </a:cubicBezTo>
                      <a:cubicBezTo>
                        <a:pt x="293" y="705"/>
                        <a:pt x="310" y="709"/>
                        <a:pt x="333" y="715"/>
                      </a:cubicBezTo>
                      <a:cubicBezTo>
                        <a:pt x="347" y="724"/>
                        <a:pt x="367" y="728"/>
                        <a:pt x="383" y="731"/>
                      </a:cubicBezTo>
                      <a:cubicBezTo>
                        <a:pt x="386" y="741"/>
                        <a:pt x="393" y="746"/>
                        <a:pt x="403" y="749"/>
                      </a:cubicBezTo>
                      <a:cubicBezTo>
                        <a:pt x="432" y="748"/>
                        <a:pt x="462" y="750"/>
                        <a:pt x="491" y="747"/>
                      </a:cubicBezTo>
                      <a:cubicBezTo>
                        <a:pt x="496" y="747"/>
                        <a:pt x="512" y="731"/>
                        <a:pt x="523" y="729"/>
                      </a:cubicBezTo>
                      <a:cubicBezTo>
                        <a:pt x="537" y="722"/>
                        <a:pt x="554" y="719"/>
                        <a:pt x="569" y="715"/>
                      </a:cubicBezTo>
                      <a:cubicBezTo>
                        <a:pt x="573" y="696"/>
                        <a:pt x="570" y="694"/>
                        <a:pt x="585" y="689"/>
                      </a:cubicBezTo>
                      <a:cubicBezTo>
                        <a:pt x="590" y="673"/>
                        <a:pt x="596" y="663"/>
                        <a:pt x="611" y="653"/>
                      </a:cubicBezTo>
                      <a:cubicBezTo>
                        <a:pt x="614" y="645"/>
                        <a:pt x="617" y="644"/>
                        <a:pt x="625" y="641"/>
                      </a:cubicBezTo>
                      <a:cubicBezTo>
                        <a:pt x="629" y="638"/>
                        <a:pt x="635" y="637"/>
                        <a:pt x="639" y="633"/>
                      </a:cubicBezTo>
                      <a:cubicBezTo>
                        <a:pt x="647" y="625"/>
                        <a:pt x="649" y="608"/>
                        <a:pt x="653" y="597"/>
                      </a:cubicBezTo>
                      <a:cubicBezTo>
                        <a:pt x="657" y="586"/>
                        <a:pt x="700" y="585"/>
                        <a:pt x="703" y="585"/>
                      </a:cubicBezTo>
                      <a:cubicBezTo>
                        <a:pt x="746" y="574"/>
                        <a:pt x="728" y="575"/>
                        <a:pt x="803" y="573"/>
                      </a:cubicBezTo>
                      <a:cubicBezTo>
                        <a:pt x="810" y="568"/>
                        <a:pt x="809" y="564"/>
                        <a:pt x="817" y="561"/>
                      </a:cubicBezTo>
                      <a:cubicBezTo>
                        <a:pt x="820" y="552"/>
                        <a:pt x="820" y="548"/>
                        <a:pt x="827" y="541"/>
                      </a:cubicBezTo>
                      <a:cubicBezTo>
                        <a:pt x="831" y="528"/>
                        <a:pt x="857" y="527"/>
                        <a:pt x="869" y="525"/>
                      </a:cubicBezTo>
                      <a:cubicBezTo>
                        <a:pt x="881" y="507"/>
                        <a:pt x="871" y="517"/>
                        <a:pt x="885" y="509"/>
                      </a:cubicBezTo>
                      <a:cubicBezTo>
                        <a:pt x="889" y="507"/>
                        <a:pt x="897" y="501"/>
                        <a:pt x="897" y="501"/>
                      </a:cubicBezTo>
                      <a:cubicBezTo>
                        <a:pt x="900" y="491"/>
                        <a:pt x="900" y="497"/>
                        <a:pt x="895" y="483"/>
                      </a:cubicBezTo>
                      <a:cubicBezTo>
                        <a:pt x="894" y="481"/>
                        <a:pt x="893" y="477"/>
                        <a:pt x="893" y="477"/>
                      </a:cubicBezTo>
                      <a:cubicBezTo>
                        <a:pt x="896" y="469"/>
                        <a:pt x="903" y="462"/>
                        <a:pt x="911" y="459"/>
                      </a:cubicBezTo>
                      <a:cubicBezTo>
                        <a:pt x="927" y="460"/>
                        <a:pt x="948" y="452"/>
                        <a:pt x="959" y="463"/>
                      </a:cubicBezTo>
                      <a:cubicBezTo>
                        <a:pt x="963" y="467"/>
                        <a:pt x="961" y="475"/>
                        <a:pt x="963" y="481"/>
                      </a:cubicBezTo>
                      <a:cubicBezTo>
                        <a:pt x="968" y="497"/>
                        <a:pt x="980" y="501"/>
                        <a:pt x="995" y="503"/>
                      </a:cubicBezTo>
                      <a:cubicBezTo>
                        <a:pt x="1009" y="512"/>
                        <a:pt x="1025" y="499"/>
                        <a:pt x="1039" y="495"/>
                      </a:cubicBezTo>
                      <a:cubicBezTo>
                        <a:pt x="1058" y="489"/>
                        <a:pt x="1079" y="489"/>
                        <a:pt x="1099" y="487"/>
                      </a:cubicBezTo>
                      <a:cubicBezTo>
                        <a:pt x="1117" y="489"/>
                        <a:pt x="1120" y="490"/>
                        <a:pt x="1137" y="487"/>
                      </a:cubicBezTo>
                      <a:cubicBezTo>
                        <a:pt x="1141" y="486"/>
                        <a:pt x="1149" y="483"/>
                        <a:pt x="1149" y="483"/>
                      </a:cubicBezTo>
                      <a:cubicBezTo>
                        <a:pt x="1157" y="459"/>
                        <a:pt x="1165" y="458"/>
                        <a:pt x="1187" y="455"/>
                      </a:cubicBezTo>
                      <a:cubicBezTo>
                        <a:pt x="1184" y="432"/>
                        <a:pt x="1181" y="435"/>
                        <a:pt x="1191" y="415"/>
                      </a:cubicBezTo>
                      <a:cubicBezTo>
                        <a:pt x="1195" y="397"/>
                        <a:pt x="1201" y="383"/>
                        <a:pt x="1217" y="373"/>
                      </a:cubicBezTo>
                      <a:cubicBezTo>
                        <a:pt x="1225" y="361"/>
                        <a:pt x="1237" y="363"/>
                        <a:pt x="1249" y="359"/>
                      </a:cubicBezTo>
                      <a:cubicBezTo>
                        <a:pt x="1253" y="353"/>
                        <a:pt x="1257" y="346"/>
                        <a:pt x="1259" y="339"/>
                      </a:cubicBezTo>
                      <a:cubicBezTo>
                        <a:pt x="1250" y="333"/>
                        <a:pt x="1245" y="326"/>
                        <a:pt x="1235" y="323"/>
                      </a:cubicBezTo>
                      <a:cubicBezTo>
                        <a:pt x="1213" y="301"/>
                        <a:pt x="1159" y="295"/>
                        <a:pt x="1133" y="293"/>
                      </a:cubicBezTo>
                      <a:cubicBezTo>
                        <a:pt x="1115" y="288"/>
                        <a:pt x="1113" y="287"/>
                        <a:pt x="1091" y="289"/>
                      </a:cubicBezTo>
                      <a:cubicBezTo>
                        <a:pt x="1087" y="305"/>
                        <a:pt x="1083" y="308"/>
                        <a:pt x="1069" y="313"/>
                      </a:cubicBezTo>
                      <a:cubicBezTo>
                        <a:pt x="1047" y="312"/>
                        <a:pt x="1040" y="316"/>
                        <a:pt x="1027" y="303"/>
                      </a:cubicBezTo>
                      <a:cubicBezTo>
                        <a:pt x="1022" y="289"/>
                        <a:pt x="1027" y="293"/>
                        <a:pt x="1017" y="287"/>
                      </a:cubicBezTo>
                      <a:cubicBezTo>
                        <a:pt x="1012" y="288"/>
                        <a:pt x="1006" y="287"/>
                        <a:pt x="1001" y="289"/>
                      </a:cubicBezTo>
                      <a:cubicBezTo>
                        <a:pt x="996" y="291"/>
                        <a:pt x="989" y="297"/>
                        <a:pt x="989" y="297"/>
                      </a:cubicBezTo>
                      <a:cubicBezTo>
                        <a:pt x="986" y="318"/>
                        <a:pt x="982" y="326"/>
                        <a:pt x="961" y="331"/>
                      </a:cubicBezTo>
                      <a:cubicBezTo>
                        <a:pt x="951" y="341"/>
                        <a:pt x="938" y="339"/>
                        <a:pt x="925" y="341"/>
                      </a:cubicBezTo>
                      <a:cubicBezTo>
                        <a:pt x="913" y="345"/>
                        <a:pt x="904" y="345"/>
                        <a:pt x="891" y="343"/>
                      </a:cubicBezTo>
                      <a:cubicBezTo>
                        <a:pt x="881" y="337"/>
                        <a:pt x="873" y="324"/>
                        <a:pt x="863" y="321"/>
                      </a:cubicBezTo>
                      <a:cubicBezTo>
                        <a:pt x="852" y="304"/>
                        <a:pt x="836" y="283"/>
                        <a:pt x="819" y="273"/>
                      </a:cubicBezTo>
                      <a:cubicBezTo>
                        <a:pt x="811" y="261"/>
                        <a:pt x="805" y="249"/>
                        <a:pt x="797" y="237"/>
                      </a:cubicBezTo>
                      <a:cubicBezTo>
                        <a:pt x="797" y="237"/>
                        <a:pt x="771" y="220"/>
                        <a:pt x="767" y="217"/>
                      </a:cubicBezTo>
                      <a:cubicBezTo>
                        <a:pt x="759" y="210"/>
                        <a:pt x="756" y="201"/>
                        <a:pt x="747" y="195"/>
                      </a:cubicBezTo>
                      <a:cubicBezTo>
                        <a:pt x="739" y="184"/>
                        <a:pt x="728" y="190"/>
                        <a:pt x="717" y="183"/>
                      </a:cubicBezTo>
                      <a:cubicBezTo>
                        <a:pt x="712" y="175"/>
                        <a:pt x="709" y="167"/>
                        <a:pt x="703" y="159"/>
                      </a:cubicBezTo>
                      <a:cubicBezTo>
                        <a:pt x="699" y="153"/>
                        <a:pt x="685" y="147"/>
                        <a:pt x="685" y="147"/>
                      </a:cubicBezTo>
                      <a:cubicBezTo>
                        <a:pt x="675" y="131"/>
                        <a:pt x="659" y="116"/>
                        <a:pt x="643" y="105"/>
                      </a:cubicBezTo>
                      <a:cubicBezTo>
                        <a:pt x="629" y="96"/>
                        <a:pt x="609" y="101"/>
                        <a:pt x="595" y="91"/>
                      </a:cubicBezTo>
                      <a:cubicBezTo>
                        <a:pt x="592" y="83"/>
                        <a:pt x="588" y="80"/>
                        <a:pt x="581" y="75"/>
                      </a:cubicBezTo>
                      <a:cubicBezTo>
                        <a:pt x="572" y="61"/>
                        <a:pt x="577" y="66"/>
                        <a:pt x="567" y="59"/>
                      </a:cubicBezTo>
                      <a:cubicBezTo>
                        <a:pt x="562" y="52"/>
                        <a:pt x="554" y="48"/>
                        <a:pt x="545" y="45"/>
                      </a:cubicBezTo>
                      <a:cubicBezTo>
                        <a:pt x="512" y="46"/>
                        <a:pt x="490" y="46"/>
                        <a:pt x="459" y="43"/>
                      </a:cubicBezTo>
                      <a:cubicBezTo>
                        <a:pt x="448" y="39"/>
                        <a:pt x="439" y="34"/>
                        <a:pt x="429" y="29"/>
                      </a:cubicBezTo>
                      <a:cubicBezTo>
                        <a:pt x="423" y="25"/>
                        <a:pt x="411" y="17"/>
                        <a:pt x="411" y="17"/>
                      </a:cubicBezTo>
                      <a:cubicBezTo>
                        <a:pt x="400" y="0"/>
                        <a:pt x="342" y="11"/>
                        <a:pt x="335" y="11"/>
                      </a:cubicBezTo>
                      <a:cubicBezTo>
                        <a:pt x="325" y="21"/>
                        <a:pt x="324" y="37"/>
                        <a:pt x="321" y="51"/>
                      </a:cubicBezTo>
                      <a:cubicBezTo>
                        <a:pt x="320" y="55"/>
                        <a:pt x="314" y="58"/>
                        <a:pt x="315" y="63"/>
                      </a:cubicBezTo>
                      <a:cubicBezTo>
                        <a:pt x="316" y="67"/>
                        <a:pt x="319" y="70"/>
                        <a:pt x="321" y="73"/>
                      </a:cubicBezTo>
                      <a:close/>
                    </a:path>
                  </a:pathLst>
                </a:custGeom>
                <a:solidFill>
                  <a:srgbClr val="FFFFFF">
                    <a:lumMod val="85000"/>
                  </a:srgbClr>
                </a:solidFill>
                <a:ln w="28575"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6" name="Freeform 95"/>
                <p:cNvSpPr>
                  <a:spLocks/>
                </p:cNvSpPr>
                <p:nvPr/>
              </p:nvSpPr>
              <p:spPr bwMode="auto">
                <a:xfrm>
                  <a:off x="3552" y="1758"/>
                  <a:ext cx="892" cy="765"/>
                </a:xfrm>
                <a:custGeom>
                  <a:avLst/>
                  <a:gdLst>
                    <a:gd name="T0" fmla="*/ 660 w 892"/>
                    <a:gd name="T1" fmla="*/ 122 h 768"/>
                    <a:gd name="T2" fmla="*/ 574 w 892"/>
                    <a:gd name="T3" fmla="*/ 82 h 768"/>
                    <a:gd name="T4" fmla="*/ 330 w 892"/>
                    <a:gd name="T5" fmla="*/ 30 h 768"/>
                    <a:gd name="T6" fmla="*/ 182 w 892"/>
                    <a:gd name="T7" fmla="*/ 50 h 768"/>
                    <a:gd name="T8" fmla="*/ 194 w 892"/>
                    <a:gd name="T9" fmla="*/ 120 h 768"/>
                    <a:gd name="T10" fmla="*/ 162 w 892"/>
                    <a:gd name="T11" fmla="*/ 220 h 768"/>
                    <a:gd name="T12" fmla="*/ 18 w 892"/>
                    <a:gd name="T13" fmla="*/ 312 h 768"/>
                    <a:gd name="T14" fmla="*/ 88 w 892"/>
                    <a:gd name="T15" fmla="*/ 342 h 768"/>
                    <a:gd name="T16" fmla="*/ 148 w 892"/>
                    <a:gd name="T17" fmla="*/ 468 h 768"/>
                    <a:gd name="T18" fmla="*/ 174 w 892"/>
                    <a:gd name="T19" fmla="*/ 492 h 768"/>
                    <a:gd name="T20" fmla="*/ 170 w 892"/>
                    <a:gd name="T21" fmla="*/ 548 h 768"/>
                    <a:gd name="T22" fmla="*/ 156 w 892"/>
                    <a:gd name="T23" fmla="*/ 556 h 768"/>
                    <a:gd name="T24" fmla="*/ 148 w 892"/>
                    <a:gd name="T25" fmla="*/ 626 h 768"/>
                    <a:gd name="T26" fmla="*/ 234 w 892"/>
                    <a:gd name="T27" fmla="*/ 662 h 768"/>
                    <a:gd name="T28" fmla="*/ 258 w 892"/>
                    <a:gd name="T29" fmla="*/ 694 h 768"/>
                    <a:gd name="T30" fmla="*/ 288 w 892"/>
                    <a:gd name="T31" fmla="*/ 734 h 768"/>
                    <a:gd name="T32" fmla="*/ 326 w 892"/>
                    <a:gd name="T33" fmla="*/ 768 h 768"/>
                    <a:gd name="T34" fmla="*/ 380 w 892"/>
                    <a:gd name="T35" fmla="*/ 712 h 768"/>
                    <a:gd name="T36" fmla="*/ 418 w 892"/>
                    <a:gd name="T37" fmla="*/ 668 h 768"/>
                    <a:gd name="T38" fmla="*/ 450 w 892"/>
                    <a:gd name="T39" fmla="*/ 646 h 768"/>
                    <a:gd name="T40" fmla="*/ 494 w 892"/>
                    <a:gd name="T41" fmla="*/ 616 h 768"/>
                    <a:gd name="T42" fmla="*/ 586 w 892"/>
                    <a:gd name="T43" fmla="*/ 600 h 768"/>
                    <a:gd name="T44" fmla="*/ 616 w 892"/>
                    <a:gd name="T45" fmla="*/ 676 h 768"/>
                    <a:gd name="T46" fmla="*/ 634 w 892"/>
                    <a:gd name="T47" fmla="*/ 616 h 768"/>
                    <a:gd name="T48" fmla="*/ 722 w 892"/>
                    <a:gd name="T49" fmla="*/ 562 h 768"/>
                    <a:gd name="T50" fmla="*/ 794 w 892"/>
                    <a:gd name="T51" fmla="*/ 568 h 768"/>
                    <a:gd name="T52" fmla="*/ 830 w 892"/>
                    <a:gd name="T53" fmla="*/ 522 h 768"/>
                    <a:gd name="T54" fmla="*/ 848 w 892"/>
                    <a:gd name="T55" fmla="*/ 478 h 768"/>
                    <a:gd name="T56" fmla="*/ 814 w 892"/>
                    <a:gd name="T57" fmla="*/ 412 h 768"/>
                    <a:gd name="T58" fmla="*/ 802 w 892"/>
                    <a:gd name="T59" fmla="*/ 322 h 768"/>
                    <a:gd name="T60" fmla="*/ 840 w 892"/>
                    <a:gd name="T61" fmla="*/ 308 h 768"/>
                    <a:gd name="T62" fmla="*/ 858 w 892"/>
                    <a:gd name="T63" fmla="*/ 288 h 768"/>
                    <a:gd name="T64" fmla="*/ 880 w 892"/>
                    <a:gd name="T65" fmla="*/ 260 h 768"/>
                    <a:gd name="T66" fmla="*/ 824 w 892"/>
                    <a:gd name="T67" fmla="*/ 228 h 768"/>
                    <a:gd name="T68" fmla="*/ 764 w 892"/>
                    <a:gd name="T69" fmla="*/ 208 h 768"/>
                    <a:gd name="T70" fmla="*/ 730 w 892"/>
                    <a:gd name="T71" fmla="*/ 140 h 768"/>
                    <a:gd name="T72" fmla="*/ 700 w 892"/>
                    <a:gd name="T73" fmla="*/ 94 h 7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2"/>
                    <a:gd name="T112" fmla="*/ 0 h 768"/>
                    <a:gd name="T113" fmla="*/ 892 w 892"/>
                    <a:gd name="T114" fmla="*/ 768 h 7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2" h="768">
                      <a:moveTo>
                        <a:pt x="700" y="94"/>
                      </a:moveTo>
                      <a:cubicBezTo>
                        <a:pt x="665" y="85"/>
                        <a:pt x="665" y="97"/>
                        <a:pt x="660" y="122"/>
                      </a:cubicBezTo>
                      <a:cubicBezTo>
                        <a:pt x="642" y="121"/>
                        <a:pt x="624" y="122"/>
                        <a:pt x="606" y="120"/>
                      </a:cubicBezTo>
                      <a:cubicBezTo>
                        <a:pt x="601" y="119"/>
                        <a:pt x="583" y="88"/>
                        <a:pt x="574" y="82"/>
                      </a:cubicBezTo>
                      <a:cubicBezTo>
                        <a:pt x="553" y="50"/>
                        <a:pt x="542" y="33"/>
                        <a:pt x="500" y="32"/>
                      </a:cubicBezTo>
                      <a:cubicBezTo>
                        <a:pt x="443" y="31"/>
                        <a:pt x="387" y="31"/>
                        <a:pt x="330" y="30"/>
                      </a:cubicBezTo>
                      <a:cubicBezTo>
                        <a:pt x="285" y="0"/>
                        <a:pt x="323" y="22"/>
                        <a:pt x="200" y="24"/>
                      </a:cubicBezTo>
                      <a:cubicBezTo>
                        <a:pt x="194" y="33"/>
                        <a:pt x="187" y="40"/>
                        <a:pt x="182" y="50"/>
                      </a:cubicBezTo>
                      <a:cubicBezTo>
                        <a:pt x="180" y="54"/>
                        <a:pt x="178" y="62"/>
                        <a:pt x="178" y="62"/>
                      </a:cubicBezTo>
                      <a:cubicBezTo>
                        <a:pt x="181" y="97"/>
                        <a:pt x="185" y="93"/>
                        <a:pt x="194" y="120"/>
                      </a:cubicBezTo>
                      <a:cubicBezTo>
                        <a:pt x="196" y="147"/>
                        <a:pt x="195" y="156"/>
                        <a:pt x="208" y="176"/>
                      </a:cubicBezTo>
                      <a:cubicBezTo>
                        <a:pt x="203" y="258"/>
                        <a:pt x="215" y="167"/>
                        <a:pt x="162" y="220"/>
                      </a:cubicBezTo>
                      <a:cubicBezTo>
                        <a:pt x="146" y="268"/>
                        <a:pt x="42" y="254"/>
                        <a:pt x="20" y="254"/>
                      </a:cubicBezTo>
                      <a:cubicBezTo>
                        <a:pt x="0" y="261"/>
                        <a:pt x="8" y="296"/>
                        <a:pt x="18" y="312"/>
                      </a:cubicBezTo>
                      <a:cubicBezTo>
                        <a:pt x="21" y="349"/>
                        <a:pt x="24" y="338"/>
                        <a:pt x="64" y="336"/>
                      </a:cubicBezTo>
                      <a:cubicBezTo>
                        <a:pt x="74" y="333"/>
                        <a:pt x="82" y="333"/>
                        <a:pt x="88" y="342"/>
                      </a:cubicBezTo>
                      <a:cubicBezTo>
                        <a:pt x="96" y="373"/>
                        <a:pt x="97" y="445"/>
                        <a:pt x="132" y="454"/>
                      </a:cubicBezTo>
                      <a:cubicBezTo>
                        <a:pt x="136" y="460"/>
                        <a:pt x="148" y="468"/>
                        <a:pt x="148" y="468"/>
                      </a:cubicBezTo>
                      <a:cubicBezTo>
                        <a:pt x="153" y="475"/>
                        <a:pt x="156" y="477"/>
                        <a:pt x="164" y="480"/>
                      </a:cubicBezTo>
                      <a:cubicBezTo>
                        <a:pt x="167" y="484"/>
                        <a:pt x="172" y="487"/>
                        <a:pt x="174" y="492"/>
                      </a:cubicBezTo>
                      <a:cubicBezTo>
                        <a:pt x="186" y="525"/>
                        <a:pt x="169" y="497"/>
                        <a:pt x="180" y="514"/>
                      </a:cubicBezTo>
                      <a:cubicBezTo>
                        <a:pt x="177" y="525"/>
                        <a:pt x="173" y="537"/>
                        <a:pt x="170" y="548"/>
                      </a:cubicBezTo>
                      <a:cubicBezTo>
                        <a:pt x="169" y="550"/>
                        <a:pt x="170" y="553"/>
                        <a:pt x="168" y="554"/>
                      </a:cubicBezTo>
                      <a:cubicBezTo>
                        <a:pt x="164" y="556"/>
                        <a:pt x="160" y="555"/>
                        <a:pt x="156" y="556"/>
                      </a:cubicBezTo>
                      <a:cubicBezTo>
                        <a:pt x="149" y="561"/>
                        <a:pt x="145" y="560"/>
                        <a:pt x="142" y="568"/>
                      </a:cubicBezTo>
                      <a:cubicBezTo>
                        <a:pt x="142" y="576"/>
                        <a:pt x="144" y="615"/>
                        <a:pt x="148" y="626"/>
                      </a:cubicBezTo>
                      <a:cubicBezTo>
                        <a:pt x="152" y="635"/>
                        <a:pt x="190" y="645"/>
                        <a:pt x="198" y="648"/>
                      </a:cubicBezTo>
                      <a:cubicBezTo>
                        <a:pt x="211" y="658"/>
                        <a:pt x="217" y="660"/>
                        <a:pt x="234" y="662"/>
                      </a:cubicBezTo>
                      <a:cubicBezTo>
                        <a:pt x="242" y="665"/>
                        <a:pt x="245" y="670"/>
                        <a:pt x="252" y="674"/>
                      </a:cubicBezTo>
                      <a:cubicBezTo>
                        <a:pt x="263" y="691"/>
                        <a:pt x="246" y="664"/>
                        <a:pt x="258" y="694"/>
                      </a:cubicBezTo>
                      <a:cubicBezTo>
                        <a:pt x="261" y="701"/>
                        <a:pt x="270" y="712"/>
                        <a:pt x="270" y="712"/>
                      </a:cubicBezTo>
                      <a:cubicBezTo>
                        <a:pt x="272" y="722"/>
                        <a:pt x="278" y="731"/>
                        <a:pt x="288" y="734"/>
                      </a:cubicBezTo>
                      <a:cubicBezTo>
                        <a:pt x="291" y="741"/>
                        <a:pt x="304" y="750"/>
                        <a:pt x="304" y="750"/>
                      </a:cubicBezTo>
                      <a:cubicBezTo>
                        <a:pt x="307" y="763"/>
                        <a:pt x="314" y="764"/>
                        <a:pt x="326" y="768"/>
                      </a:cubicBezTo>
                      <a:cubicBezTo>
                        <a:pt x="336" y="758"/>
                        <a:pt x="348" y="758"/>
                        <a:pt x="358" y="748"/>
                      </a:cubicBezTo>
                      <a:cubicBezTo>
                        <a:pt x="362" y="735"/>
                        <a:pt x="371" y="723"/>
                        <a:pt x="380" y="712"/>
                      </a:cubicBezTo>
                      <a:cubicBezTo>
                        <a:pt x="385" y="707"/>
                        <a:pt x="396" y="698"/>
                        <a:pt x="396" y="698"/>
                      </a:cubicBezTo>
                      <a:cubicBezTo>
                        <a:pt x="404" y="686"/>
                        <a:pt x="407" y="679"/>
                        <a:pt x="418" y="668"/>
                      </a:cubicBezTo>
                      <a:cubicBezTo>
                        <a:pt x="423" y="663"/>
                        <a:pt x="422" y="653"/>
                        <a:pt x="428" y="650"/>
                      </a:cubicBezTo>
                      <a:cubicBezTo>
                        <a:pt x="435" y="647"/>
                        <a:pt x="443" y="648"/>
                        <a:pt x="450" y="646"/>
                      </a:cubicBezTo>
                      <a:cubicBezTo>
                        <a:pt x="457" y="635"/>
                        <a:pt x="468" y="632"/>
                        <a:pt x="478" y="626"/>
                      </a:cubicBezTo>
                      <a:cubicBezTo>
                        <a:pt x="484" y="623"/>
                        <a:pt x="494" y="616"/>
                        <a:pt x="494" y="616"/>
                      </a:cubicBezTo>
                      <a:cubicBezTo>
                        <a:pt x="501" y="605"/>
                        <a:pt x="510" y="607"/>
                        <a:pt x="524" y="604"/>
                      </a:cubicBezTo>
                      <a:cubicBezTo>
                        <a:pt x="545" y="593"/>
                        <a:pt x="563" y="597"/>
                        <a:pt x="586" y="600"/>
                      </a:cubicBezTo>
                      <a:cubicBezTo>
                        <a:pt x="581" y="623"/>
                        <a:pt x="581" y="647"/>
                        <a:pt x="576" y="670"/>
                      </a:cubicBezTo>
                      <a:cubicBezTo>
                        <a:pt x="581" y="686"/>
                        <a:pt x="602" y="677"/>
                        <a:pt x="616" y="676"/>
                      </a:cubicBezTo>
                      <a:cubicBezTo>
                        <a:pt x="618" y="667"/>
                        <a:pt x="623" y="664"/>
                        <a:pt x="626" y="656"/>
                      </a:cubicBezTo>
                      <a:cubicBezTo>
                        <a:pt x="628" y="627"/>
                        <a:pt x="628" y="634"/>
                        <a:pt x="634" y="616"/>
                      </a:cubicBezTo>
                      <a:cubicBezTo>
                        <a:pt x="637" y="592"/>
                        <a:pt x="643" y="590"/>
                        <a:pt x="666" y="586"/>
                      </a:cubicBezTo>
                      <a:cubicBezTo>
                        <a:pt x="685" y="573"/>
                        <a:pt x="699" y="565"/>
                        <a:pt x="722" y="562"/>
                      </a:cubicBezTo>
                      <a:cubicBezTo>
                        <a:pt x="739" y="564"/>
                        <a:pt x="753" y="566"/>
                        <a:pt x="768" y="576"/>
                      </a:cubicBezTo>
                      <a:cubicBezTo>
                        <a:pt x="780" y="574"/>
                        <a:pt x="785" y="574"/>
                        <a:pt x="794" y="568"/>
                      </a:cubicBezTo>
                      <a:cubicBezTo>
                        <a:pt x="796" y="552"/>
                        <a:pt x="794" y="551"/>
                        <a:pt x="808" y="546"/>
                      </a:cubicBezTo>
                      <a:cubicBezTo>
                        <a:pt x="811" y="532"/>
                        <a:pt x="816" y="527"/>
                        <a:pt x="830" y="522"/>
                      </a:cubicBezTo>
                      <a:cubicBezTo>
                        <a:pt x="836" y="516"/>
                        <a:pt x="841" y="515"/>
                        <a:pt x="848" y="510"/>
                      </a:cubicBezTo>
                      <a:cubicBezTo>
                        <a:pt x="855" y="500"/>
                        <a:pt x="852" y="489"/>
                        <a:pt x="848" y="478"/>
                      </a:cubicBezTo>
                      <a:cubicBezTo>
                        <a:pt x="851" y="442"/>
                        <a:pt x="860" y="434"/>
                        <a:pt x="824" y="422"/>
                      </a:cubicBezTo>
                      <a:cubicBezTo>
                        <a:pt x="821" y="418"/>
                        <a:pt x="816" y="416"/>
                        <a:pt x="814" y="412"/>
                      </a:cubicBezTo>
                      <a:cubicBezTo>
                        <a:pt x="808" y="402"/>
                        <a:pt x="813" y="396"/>
                        <a:pt x="800" y="392"/>
                      </a:cubicBezTo>
                      <a:cubicBezTo>
                        <a:pt x="796" y="379"/>
                        <a:pt x="801" y="324"/>
                        <a:pt x="802" y="322"/>
                      </a:cubicBezTo>
                      <a:cubicBezTo>
                        <a:pt x="803" y="318"/>
                        <a:pt x="810" y="319"/>
                        <a:pt x="814" y="318"/>
                      </a:cubicBezTo>
                      <a:cubicBezTo>
                        <a:pt x="823" y="315"/>
                        <a:pt x="831" y="310"/>
                        <a:pt x="840" y="308"/>
                      </a:cubicBezTo>
                      <a:cubicBezTo>
                        <a:pt x="849" y="302"/>
                        <a:pt x="852" y="302"/>
                        <a:pt x="856" y="294"/>
                      </a:cubicBezTo>
                      <a:cubicBezTo>
                        <a:pt x="857" y="292"/>
                        <a:pt x="856" y="289"/>
                        <a:pt x="858" y="288"/>
                      </a:cubicBezTo>
                      <a:cubicBezTo>
                        <a:pt x="864" y="283"/>
                        <a:pt x="875" y="282"/>
                        <a:pt x="882" y="280"/>
                      </a:cubicBezTo>
                      <a:cubicBezTo>
                        <a:pt x="888" y="272"/>
                        <a:pt x="892" y="264"/>
                        <a:pt x="880" y="260"/>
                      </a:cubicBezTo>
                      <a:cubicBezTo>
                        <a:pt x="875" y="253"/>
                        <a:pt x="866" y="247"/>
                        <a:pt x="858" y="244"/>
                      </a:cubicBezTo>
                      <a:cubicBezTo>
                        <a:pt x="849" y="237"/>
                        <a:pt x="835" y="232"/>
                        <a:pt x="824" y="228"/>
                      </a:cubicBezTo>
                      <a:cubicBezTo>
                        <a:pt x="812" y="216"/>
                        <a:pt x="806" y="220"/>
                        <a:pt x="786" y="218"/>
                      </a:cubicBezTo>
                      <a:cubicBezTo>
                        <a:pt x="768" y="209"/>
                        <a:pt x="776" y="212"/>
                        <a:pt x="764" y="208"/>
                      </a:cubicBezTo>
                      <a:cubicBezTo>
                        <a:pt x="753" y="192"/>
                        <a:pt x="754" y="174"/>
                        <a:pt x="740" y="160"/>
                      </a:cubicBezTo>
                      <a:cubicBezTo>
                        <a:pt x="737" y="151"/>
                        <a:pt x="738" y="145"/>
                        <a:pt x="730" y="140"/>
                      </a:cubicBezTo>
                      <a:cubicBezTo>
                        <a:pt x="724" y="130"/>
                        <a:pt x="720" y="118"/>
                        <a:pt x="710" y="112"/>
                      </a:cubicBezTo>
                      <a:cubicBezTo>
                        <a:pt x="708" y="106"/>
                        <a:pt x="695" y="99"/>
                        <a:pt x="700" y="94"/>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7" name="Freeform 96"/>
                <p:cNvSpPr>
                  <a:spLocks/>
                </p:cNvSpPr>
                <p:nvPr/>
              </p:nvSpPr>
              <p:spPr bwMode="auto">
                <a:xfrm>
                  <a:off x="4242" y="1309"/>
                  <a:ext cx="766" cy="978"/>
                </a:xfrm>
                <a:custGeom>
                  <a:avLst/>
                  <a:gdLst>
                    <a:gd name="T0" fmla="*/ 156 w 768"/>
                    <a:gd name="T1" fmla="*/ 904 h 976"/>
                    <a:gd name="T2" fmla="*/ 114 w 768"/>
                    <a:gd name="T3" fmla="*/ 834 h 976"/>
                    <a:gd name="T4" fmla="*/ 182 w 768"/>
                    <a:gd name="T5" fmla="*/ 730 h 976"/>
                    <a:gd name="T6" fmla="*/ 168 w 768"/>
                    <a:gd name="T7" fmla="*/ 696 h 976"/>
                    <a:gd name="T8" fmla="*/ 80 w 768"/>
                    <a:gd name="T9" fmla="*/ 668 h 976"/>
                    <a:gd name="T10" fmla="*/ 56 w 768"/>
                    <a:gd name="T11" fmla="*/ 628 h 976"/>
                    <a:gd name="T12" fmla="*/ 0 w 768"/>
                    <a:gd name="T13" fmla="*/ 532 h 976"/>
                    <a:gd name="T14" fmla="*/ 10 w 768"/>
                    <a:gd name="T15" fmla="*/ 480 h 976"/>
                    <a:gd name="T16" fmla="*/ 70 w 768"/>
                    <a:gd name="T17" fmla="*/ 492 h 976"/>
                    <a:gd name="T18" fmla="*/ 112 w 768"/>
                    <a:gd name="T19" fmla="*/ 442 h 976"/>
                    <a:gd name="T20" fmla="*/ 112 w 768"/>
                    <a:gd name="T21" fmla="*/ 280 h 976"/>
                    <a:gd name="T22" fmla="*/ 66 w 768"/>
                    <a:gd name="T23" fmla="*/ 262 h 976"/>
                    <a:gd name="T24" fmla="*/ 46 w 768"/>
                    <a:gd name="T25" fmla="*/ 222 h 976"/>
                    <a:gd name="T26" fmla="*/ 108 w 768"/>
                    <a:gd name="T27" fmla="*/ 174 h 976"/>
                    <a:gd name="T28" fmla="*/ 170 w 768"/>
                    <a:gd name="T29" fmla="*/ 164 h 976"/>
                    <a:gd name="T30" fmla="*/ 222 w 768"/>
                    <a:gd name="T31" fmla="*/ 132 h 976"/>
                    <a:gd name="T32" fmla="*/ 252 w 768"/>
                    <a:gd name="T33" fmla="*/ 102 h 976"/>
                    <a:gd name="T34" fmla="*/ 282 w 768"/>
                    <a:gd name="T35" fmla="*/ 50 h 976"/>
                    <a:gd name="T36" fmla="*/ 334 w 768"/>
                    <a:gd name="T37" fmla="*/ 0 h 976"/>
                    <a:gd name="T38" fmla="*/ 414 w 768"/>
                    <a:gd name="T39" fmla="*/ 24 h 976"/>
                    <a:gd name="T40" fmla="*/ 444 w 768"/>
                    <a:gd name="T41" fmla="*/ 94 h 976"/>
                    <a:gd name="T42" fmla="*/ 498 w 768"/>
                    <a:gd name="T43" fmla="*/ 126 h 976"/>
                    <a:gd name="T44" fmla="*/ 498 w 768"/>
                    <a:gd name="T45" fmla="*/ 234 h 976"/>
                    <a:gd name="T46" fmla="*/ 538 w 768"/>
                    <a:gd name="T47" fmla="*/ 330 h 976"/>
                    <a:gd name="T48" fmla="*/ 566 w 768"/>
                    <a:gd name="T49" fmla="*/ 392 h 976"/>
                    <a:gd name="T50" fmla="*/ 610 w 768"/>
                    <a:gd name="T51" fmla="*/ 408 h 976"/>
                    <a:gd name="T52" fmla="*/ 638 w 768"/>
                    <a:gd name="T53" fmla="*/ 446 h 976"/>
                    <a:gd name="T54" fmla="*/ 706 w 768"/>
                    <a:gd name="T55" fmla="*/ 496 h 976"/>
                    <a:gd name="T56" fmla="*/ 768 w 768"/>
                    <a:gd name="T57" fmla="*/ 572 h 976"/>
                    <a:gd name="T58" fmla="*/ 668 w 768"/>
                    <a:gd name="T59" fmla="*/ 576 h 976"/>
                    <a:gd name="T60" fmla="*/ 654 w 768"/>
                    <a:gd name="T61" fmla="*/ 634 h 976"/>
                    <a:gd name="T62" fmla="*/ 550 w 768"/>
                    <a:gd name="T63" fmla="*/ 668 h 976"/>
                    <a:gd name="T64" fmla="*/ 518 w 768"/>
                    <a:gd name="T65" fmla="*/ 710 h 976"/>
                    <a:gd name="T66" fmla="*/ 520 w 768"/>
                    <a:gd name="T67" fmla="*/ 776 h 976"/>
                    <a:gd name="T68" fmla="*/ 530 w 768"/>
                    <a:gd name="T69" fmla="*/ 810 h 976"/>
                    <a:gd name="T70" fmla="*/ 500 w 768"/>
                    <a:gd name="T71" fmla="*/ 858 h 976"/>
                    <a:gd name="T72" fmla="*/ 448 w 768"/>
                    <a:gd name="T73" fmla="*/ 906 h 976"/>
                    <a:gd name="T74" fmla="*/ 364 w 768"/>
                    <a:gd name="T75" fmla="*/ 902 h 976"/>
                    <a:gd name="T76" fmla="*/ 254 w 768"/>
                    <a:gd name="T77" fmla="*/ 950 h 976"/>
                    <a:gd name="T78" fmla="*/ 222 w 768"/>
                    <a:gd name="T79" fmla="*/ 958 h 976"/>
                    <a:gd name="T80" fmla="*/ 204 w 768"/>
                    <a:gd name="T81" fmla="*/ 944 h 976"/>
                    <a:gd name="T82" fmla="*/ 192 w 768"/>
                    <a:gd name="T83" fmla="*/ 952 h 9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8"/>
                    <a:gd name="T127" fmla="*/ 0 h 976"/>
                    <a:gd name="T128" fmla="*/ 768 w 768"/>
                    <a:gd name="T129" fmla="*/ 976 h 9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8" h="976">
                      <a:moveTo>
                        <a:pt x="180" y="954"/>
                      </a:moveTo>
                      <a:cubicBezTo>
                        <a:pt x="144" y="958"/>
                        <a:pt x="142" y="947"/>
                        <a:pt x="156" y="904"/>
                      </a:cubicBezTo>
                      <a:cubicBezTo>
                        <a:pt x="153" y="867"/>
                        <a:pt x="145" y="877"/>
                        <a:pt x="120" y="860"/>
                      </a:cubicBezTo>
                      <a:cubicBezTo>
                        <a:pt x="118" y="851"/>
                        <a:pt x="117" y="843"/>
                        <a:pt x="114" y="834"/>
                      </a:cubicBezTo>
                      <a:cubicBezTo>
                        <a:pt x="115" y="784"/>
                        <a:pt x="95" y="763"/>
                        <a:pt x="130" y="754"/>
                      </a:cubicBezTo>
                      <a:cubicBezTo>
                        <a:pt x="147" y="743"/>
                        <a:pt x="163" y="736"/>
                        <a:pt x="182" y="730"/>
                      </a:cubicBezTo>
                      <a:cubicBezTo>
                        <a:pt x="185" y="722"/>
                        <a:pt x="189" y="723"/>
                        <a:pt x="196" y="718"/>
                      </a:cubicBezTo>
                      <a:cubicBezTo>
                        <a:pt x="201" y="704"/>
                        <a:pt x="177" y="702"/>
                        <a:pt x="168" y="696"/>
                      </a:cubicBezTo>
                      <a:cubicBezTo>
                        <a:pt x="151" y="670"/>
                        <a:pt x="120" y="676"/>
                        <a:pt x="92" y="674"/>
                      </a:cubicBezTo>
                      <a:cubicBezTo>
                        <a:pt x="88" y="672"/>
                        <a:pt x="83" y="671"/>
                        <a:pt x="80" y="668"/>
                      </a:cubicBezTo>
                      <a:cubicBezTo>
                        <a:pt x="71" y="659"/>
                        <a:pt x="70" y="646"/>
                        <a:pt x="60" y="640"/>
                      </a:cubicBezTo>
                      <a:cubicBezTo>
                        <a:pt x="59" y="636"/>
                        <a:pt x="57" y="632"/>
                        <a:pt x="56" y="628"/>
                      </a:cubicBezTo>
                      <a:cubicBezTo>
                        <a:pt x="54" y="623"/>
                        <a:pt x="48" y="616"/>
                        <a:pt x="48" y="616"/>
                      </a:cubicBezTo>
                      <a:cubicBezTo>
                        <a:pt x="40" y="585"/>
                        <a:pt x="17" y="558"/>
                        <a:pt x="0" y="532"/>
                      </a:cubicBezTo>
                      <a:cubicBezTo>
                        <a:pt x="2" y="521"/>
                        <a:pt x="4" y="511"/>
                        <a:pt x="8" y="500"/>
                      </a:cubicBezTo>
                      <a:cubicBezTo>
                        <a:pt x="9" y="493"/>
                        <a:pt x="8" y="486"/>
                        <a:pt x="10" y="480"/>
                      </a:cubicBezTo>
                      <a:cubicBezTo>
                        <a:pt x="12" y="474"/>
                        <a:pt x="28" y="472"/>
                        <a:pt x="28" y="472"/>
                      </a:cubicBezTo>
                      <a:cubicBezTo>
                        <a:pt x="63" y="474"/>
                        <a:pt x="66" y="465"/>
                        <a:pt x="70" y="492"/>
                      </a:cubicBezTo>
                      <a:cubicBezTo>
                        <a:pt x="78" y="491"/>
                        <a:pt x="94" y="486"/>
                        <a:pt x="94" y="486"/>
                      </a:cubicBezTo>
                      <a:cubicBezTo>
                        <a:pt x="90" y="456"/>
                        <a:pt x="79" y="453"/>
                        <a:pt x="112" y="442"/>
                      </a:cubicBezTo>
                      <a:cubicBezTo>
                        <a:pt x="124" y="430"/>
                        <a:pt x="121" y="418"/>
                        <a:pt x="116" y="402"/>
                      </a:cubicBezTo>
                      <a:cubicBezTo>
                        <a:pt x="114" y="361"/>
                        <a:pt x="119" y="320"/>
                        <a:pt x="112" y="280"/>
                      </a:cubicBezTo>
                      <a:cubicBezTo>
                        <a:pt x="112" y="278"/>
                        <a:pt x="92" y="275"/>
                        <a:pt x="90" y="274"/>
                      </a:cubicBezTo>
                      <a:cubicBezTo>
                        <a:pt x="81" y="272"/>
                        <a:pt x="75" y="265"/>
                        <a:pt x="66" y="262"/>
                      </a:cubicBezTo>
                      <a:cubicBezTo>
                        <a:pt x="59" y="253"/>
                        <a:pt x="52" y="252"/>
                        <a:pt x="48" y="240"/>
                      </a:cubicBezTo>
                      <a:cubicBezTo>
                        <a:pt x="47" y="234"/>
                        <a:pt x="46" y="228"/>
                        <a:pt x="46" y="222"/>
                      </a:cubicBezTo>
                      <a:cubicBezTo>
                        <a:pt x="46" y="209"/>
                        <a:pt x="44" y="196"/>
                        <a:pt x="48" y="184"/>
                      </a:cubicBezTo>
                      <a:cubicBezTo>
                        <a:pt x="50" y="178"/>
                        <a:pt x="108" y="174"/>
                        <a:pt x="108" y="174"/>
                      </a:cubicBezTo>
                      <a:cubicBezTo>
                        <a:pt x="118" y="171"/>
                        <a:pt x="121" y="173"/>
                        <a:pt x="128" y="180"/>
                      </a:cubicBezTo>
                      <a:cubicBezTo>
                        <a:pt x="156" y="175"/>
                        <a:pt x="151" y="175"/>
                        <a:pt x="170" y="164"/>
                      </a:cubicBezTo>
                      <a:cubicBezTo>
                        <a:pt x="180" y="159"/>
                        <a:pt x="191" y="158"/>
                        <a:pt x="200" y="152"/>
                      </a:cubicBezTo>
                      <a:cubicBezTo>
                        <a:pt x="206" y="143"/>
                        <a:pt x="215" y="140"/>
                        <a:pt x="222" y="132"/>
                      </a:cubicBezTo>
                      <a:cubicBezTo>
                        <a:pt x="228" y="125"/>
                        <a:pt x="225" y="121"/>
                        <a:pt x="234" y="118"/>
                      </a:cubicBezTo>
                      <a:cubicBezTo>
                        <a:pt x="241" y="113"/>
                        <a:pt x="245" y="107"/>
                        <a:pt x="252" y="102"/>
                      </a:cubicBezTo>
                      <a:cubicBezTo>
                        <a:pt x="255" y="94"/>
                        <a:pt x="253" y="85"/>
                        <a:pt x="256" y="78"/>
                      </a:cubicBezTo>
                      <a:cubicBezTo>
                        <a:pt x="259" y="71"/>
                        <a:pt x="275" y="55"/>
                        <a:pt x="282" y="50"/>
                      </a:cubicBezTo>
                      <a:cubicBezTo>
                        <a:pt x="283" y="39"/>
                        <a:pt x="281" y="27"/>
                        <a:pt x="284" y="16"/>
                      </a:cubicBezTo>
                      <a:cubicBezTo>
                        <a:pt x="286" y="9"/>
                        <a:pt x="329" y="1"/>
                        <a:pt x="334" y="0"/>
                      </a:cubicBezTo>
                      <a:cubicBezTo>
                        <a:pt x="370" y="2"/>
                        <a:pt x="367" y="4"/>
                        <a:pt x="394" y="8"/>
                      </a:cubicBezTo>
                      <a:cubicBezTo>
                        <a:pt x="409" y="23"/>
                        <a:pt x="402" y="20"/>
                        <a:pt x="414" y="24"/>
                      </a:cubicBezTo>
                      <a:cubicBezTo>
                        <a:pt x="427" y="43"/>
                        <a:pt x="406" y="39"/>
                        <a:pt x="448" y="42"/>
                      </a:cubicBezTo>
                      <a:cubicBezTo>
                        <a:pt x="466" y="48"/>
                        <a:pt x="453" y="82"/>
                        <a:pt x="444" y="94"/>
                      </a:cubicBezTo>
                      <a:cubicBezTo>
                        <a:pt x="442" y="101"/>
                        <a:pt x="438" y="114"/>
                        <a:pt x="438" y="114"/>
                      </a:cubicBezTo>
                      <a:cubicBezTo>
                        <a:pt x="454" y="124"/>
                        <a:pt x="479" y="120"/>
                        <a:pt x="498" y="126"/>
                      </a:cubicBezTo>
                      <a:cubicBezTo>
                        <a:pt x="503" y="141"/>
                        <a:pt x="509" y="133"/>
                        <a:pt x="502" y="154"/>
                      </a:cubicBezTo>
                      <a:cubicBezTo>
                        <a:pt x="506" y="179"/>
                        <a:pt x="522" y="218"/>
                        <a:pt x="498" y="234"/>
                      </a:cubicBezTo>
                      <a:cubicBezTo>
                        <a:pt x="490" y="257"/>
                        <a:pt x="501" y="268"/>
                        <a:pt x="508" y="288"/>
                      </a:cubicBezTo>
                      <a:cubicBezTo>
                        <a:pt x="510" y="330"/>
                        <a:pt x="505" y="320"/>
                        <a:pt x="538" y="330"/>
                      </a:cubicBezTo>
                      <a:cubicBezTo>
                        <a:pt x="544" y="336"/>
                        <a:pt x="551" y="339"/>
                        <a:pt x="558" y="344"/>
                      </a:cubicBezTo>
                      <a:cubicBezTo>
                        <a:pt x="561" y="360"/>
                        <a:pt x="565" y="392"/>
                        <a:pt x="566" y="392"/>
                      </a:cubicBezTo>
                      <a:cubicBezTo>
                        <a:pt x="576" y="394"/>
                        <a:pt x="586" y="393"/>
                        <a:pt x="596" y="394"/>
                      </a:cubicBezTo>
                      <a:cubicBezTo>
                        <a:pt x="603" y="399"/>
                        <a:pt x="603" y="403"/>
                        <a:pt x="610" y="408"/>
                      </a:cubicBezTo>
                      <a:cubicBezTo>
                        <a:pt x="613" y="417"/>
                        <a:pt x="611" y="424"/>
                        <a:pt x="620" y="430"/>
                      </a:cubicBezTo>
                      <a:cubicBezTo>
                        <a:pt x="625" y="439"/>
                        <a:pt x="628" y="443"/>
                        <a:pt x="638" y="446"/>
                      </a:cubicBezTo>
                      <a:cubicBezTo>
                        <a:pt x="649" y="461"/>
                        <a:pt x="663" y="468"/>
                        <a:pt x="680" y="476"/>
                      </a:cubicBezTo>
                      <a:cubicBezTo>
                        <a:pt x="685" y="490"/>
                        <a:pt x="692" y="494"/>
                        <a:pt x="706" y="496"/>
                      </a:cubicBezTo>
                      <a:cubicBezTo>
                        <a:pt x="719" y="504"/>
                        <a:pt x="731" y="504"/>
                        <a:pt x="746" y="506"/>
                      </a:cubicBezTo>
                      <a:cubicBezTo>
                        <a:pt x="750" y="530"/>
                        <a:pt x="746" y="557"/>
                        <a:pt x="768" y="572"/>
                      </a:cubicBezTo>
                      <a:cubicBezTo>
                        <a:pt x="754" y="576"/>
                        <a:pt x="740" y="572"/>
                        <a:pt x="726" y="570"/>
                      </a:cubicBezTo>
                      <a:cubicBezTo>
                        <a:pt x="706" y="572"/>
                        <a:pt x="689" y="575"/>
                        <a:pt x="668" y="576"/>
                      </a:cubicBezTo>
                      <a:cubicBezTo>
                        <a:pt x="660" y="581"/>
                        <a:pt x="658" y="585"/>
                        <a:pt x="656" y="594"/>
                      </a:cubicBezTo>
                      <a:cubicBezTo>
                        <a:pt x="655" y="607"/>
                        <a:pt x="656" y="621"/>
                        <a:pt x="654" y="634"/>
                      </a:cubicBezTo>
                      <a:cubicBezTo>
                        <a:pt x="651" y="654"/>
                        <a:pt x="605" y="653"/>
                        <a:pt x="596" y="654"/>
                      </a:cubicBezTo>
                      <a:cubicBezTo>
                        <a:pt x="579" y="658"/>
                        <a:pt x="566" y="664"/>
                        <a:pt x="550" y="668"/>
                      </a:cubicBezTo>
                      <a:cubicBezTo>
                        <a:pt x="545" y="675"/>
                        <a:pt x="532" y="688"/>
                        <a:pt x="532" y="688"/>
                      </a:cubicBezTo>
                      <a:cubicBezTo>
                        <a:pt x="529" y="696"/>
                        <a:pt x="523" y="703"/>
                        <a:pt x="518" y="710"/>
                      </a:cubicBezTo>
                      <a:cubicBezTo>
                        <a:pt x="513" y="730"/>
                        <a:pt x="528" y="755"/>
                        <a:pt x="504" y="760"/>
                      </a:cubicBezTo>
                      <a:cubicBezTo>
                        <a:pt x="498" y="778"/>
                        <a:pt x="501" y="773"/>
                        <a:pt x="520" y="776"/>
                      </a:cubicBezTo>
                      <a:cubicBezTo>
                        <a:pt x="524" y="779"/>
                        <a:pt x="532" y="779"/>
                        <a:pt x="532" y="784"/>
                      </a:cubicBezTo>
                      <a:cubicBezTo>
                        <a:pt x="531" y="793"/>
                        <a:pt x="532" y="802"/>
                        <a:pt x="530" y="810"/>
                      </a:cubicBezTo>
                      <a:cubicBezTo>
                        <a:pt x="528" y="818"/>
                        <a:pt x="515" y="825"/>
                        <a:pt x="512" y="834"/>
                      </a:cubicBezTo>
                      <a:cubicBezTo>
                        <a:pt x="508" y="846"/>
                        <a:pt x="508" y="850"/>
                        <a:pt x="500" y="858"/>
                      </a:cubicBezTo>
                      <a:cubicBezTo>
                        <a:pt x="498" y="875"/>
                        <a:pt x="489" y="888"/>
                        <a:pt x="472" y="894"/>
                      </a:cubicBezTo>
                      <a:cubicBezTo>
                        <a:pt x="456" y="910"/>
                        <a:pt x="464" y="909"/>
                        <a:pt x="448" y="906"/>
                      </a:cubicBezTo>
                      <a:cubicBezTo>
                        <a:pt x="444" y="894"/>
                        <a:pt x="432" y="894"/>
                        <a:pt x="422" y="888"/>
                      </a:cubicBezTo>
                      <a:cubicBezTo>
                        <a:pt x="370" y="890"/>
                        <a:pt x="390" y="885"/>
                        <a:pt x="364" y="902"/>
                      </a:cubicBezTo>
                      <a:cubicBezTo>
                        <a:pt x="331" y="900"/>
                        <a:pt x="296" y="889"/>
                        <a:pt x="276" y="920"/>
                      </a:cubicBezTo>
                      <a:cubicBezTo>
                        <a:pt x="273" y="933"/>
                        <a:pt x="268" y="946"/>
                        <a:pt x="254" y="950"/>
                      </a:cubicBezTo>
                      <a:cubicBezTo>
                        <a:pt x="248" y="952"/>
                        <a:pt x="241" y="953"/>
                        <a:pt x="234" y="954"/>
                      </a:cubicBezTo>
                      <a:cubicBezTo>
                        <a:pt x="230" y="955"/>
                        <a:pt x="222" y="958"/>
                        <a:pt x="222" y="958"/>
                      </a:cubicBezTo>
                      <a:cubicBezTo>
                        <a:pt x="213" y="972"/>
                        <a:pt x="216" y="965"/>
                        <a:pt x="212" y="976"/>
                      </a:cubicBezTo>
                      <a:cubicBezTo>
                        <a:pt x="204" y="965"/>
                        <a:pt x="206" y="959"/>
                        <a:pt x="204" y="944"/>
                      </a:cubicBezTo>
                      <a:cubicBezTo>
                        <a:pt x="201" y="945"/>
                        <a:pt x="197" y="944"/>
                        <a:pt x="194" y="946"/>
                      </a:cubicBezTo>
                      <a:cubicBezTo>
                        <a:pt x="192" y="947"/>
                        <a:pt x="193" y="950"/>
                        <a:pt x="192" y="952"/>
                      </a:cubicBezTo>
                      <a:cubicBezTo>
                        <a:pt x="187" y="959"/>
                        <a:pt x="180" y="968"/>
                        <a:pt x="180" y="954"/>
                      </a:cubicBezTo>
                      <a:close/>
                    </a:path>
                  </a:pathLst>
                </a:custGeom>
                <a:solidFill>
                  <a:srgbClr val="FFFFFF">
                    <a:lumMod val="85000"/>
                  </a:srgbClr>
                </a:solidFill>
                <a:ln w="28575"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8" name="Freeform 97"/>
                <p:cNvSpPr>
                  <a:spLocks/>
                </p:cNvSpPr>
                <p:nvPr/>
              </p:nvSpPr>
              <p:spPr bwMode="auto">
                <a:xfrm>
                  <a:off x="4626" y="940"/>
                  <a:ext cx="706" cy="966"/>
                </a:xfrm>
                <a:custGeom>
                  <a:avLst/>
                  <a:gdLst>
                    <a:gd name="T0" fmla="*/ 25 w 705"/>
                    <a:gd name="T1" fmla="*/ 346 h 967"/>
                    <a:gd name="T2" fmla="*/ 11 w 705"/>
                    <a:gd name="T3" fmla="*/ 316 h 967"/>
                    <a:gd name="T4" fmla="*/ 1 w 705"/>
                    <a:gd name="T5" fmla="*/ 290 h 967"/>
                    <a:gd name="T6" fmla="*/ 15 w 705"/>
                    <a:gd name="T7" fmla="*/ 248 h 967"/>
                    <a:gd name="T8" fmla="*/ 57 w 705"/>
                    <a:gd name="T9" fmla="*/ 158 h 967"/>
                    <a:gd name="T10" fmla="*/ 41 w 705"/>
                    <a:gd name="T11" fmla="*/ 138 h 967"/>
                    <a:gd name="T12" fmla="*/ 87 w 705"/>
                    <a:gd name="T13" fmla="*/ 38 h 967"/>
                    <a:gd name="T14" fmla="*/ 107 w 705"/>
                    <a:gd name="T15" fmla="*/ 0 h 967"/>
                    <a:gd name="T16" fmla="*/ 171 w 705"/>
                    <a:gd name="T17" fmla="*/ 26 h 967"/>
                    <a:gd name="T18" fmla="*/ 219 w 705"/>
                    <a:gd name="T19" fmla="*/ 80 h 967"/>
                    <a:gd name="T20" fmla="*/ 289 w 705"/>
                    <a:gd name="T21" fmla="*/ 86 h 967"/>
                    <a:gd name="T22" fmla="*/ 369 w 705"/>
                    <a:gd name="T23" fmla="*/ 100 h 967"/>
                    <a:gd name="T24" fmla="*/ 409 w 705"/>
                    <a:gd name="T25" fmla="*/ 132 h 967"/>
                    <a:gd name="T26" fmla="*/ 523 w 705"/>
                    <a:gd name="T27" fmla="*/ 144 h 967"/>
                    <a:gd name="T28" fmla="*/ 547 w 705"/>
                    <a:gd name="T29" fmla="*/ 214 h 967"/>
                    <a:gd name="T30" fmla="*/ 571 w 705"/>
                    <a:gd name="T31" fmla="*/ 224 h 967"/>
                    <a:gd name="T32" fmla="*/ 647 w 705"/>
                    <a:gd name="T33" fmla="*/ 194 h 967"/>
                    <a:gd name="T34" fmla="*/ 667 w 705"/>
                    <a:gd name="T35" fmla="*/ 240 h 967"/>
                    <a:gd name="T36" fmla="*/ 655 w 705"/>
                    <a:gd name="T37" fmla="*/ 288 h 967"/>
                    <a:gd name="T38" fmla="*/ 687 w 705"/>
                    <a:gd name="T39" fmla="*/ 302 h 967"/>
                    <a:gd name="T40" fmla="*/ 693 w 705"/>
                    <a:gd name="T41" fmla="*/ 366 h 967"/>
                    <a:gd name="T42" fmla="*/ 669 w 705"/>
                    <a:gd name="T43" fmla="*/ 406 h 967"/>
                    <a:gd name="T44" fmla="*/ 649 w 705"/>
                    <a:gd name="T45" fmla="*/ 414 h 967"/>
                    <a:gd name="T46" fmla="*/ 621 w 705"/>
                    <a:gd name="T47" fmla="*/ 444 h 967"/>
                    <a:gd name="T48" fmla="*/ 557 w 705"/>
                    <a:gd name="T49" fmla="*/ 470 h 967"/>
                    <a:gd name="T50" fmla="*/ 645 w 705"/>
                    <a:gd name="T51" fmla="*/ 494 h 967"/>
                    <a:gd name="T52" fmla="*/ 643 w 705"/>
                    <a:gd name="T53" fmla="*/ 546 h 967"/>
                    <a:gd name="T54" fmla="*/ 613 w 705"/>
                    <a:gd name="T55" fmla="*/ 566 h 967"/>
                    <a:gd name="T56" fmla="*/ 573 w 705"/>
                    <a:gd name="T57" fmla="*/ 616 h 967"/>
                    <a:gd name="T58" fmla="*/ 577 w 705"/>
                    <a:gd name="T59" fmla="*/ 644 h 967"/>
                    <a:gd name="T60" fmla="*/ 637 w 705"/>
                    <a:gd name="T61" fmla="*/ 738 h 967"/>
                    <a:gd name="T62" fmla="*/ 629 w 705"/>
                    <a:gd name="T63" fmla="*/ 796 h 967"/>
                    <a:gd name="T64" fmla="*/ 613 w 705"/>
                    <a:gd name="T65" fmla="*/ 838 h 967"/>
                    <a:gd name="T66" fmla="*/ 585 w 705"/>
                    <a:gd name="T67" fmla="*/ 904 h 967"/>
                    <a:gd name="T68" fmla="*/ 547 w 705"/>
                    <a:gd name="T69" fmla="*/ 954 h 967"/>
                    <a:gd name="T70" fmla="*/ 389 w 705"/>
                    <a:gd name="T71" fmla="*/ 956 h 967"/>
                    <a:gd name="T72" fmla="*/ 317 w 705"/>
                    <a:gd name="T73" fmla="*/ 868 h 967"/>
                    <a:gd name="T74" fmla="*/ 273 w 705"/>
                    <a:gd name="T75" fmla="*/ 842 h 967"/>
                    <a:gd name="T76" fmla="*/ 237 w 705"/>
                    <a:gd name="T77" fmla="*/ 798 h 967"/>
                    <a:gd name="T78" fmla="*/ 185 w 705"/>
                    <a:gd name="T79" fmla="*/ 756 h 967"/>
                    <a:gd name="T80" fmla="*/ 137 w 705"/>
                    <a:gd name="T81" fmla="*/ 688 h 967"/>
                    <a:gd name="T82" fmla="*/ 117 w 705"/>
                    <a:gd name="T83" fmla="*/ 626 h 967"/>
                    <a:gd name="T84" fmla="*/ 107 w 705"/>
                    <a:gd name="T85" fmla="*/ 486 h 967"/>
                    <a:gd name="T86" fmla="*/ 61 w 705"/>
                    <a:gd name="T87" fmla="*/ 436 h 967"/>
                    <a:gd name="T88" fmla="*/ 19 w 705"/>
                    <a:gd name="T89" fmla="*/ 398 h 967"/>
                    <a:gd name="T90" fmla="*/ 13 w 705"/>
                    <a:gd name="T91" fmla="*/ 370 h 9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5"/>
                    <a:gd name="T139" fmla="*/ 0 h 967"/>
                    <a:gd name="T140" fmla="*/ 705 w 705"/>
                    <a:gd name="T141" fmla="*/ 967 h 9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5" h="967">
                      <a:moveTo>
                        <a:pt x="13" y="370"/>
                      </a:moveTo>
                      <a:cubicBezTo>
                        <a:pt x="18" y="363"/>
                        <a:pt x="22" y="354"/>
                        <a:pt x="25" y="346"/>
                      </a:cubicBezTo>
                      <a:cubicBezTo>
                        <a:pt x="24" y="339"/>
                        <a:pt x="26" y="331"/>
                        <a:pt x="23" y="324"/>
                      </a:cubicBezTo>
                      <a:cubicBezTo>
                        <a:pt x="21" y="320"/>
                        <a:pt x="11" y="316"/>
                        <a:pt x="11" y="316"/>
                      </a:cubicBezTo>
                      <a:cubicBezTo>
                        <a:pt x="5" y="306"/>
                        <a:pt x="9" y="314"/>
                        <a:pt x="5" y="302"/>
                      </a:cubicBezTo>
                      <a:cubicBezTo>
                        <a:pt x="4" y="298"/>
                        <a:pt x="1" y="290"/>
                        <a:pt x="1" y="290"/>
                      </a:cubicBezTo>
                      <a:cubicBezTo>
                        <a:pt x="2" y="280"/>
                        <a:pt x="0" y="270"/>
                        <a:pt x="3" y="260"/>
                      </a:cubicBezTo>
                      <a:cubicBezTo>
                        <a:pt x="5" y="255"/>
                        <a:pt x="12" y="253"/>
                        <a:pt x="15" y="248"/>
                      </a:cubicBezTo>
                      <a:cubicBezTo>
                        <a:pt x="24" y="234"/>
                        <a:pt x="42" y="214"/>
                        <a:pt x="59" y="208"/>
                      </a:cubicBezTo>
                      <a:cubicBezTo>
                        <a:pt x="58" y="191"/>
                        <a:pt x="60" y="174"/>
                        <a:pt x="57" y="158"/>
                      </a:cubicBezTo>
                      <a:cubicBezTo>
                        <a:pt x="57" y="156"/>
                        <a:pt x="52" y="157"/>
                        <a:pt x="51" y="156"/>
                      </a:cubicBezTo>
                      <a:cubicBezTo>
                        <a:pt x="44" y="149"/>
                        <a:pt x="44" y="146"/>
                        <a:pt x="41" y="138"/>
                      </a:cubicBezTo>
                      <a:cubicBezTo>
                        <a:pt x="44" y="123"/>
                        <a:pt x="56" y="114"/>
                        <a:pt x="61" y="100"/>
                      </a:cubicBezTo>
                      <a:cubicBezTo>
                        <a:pt x="62" y="71"/>
                        <a:pt x="57" y="48"/>
                        <a:pt x="87" y="38"/>
                      </a:cubicBezTo>
                      <a:cubicBezTo>
                        <a:pt x="94" y="28"/>
                        <a:pt x="89" y="13"/>
                        <a:pt x="95" y="4"/>
                      </a:cubicBezTo>
                      <a:cubicBezTo>
                        <a:pt x="97" y="1"/>
                        <a:pt x="107" y="0"/>
                        <a:pt x="107" y="0"/>
                      </a:cubicBezTo>
                      <a:cubicBezTo>
                        <a:pt x="128" y="2"/>
                        <a:pt x="137" y="6"/>
                        <a:pt x="155" y="12"/>
                      </a:cubicBezTo>
                      <a:cubicBezTo>
                        <a:pt x="160" y="28"/>
                        <a:pt x="155" y="23"/>
                        <a:pt x="171" y="26"/>
                      </a:cubicBezTo>
                      <a:cubicBezTo>
                        <a:pt x="180" y="39"/>
                        <a:pt x="190" y="54"/>
                        <a:pt x="203" y="64"/>
                      </a:cubicBezTo>
                      <a:cubicBezTo>
                        <a:pt x="206" y="75"/>
                        <a:pt x="210" y="74"/>
                        <a:pt x="219" y="80"/>
                      </a:cubicBezTo>
                      <a:cubicBezTo>
                        <a:pt x="245" y="78"/>
                        <a:pt x="247" y="74"/>
                        <a:pt x="273" y="76"/>
                      </a:cubicBezTo>
                      <a:cubicBezTo>
                        <a:pt x="276" y="81"/>
                        <a:pt x="289" y="86"/>
                        <a:pt x="289" y="86"/>
                      </a:cubicBezTo>
                      <a:cubicBezTo>
                        <a:pt x="291" y="101"/>
                        <a:pt x="291" y="110"/>
                        <a:pt x="307" y="114"/>
                      </a:cubicBezTo>
                      <a:cubicBezTo>
                        <a:pt x="370" y="111"/>
                        <a:pt x="333" y="109"/>
                        <a:pt x="369" y="100"/>
                      </a:cubicBezTo>
                      <a:cubicBezTo>
                        <a:pt x="383" y="91"/>
                        <a:pt x="376" y="94"/>
                        <a:pt x="387" y="90"/>
                      </a:cubicBezTo>
                      <a:cubicBezTo>
                        <a:pt x="414" y="95"/>
                        <a:pt x="400" y="113"/>
                        <a:pt x="409" y="132"/>
                      </a:cubicBezTo>
                      <a:cubicBezTo>
                        <a:pt x="412" y="137"/>
                        <a:pt x="437" y="142"/>
                        <a:pt x="443" y="142"/>
                      </a:cubicBezTo>
                      <a:cubicBezTo>
                        <a:pt x="470" y="143"/>
                        <a:pt x="496" y="143"/>
                        <a:pt x="523" y="144"/>
                      </a:cubicBezTo>
                      <a:cubicBezTo>
                        <a:pt x="521" y="168"/>
                        <a:pt x="515" y="184"/>
                        <a:pt x="541" y="188"/>
                      </a:cubicBezTo>
                      <a:cubicBezTo>
                        <a:pt x="544" y="196"/>
                        <a:pt x="543" y="206"/>
                        <a:pt x="547" y="214"/>
                      </a:cubicBezTo>
                      <a:cubicBezTo>
                        <a:pt x="548" y="216"/>
                        <a:pt x="551" y="215"/>
                        <a:pt x="553" y="216"/>
                      </a:cubicBezTo>
                      <a:cubicBezTo>
                        <a:pt x="559" y="219"/>
                        <a:pt x="571" y="224"/>
                        <a:pt x="571" y="224"/>
                      </a:cubicBezTo>
                      <a:cubicBezTo>
                        <a:pt x="583" y="220"/>
                        <a:pt x="594" y="217"/>
                        <a:pt x="607" y="214"/>
                      </a:cubicBezTo>
                      <a:cubicBezTo>
                        <a:pt x="622" y="204"/>
                        <a:pt x="629" y="197"/>
                        <a:pt x="647" y="194"/>
                      </a:cubicBezTo>
                      <a:cubicBezTo>
                        <a:pt x="657" y="184"/>
                        <a:pt x="669" y="185"/>
                        <a:pt x="675" y="198"/>
                      </a:cubicBezTo>
                      <a:cubicBezTo>
                        <a:pt x="674" y="208"/>
                        <a:pt x="677" y="230"/>
                        <a:pt x="667" y="240"/>
                      </a:cubicBezTo>
                      <a:cubicBezTo>
                        <a:pt x="661" y="246"/>
                        <a:pt x="649" y="256"/>
                        <a:pt x="649" y="256"/>
                      </a:cubicBezTo>
                      <a:cubicBezTo>
                        <a:pt x="651" y="280"/>
                        <a:pt x="649" y="270"/>
                        <a:pt x="655" y="288"/>
                      </a:cubicBezTo>
                      <a:cubicBezTo>
                        <a:pt x="656" y="292"/>
                        <a:pt x="667" y="292"/>
                        <a:pt x="667" y="292"/>
                      </a:cubicBezTo>
                      <a:cubicBezTo>
                        <a:pt x="672" y="300"/>
                        <a:pt x="678" y="299"/>
                        <a:pt x="687" y="302"/>
                      </a:cubicBezTo>
                      <a:cubicBezTo>
                        <a:pt x="691" y="315"/>
                        <a:pt x="693" y="324"/>
                        <a:pt x="703" y="334"/>
                      </a:cubicBezTo>
                      <a:cubicBezTo>
                        <a:pt x="702" y="350"/>
                        <a:pt x="705" y="358"/>
                        <a:pt x="693" y="366"/>
                      </a:cubicBezTo>
                      <a:cubicBezTo>
                        <a:pt x="687" y="375"/>
                        <a:pt x="686" y="382"/>
                        <a:pt x="677" y="388"/>
                      </a:cubicBezTo>
                      <a:cubicBezTo>
                        <a:pt x="671" y="398"/>
                        <a:pt x="674" y="392"/>
                        <a:pt x="669" y="406"/>
                      </a:cubicBezTo>
                      <a:cubicBezTo>
                        <a:pt x="668" y="409"/>
                        <a:pt x="664" y="407"/>
                        <a:pt x="661" y="408"/>
                      </a:cubicBezTo>
                      <a:cubicBezTo>
                        <a:pt x="654" y="410"/>
                        <a:pt x="656" y="410"/>
                        <a:pt x="649" y="414"/>
                      </a:cubicBezTo>
                      <a:cubicBezTo>
                        <a:pt x="644" y="428"/>
                        <a:pt x="652" y="412"/>
                        <a:pt x="639" y="422"/>
                      </a:cubicBezTo>
                      <a:cubicBezTo>
                        <a:pt x="633" y="427"/>
                        <a:pt x="631" y="438"/>
                        <a:pt x="621" y="444"/>
                      </a:cubicBezTo>
                      <a:cubicBezTo>
                        <a:pt x="619" y="451"/>
                        <a:pt x="611" y="464"/>
                        <a:pt x="611" y="464"/>
                      </a:cubicBezTo>
                      <a:cubicBezTo>
                        <a:pt x="596" y="463"/>
                        <a:pt x="567" y="455"/>
                        <a:pt x="557" y="470"/>
                      </a:cubicBezTo>
                      <a:cubicBezTo>
                        <a:pt x="558" y="475"/>
                        <a:pt x="556" y="482"/>
                        <a:pt x="559" y="486"/>
                      </a:cubicBezTo>
                      <a:cubicBezTo>
                        <a:pt x="563" y="492"/>
                        <a:pt x="641" y="494"/>
                        <a:pt x="645" y="494"/>
                      </a:cubicBezTo>
                      <a:cubicBezTo>
                        <a:pt x="647" y="499"/>
                        <a:pt x="652" y="501"/>
                        <a:pt x="653" y="506"/>
                      </a:cubicBezTo>
                      <a:cubicBezTo>
                        <a:pt x="654" y="515"/>
                        <a:pt x="654" y="538"/>
                        <a:pt x="643" y="546"/>
                      </a:cubicBezTo>
                      <a:cubicBezTo>
                        <a:pt x="636" y="551"/>
                        <a:pt x="633" y="559"/>
                        <a:pt x="625" y="562"/>
                      </a:cubicBezTo>
                      <a:cubicBezTo>
                        <a:pt x="621" y="564"/>
                        <a:pt x="613" y="566"/>
                        <a:pt x="613" y="566"/>
                      </a:cubicBezTo>
                      <a:cubicBezTo>
                        <a:pt x="611" y="568"/>
                        <a:pt x="595" y="612"/>
                        <a:pt x="591" y="614"/>
                      </a:cubicBezTo>
                      <a:cubicBezTo>
                        <a:pt x="585" y="616"/>
                        <a:pt x="579" y="615"/>
                        <a:pt x="573" y="616"/>
                      </a:cubicBezTo>
                      <a:cubicBezTo>
                        <a:pt x="570" y="624"/>
                        <a:pt x="570" y="621"/>
                        <a:pt x="573" y="632"/>
                      </a:cubicBezTo>
                      <a:cubicBezTo>
                        <a:pt x="574" y="636"/>
                        <a:pt x="577" y="644"/>
                        <a:pt x="577" y="644"/>
                      </a:cubicBezTo>
                      <a:cubicBezTo>
                        <a:pt x="579" y="672"/>
                        <a:pt x="578" y="683"/>
                        <a:pt x="605" y="692"/>
                      </a:cubicBezTo>
                      <a:cubicBezTo>
                        <a:pt x="609" y="715"/>
                        <a:pt x="618" y="726"/>
                        <a:pt x="637" y="738"/>
                      </a:cubicBezTo>
                      <a:cubicBezTo>
                        <a:pt x="643" y="755"/>
                        <a:pt x="640" y="746"/>
                        <a:pt x="643" y="766"/>
                      </a:cubicBezTo>
                      <a:cubicBezTo>
                        <a:pt x="641" y="776"/>
                        <a:pt x="638" y="793"/>
                        <a:pt x="629" y="796"/>
                      </a:cubicBezTo>
                      <a:cubicBezTo>
                        <a:pt x="626" y="805"/>
                        <a:pt x="623" y="812"/>
                        <a:pt x="619" y="820"/>
                      </a:cubicBezTo>
                      <a:cubicBezTo>
                        <a:pt x="616" y="826"/>
                        <a:pt x="613" y="838"/>
                        <a:pt x="613" y="838"/>
                      </a:cubicBezTo>
                      <a:cubicBezTo>
                        <a:pt x="611" y="859"/>
                        <a:pt x="617" y="871"/>
                        <a:pt x="597" y="878"/>
                      </a:cubicBezTo>
                      <a:cubicBezTo>
                        <a:pt x="591" y="886"/>
                        <a:pt x="585" y="904"/>
                        <a:pt x="585" y="904"/>
                      </a:cubicBezTo>
                      <a:cubicBezTo>
                        <a:pt x="583" y="919"/>
                        <a:pt x="588" y="936"/>
                        <a:pt x="581" y="950"/>
                      </a:cubicBezTo>
                      <a:cubicBezTo>
                        <a:pt x="581" y="951"/>
                        <a:pt x="555" y="953"/>
                        <a:pt x="547" y="954"/>
                      </a:cubicBezTo>
                      <a:cubicBezTo>
                        <a:pt x="526" y="967"/>
                        <a:pt x="532" y="964"/>
                        <a:pt x="499" y="966"/>
                      </a:cubicBezTo>
                      <a:cubicBezTo>
                        <a:pt x="462" y="963"/>
                        <a:pt x="425" y="963"/>
                        <a:pt x="389" y="956"/>
                      </a:cubicBezTo>
                      <a:cubicBezTo>
                        <a:pt x="374" y="941"/>
                        <a:pt x="374" y="917"/>
                        <a:pt x="359" y="902"/>
                      </a:cubicBezTo>
                      <a:cubicBezTo>
                        <a:pt x="355" y="871"/>
                        <a:pt x="345" y="875"/>
                        <a:pt x="317" y="868"/>
                      </a:cubicBezTo>
                      <a:cubicBezTo>
                        <a:pt x="310" y="864"/>
                        <a:pt x="304" y="864"/>
                        <a:pt x="297" y="860"/>
                      </a:cubicBezTo>
                      <a:cubicBezTo>
                        <a:pt x="288" y="855"/>
                        <a:pt x="282" y="848"/>
                        <a:pt x="273" y="842"/>
                      </a:cubicBezTo>
                      <a:cubicBezTo>
                        <a:pt x="269" y="830"/>
                        <a:pt x="264" y="821"/>
                        <a:pt x="253" y="814"/>
                      </a:cubicBezTo>
                      <a:cubicBezTo>
                        <a:pt x="248" y="807"/>
                        <a:pt x="244" y="803"/>
                        <a:pt x="237" y="798"/>
                      </a:cubicBezTo>
                      <a:cubicBezTo>
                        <a:pt x="235" y="793"/>
                        <a:pt x="230" y="772"/>
                        <a:pt x="225" y="768"/>
                      </a:cubicBezTo>
                      <a:cubicBezTo>
                        <a:pt x="215" y="761"/>
                        <a:pt x="196" y="758"/>
                        <a:pt x="185" y="756"/>
                      </a:cubicBezTo>
                      <a:cubicBezTo>
                        <a:pt x="172" y="747"/>
                        <a:pt x="176" y="726"/>
                        <a:pt x="169" y="712"/>
                      </a:cubicBezTo>
                      <a:cubicBezTo>
                        <a:pt x="163" y="699"/>
                        <a:pt x="148" y="695"/>
                        <a:pt x="137" y="688"/>
                      </a:cubicBezTo>
                      <a:cubicBezTo>
                        <a:pt x="133" y="682"/>
                        <a:pt x="125" y="670"/>
                        <a:pt x="125" y="670"/>
                      </a:cubicBezTo>
                      <a:cubicBezTo>
                        <a:pt x="123" y="635"/>
                        <a:pt x="124" y="646"/>
                        <a:pt x="117" y="626"/>
                      </a:cubicBezTo>
                      <a:cubicBezTo>
                        <a:pt x="118" y="599"/>
                        <a:pt x="123" y="559"/>
                        <a:pt x="119" y="530"/>
                      </a:cubicBezTo>
                      <a:cubicBezTo>
                        <a:pt x="118" y="525"/>
                        <a:pt x="117" y="487"/>
                        <a:pt x="107" y="486"/>
                      </a:cubicBezTo>
                      <a:cubicBezTo>
                        <a:pt x="90" y="484"/>
                        <a:pt x="72" y="485"/>
                        <a:pt x="55" y="484"/>
                      </a:cubicBezTo>
                      <a:cubicBezTo>
                        <a:pt x="56" y="465"/>
                        <a:pt x="58" y="454"/>
                        <a:pt x="61" y="436"/>
                      </a:cubicBezTo>
                      <a:cubicBezTo>
                        <a:pt x="58" y="413"/>
                        <a:pt x="50" y="413"/>
                        <a:pt x="29" y="410"/>
                      </a:cubicBezTo>
                      <a:cubicBezTo>
                        <a:pt x="26" y="406"/>
                        <a:pt x="22" y="402"/>
                        <a:pt x="19" y="398"/>
                      </a:cubicBezTo>
                      <a:cubicBezTo>
                        <a:pt x="15" y="391"/>
                        <a:pt x="16" y="383"/>
                        <a:pt x="11" y="376"/>
                      </a:cubicBezTo>
                      <a:cubicBezTo>
                        <a:pt x="13" y="369"/>
                        <a:pt x="24" y="366"/>
                        <a:pt x="13" y="370"/>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99" name="Freeform 98"/>
                <p:cNvSpPr>
                  <a:spLocks/>
                </p:cNvSpPr>
                <p:nvPr/>
              </p:nvSpPr>
              <p:spPr bwMode="auto">
                <a:xfrm>
                  <a:off x="3732" y="799"/>
                  <a:ext cx="970" cy="788"/>
                </a:xfrm>
                <a:custGeom>
                  <a:avLst/>
                  <a:gdLst>
                    <a:gd name="T0" fmla="*/ 215 w 969"/>
                    <a:gd name="T1" fmla="*/ 90 h 790"/>
                    <a:gd name="T2" fmla="*/ 149 w 969"/>
                    <a:gd name="T3" fmla="*/ 86 h 790"/>
                    <a:gd name="T4" fmla="*/ 67 w 969"/>
                    <a:gd name="T5" fmla="*/ 120 h 790"/>
                    <a:gd name="T6" fmla="*/ 37 w 969"/>
                    <a:gd name="T7" fmla="*/ 134 h 790"/>
                    <a:gd name="T8" fmla="*/ 9 w 969"/>
                    <a:gd name="T9" fmla="*/ 200 h 790"/>
                    <a:gd name="T10" fmla="*/ 61 w 969"/>
                    <a:gd name="T11" fmla="*/ 274 h 790"/>
                    <a:gd name="T12" fmla="*/ 121 w 969"/>
                    <a:gd name="T13" fmla="*/ 300 h 790"/>
                    <a:gd name="T14" fmla="*/ 135 w 969"/>
                    <a:gd name="T15" fmla="*/ 334 h 790"/>
                    <a:gd name="T16" fmla="*/ 199 w 969"/>
                    <a:gd name="T17" fmla="*/ 356 h 790"/>
                    <a:gd name="T18" fmla="*/ 181 w 969"/>
                    <a:gd name="T19" fmla="*/ 384 h 790"/>
                    <a:gd name="T20" fmla="*/ 159 w 969"/>
                    <a:gd name="T21" fmla="*/ 460 h 790"/>
                    <a:gd name="T22" fmla="*/ 87 w 969"/>
                    <a:gd name="T23" fmla="*/ 480 h 790"/>
                    <a:gd name="T24" fmla="*/ 57 w 969"/>
                    <a:gd name="T25" fmla="*/ 544 h 790"/>
                    <a:gd name="T26" fmla="*/ 155 w 969"/>
                    <a:gd name="T27" fmla="*/ 598 h 790"/>
                    <a:gd name="T28" fmla="*/ 275 w 969"/>
                    <a:gd name="T29" fmla="*/ 626 h 790"/>
                    <a:gd name="T30" fmla="*/ 381 w 969"/>
                    <a:gd name="T31" fmla="*/ 648 h 790"/>
                    <a:gd name="T32" fmla="*/ 427 w 969"/>
                    <a:gd name="T33" fmla="*/ 734 h 790"/>
                    <a:gd name="T34" fmla="*/ 449 w 969"/>
                    <a:gd name="T35" fmla="*/ 790 h 790"/>
                    <a:gd name="T36" fmla="*/ 491 w 969"/>
                    <a:gd name="T37" fmla="*/ 760 h 790"/>
                    <a:gd name="T38" fmla="*/ 517 w 969"/>
                    <a:gd name="T39" fmla="*/ 748 h 790"/>
                    <a:gd name="T40" fmla="*/ 559 w 969"/>
                    <a:gd name="T41" fmla="*/ 762 h 790"/>
                    <a:gd name="T42" fmla="*/ 609 w 969"/>
                    <a:gd name="T43" fmla="*/ 690 h 790"/>
                    <a:gd name="T44" fmla="*/ 699 w 969"/>
                    <a:gd name="T45" fmla="*/ 672 h 790"/>
                    <a:gd name="T46" fmla="*/ 727 w 969"/>
                    <a:gd name="T47" fmla="*/ 642 h 790"/>
                    <a:gd name="T48" fmla="*/ 755 w 969"/>
                    <a:gd name="T49" fmla="*/ 620 h 790"/>
                    <a:gd name="T50" fmla="*/ 787 w 969"/>
                    <a:gd name="T51" fmla="*/ 570 h 790"/>
                    <a:gd name="T52" fmla="*/ 831 w 969"/>
                    <a:gd name="T53" fmla="*/ 518 h 790"/>
                    <a:gd name="T54" fmla="*/ 903 w 969"/>
                    <a:gd name="T55" fmla="*/ 460 h 790"/>
                    <a:gd name="T56" fmla="*/ 929 w 969"/>
                    <a:gd name="T57" fmla="*/ 376 h 790"/>
                    <a:gd name="T58" fmla="*/ 947 w 969"/>
                    <a:gd name="T59" fmla="*/ 290 h 790"/>
                    <a:gd name="T60" fmla="*/ 951 w 969"/>
                    <a:gd name="T61" fmla="*/ 218 h 790"/>
                    <a:gd name="T62" fmla="*/ 871 w 969"/>
                    <a:gd name="T63" fmla="*/ 156 h 790"/>
                    <a:gd name="T64" fmla="*/ 841 w 969"/>
                    <a:gd name="T65" fmla="*/ 78 h 790"/>
                    <a:gd name="T66" fmla="*/ 813 w 969"/>
                    <a:gd name="T67" fmla="*/ 60 h 790"/>
                    <a:gd name="T68" fmla="*/ 789 w 969"/>
                    <a:gd name="T69" fmla="*/ 4 h 790"/>
                    <a:gd name="T70" fmla="*/ 679 w 969"/>
                    <a:gd name="T71" fmla="*/ 30 h 790"/>
                    <a:gd name="T72" fmla="*/ 569 w 969"/>
                    <a:gd name="T73" fmla="*/ 64 h 790"/>
                    <a:gd name="T74" fmla="*/ 453 w 969"/>
                    <a:gd name="T75" fmla="*/ 66 h 790"/>
                    <a:gd name="T76" fmla="*/ 379 w 969"/>
                    <a:gd name="T77" fmla="*/ 2 h 790"/>
                    <a:gd name="T78" fmla="*/ 247 w 969"/>
                    <a:gd name="T79" fmla="*/ 36 h 7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9"/>
                    <a:gd name="T121" fmla="*/ 0 h 790"/>
                    <a:gd name="T122" fmla="*/ 969 w 969"/>
                    <a:gd name="T123" fmla="*/ 790 h 7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9" h="790">
                      <a:moveTo>
                        <a:pt x="241" y="52"/>
                      </a:moveTo>
                      <a:cubicBezTo>
                        <a:pt x="223" y="57"/>
                        <a:pt x="234" y="84"/>
                        <a:pt x="215" y="90"/>
                      </a:cubicBezTo>
                      <a:cubicBezTo>
                        <a:pt x="206" y="89"/>
                        <a:pt x="189" y="84"/>
                        <a:pt x="189" y="84"/>
                      </a:cubicBezTo>
                      <a:cubicBezTo>
                        <a:pt x="176" y="85"/>
                        <a:pt x="162" y="84"/>
                        <a:pt x="149" y="86"/>
                      </a:cubicBezTo>
                      <a:cubicBezTo>
                        <a:pt x="139" y="88"/>
                        <a:pt x="125" y="104"/>
                        <a:pt x="125" y="104"/>
                      </a:cubicBezTo>
                      <a:cubicBezTo>
                        <a:pt x="118" y="134"/>
                        <a:pt x="121" y="118"/>
                        <a:pt x="67" y="120"/>
                      </a:cubicBezTo>
                      <a:cubicBezTo>
                        <a:pt x="59" y="121"/>
                        <a:pt x="51" y="120"/>
                        <a:pt x="43" y="122"/>
                      </a:cubicBezTo>
                      <a:cubicBezTo>
                        <a:pt x="33" y="125"/>
                        <a:pt x="44" y="130"/>
                        <a:pt x="37" y="134"/>
                      </a:cubicBezTo>
                      <a:cubicBezTo>
                        <a:pt x="33" y="136"/>
                        <a:pt x="29" y="135"/>
                        <a:pt x="25" y="136"/>
                      </a:cubicBezTo>
                      <a:cubicBezTo>
                        <a:pt x="28" y="188"/>
                        <a:pt x="30" y="169"/>
                        <a:pt x="9" y="200"/>
                      </a:cubicBezTo>
                      <a:cubicBezTo>
                        <a:pt x="7" y="227"/>
                        <a:pt x="0" y="254"/>
                        <a:pt x="33" y="262"/>
                      </a:cubicBezTo>
                      <a:cubicBezTo>
                        <a:pt x="44" y="271"/>
                        <a:pt x="47" y="272"/>
                        <a:pt x="61" y="274"/>
                      </a:cubicBezTo>
                      <a:cubicBezTo>
                        <a:pt x="82" y="288"/>
                        <a:pt x="67" y="284"/>
                        <a:pt x="107" y="286"/>
                      </a:cubicBezTo>
                      <a:cubicBezTo>
                        <a:pt x="122" y="291"/>
                        <a:pt x="118" y="286"/>
                        <a:pt x="121" y="300"/>
                      </a:cubicBezTo>
                      <a:cubicBezTo>
                        <a:pt x="122" y="310"/>
                        <a:pt x="119" y="321"/>
                        <a:pt x="123" y="330"/>
                      </a:cubicBezTo>
                      <a:cubicBezTo>
                        <a:pt x="125" y="334"/>
                        <a:pt x="135" y="334"/>
                        <a:pt x="135" y="334"/>
                      </a:cubicBezTo>
                      <a:cubicBezTo>
                        <a:pt x="144" y="343"/>
                        <a:pt x="157" y="343"/>
                        <a:pt x="169" y="346"/>
                      </a:cubicBezTo>
                      <a:cubicBezTo>
                        <a:pt x="179" y="352"/>
                        <a:pt x="188" y="354"/>
                        <a:pt x="199" y="356"/>
                      </a:cubicBezTo>
                      <a:cubicBezTo>
                        <a:pt x="198" y="365"/>
                        <a:pt x="202" y="375"/>
                        <a:pt x="197" y="382"/>
                      </a:cubicBezTo>
                      <a:cubicBezTo>
                        <a:pt x="194" y="387"/>
                        <a:pt x="185" y="381"/>
                        <a:pt x="181" y="384"/>
                      </a:cubicBezTo>
                      <a:cubicBezTo>
                        <a:pt x="168" y="393"/>
                        <a:pt x="188" y="403"/>
                        <a:pt x="161" y="410"/>
                      </a:cubicBezTo>
                      <a:cubicBezTo>
                        <a:pt x="166" y="426"/>
                        <a:pt x="163" y="444"/>
                        <a:pt x="159" y="460"/>
                      </a:cubicBezTo>
                      <a:cubicBezTo>
                        <a:pt x="158" y="465"/>
                        <a:pt x="160" y="474"/>
                        <a:pt x="155" y="476"/>
                      </a:cubicBezTo>
                      <a:cubicBezTo>
                        <a:pt x="134" y="484"/>
                        <a:pt x="110" y="479"/>
                        <a:pt x="87" y="480"/>
                      </a:cubicBezTo>
                      <a:cubicBezTo>
                        <a:pt x="62" y="485"/>
                        <a:pt x="66" y="491"/>
                        <a:pt x="61" y="514"/>
                      </a:cubicBezTo>
                      <a:cubicBezTo>
                        <a:pt x="63" y="526"/>
                        <a:pt x="64" y="534"/>
                        <a:pt x="57" y="544"/>
                      </a:cubicBezTo>
                      <a:cubicBezTo>
                        <a:pt x="65" y="568"/>
                        <a:pt x="99" y="549"/>
                        <a:pt x="121" y="554"/>
                      </a:cubicBezTo>
                      <a:cubicBezTo>
                        <a:pt x="133" y="573"/>
                        <a:pt x="130" y="592"/>
                        <a:pt x="155" y="598"/>
                      </a:cubicBezTo>
                      <a:cubicBezTo>
                        <a:pt x="167" y="606"/>
                        <a:pt x="180" y="606"/>
                        <a:pt x="195" y="608"/>
                      </a:cubicBezTo>
                      <a:cubicBezTo>
                        <a:pt x="223" y="615"/>
                        <a:pt x="246" y="624"/>
                        <a:pt x="275" y="626"/>
                      </a:cubicBezTo>
                      <a:cubicBezTo>
                        <a:pt x="314" y="641"/>
                        <a:pt x="300" y="636"/>
                        <a:pt x="365" y="638"/>
                      </a:cubicBezTo>
                      <a:cubicBezTo>
                        <a:pt x="368" y="643"/>
                        <a:pt x="381" y="648"/>
                        <a:pt x="381" y="648"/>
                      </a:cubicBezTo>
                      <a:cubicBezTo>
                        <a:pt x="386" y="662"/>
                        <a:pt x="390" y="680"/>
                        <a:pt x="403" y="688"/>
                      </a:cubicBezTo>
                      <a:cubicBezTo>
                        <a:pt x="413" y="703"/>
                        <a:pt x="408" y="728"/>
                        <a:pt x="427" y="734"/>
                      </a:cubicBezTo>
                      <a:cubicBezTo>
                        <a:pt x="431" y="746"/>
                        <a:pt x="428" y="757"/>
                        <a:pt x="439" y="764"/>
                      </a:cubicBezTo>
                      <a:cubicBezTo>
                        <a:pt x="440" y="776"/>
                        <a:pt x="437" y="786"/>
                        <a:pt x="449" y="790"/>
                      </a:cubicBezTo>
                      <a:cubicBezTo>
                        <a:pt x="460" y="786"/>
                        <a:pt x="456" y="777"/>
                        <a:pt x="469" y="774"/>
                      </a:cubicBezTo>
                      <a:cubicBezTo>
                        <a:pt x="480" y="758"/>
                        <a:pt x="472" y="763"/>
                        <a:pt x="491" y="760"/>
                      </a:cubicBezTo>
                      <a:cubicBezTo>
                        <a:pt x="494" y="752"/>
                        <a:pt x="495" y="749"/>
                        <a:pt x="503" y="746"/>
                      </a:cubicBezTo>
                      <a:cubicBezTo>
                        <a:pt x="508" y="747"/>
                        <a:pt x="513" y="745"/>
                        <a:pt x="517" y="748"/>
                      </a:cubicBezTo>
                      <a:cubicBezTo>
                        <a:pt x="526" y="756"/>
                        <a:pt x="514" y="763"/>
                        <a:pt x="529" y="768"/>
                      </a:cubicBezTo>
                      <a:cubicBezTo>
                        <a:pt x="537" y="762"/>
                        <a:pt x="554" y="771"/>
                        <a:pt x="559" y="762"/>
                      </a:cubicBezTo>
                      <a:cubicBezTo>
                        <a:pt x="576" y="732"/>
                        <a:pt x="543" y="709"/>
                        <a:pt x="579" y="702"/>
                      </a:cubicBezTo>
                      <a:cubicBezTo>
                        <a:pt x="583" y="690"/>
                        <a:pt x="598" y="691"/>
                        <a:pt x="609" y="690"/>
                      </a:cubicBezTo>
                      <a:cubicBezTo>
                        <a:pt x="630" y="693"/>
                        <a:pt x="655" y="684"/>
                        <a:pt x="677" y="682"/>
                      </a:cubicBezTo>
                      <a:cubicBezTo>
                        <a:pt x="684" y="679"/>
                        <a:pt x="692" y="676"/>
                        <a:pt x="699" y="672"/>
                      </a:cubicBezTo>
                      <a:cubicBezTo>
                        <a:pt x="703" y="670"/>
                        <a:pt x="711" y="664"/>
                        <a:pt x="711" y="664"/>
                      </a:cubicBezTo>
                      <a:cubicBezTo>
                        <a:pt x="714" y="654"/>
                        <a:pt x="716" y="647"/>
                        <a:pt x="727" y="642"/>
                      </a:cubicBezTo>
                      <a:cubicBezTo>
                        <a:pt x="731" y="640"/>
                        <a:pt x="739" y="638"/>
                        <a:pt x="739" y="638"/>
                      </a:cubicBezTo>
                      <a:cubicBezTo>
                        <a:pt x="741" y="633"/>
                        <a:pt x="750" y="623"/>
                        <a:pt x="755" y="620"/>
                      </a:cubicBezTo>
                      <a:cubicBezTo>
                        <a:pt x="760" y="606"/>
                        <a:pt x="770" y="601"/>
                        <a:pt x="783" y="592"/>
                      </a:cubicBezTo>
                      <a:cubicBezTo>
                        <a:pt x="788" y="576"/>
                        <a:pt x="780" y="602"/>
                        <a:pt x="787" y="570"/>
                      </a:cubicBezTo>
                      <a:cubicBezTo>
                        <a:pt x="788" y="566"/>
                        <a:pt x="791" y="558"/>
                        <a:pt x="791" y="558"/>
                      </a:cubicBezTo>
                      <a:cubicBezTo>
                        <a:pt x="794" y="528"/>
                        <a:pt x="802" y="522"/>
                        <a:pt x="831" y="518"/>
                      </a:cubicBezTo>
                      <a:cubicBezTo>
                        <a:pt x="866" y="506"/>
                        <a:pt x="857" y="508"/>
                        <a:pt x="909" y="506"/>
                      </a:cubicBezTo>
                      <a:cubicBezTo>
                        <a:pt x="912" y="491"/>
                        <a:pt x="918" y="470"/>
                        <a:pt x="903" y="460"/>
                      </a:cubicBezTo>
                      <a:cubicBezTo>
                        <a:pt x="899" y="441"/>
                        <a:pt x="883" y="404"/>
                        <a:pt x="907" y="396"/>
                      </a:cubicBezTo>
                      <a:cubicBezTo>
                        <a:pt x="914" y="389"/>
                        <a:pt x="921" y="381"/>
                        <a:pt x="929" y="376"/>
                      </a:cubicBezTo>
                      <a:cubicBezTo>
                        <a:pt x="933" y="363"/>
                        <a:pt x="943" y="355"/>
                        <a:pt x="957" y="350"/>
                      </a:cubicBezTo>
                      <a:cubicBezTo>
                        <a:pt x="963" y="332"/>
                        <a:pt x="969" y="297"/>
                        <a:pt x="947" y="290"/>
                      </a:cubicBezTo>
                      <a:cubicBezTo>
                        <a:pt x="942" y="285"/>
                        <a:pt x="937" y="272"/>
                        <a:pt x="937" y="272"/>
                      </a:cubicBezTo>
                      <a:cubicBezTo>
                        <a:pt x="940" y="255"/>
                        <a:pt x="941" y="232"/>
                        <a:pt x="951" y="218"/>
                      </a:cubicBezTo>
                      <a:cubicBezTo>
                        <a:pt x="949" y="203"/>
                        <a:pt x="945" y="195"/>
                        <a:pt x="929" y="190"/>
                      </a:cubicBezTo>
                      <a:cubicBezTo>
                        <a:pt x="912" y="173"/>
                        <a:pt x="895" y="159"/>
                        <a:pt x="871" y="156"/>
                      </a:cubicBezTo>
                      <a:cubicBezTo>
                        <a:pt x="867" y="150"/>
                        <a:pt x="860" y="145"/>
                        <a:pt x="857" y="138"/>
                      </a:cubicBezTo>
                      <a:cubicBezTo>
                        <a:pt x="848" y="119"/>
                        <a:pt x="848" y="98"/>
                        <a:pt x="841" y="78"/>
                      </a:cubicBezTo>
                      <a:cubicBezTo>
                        <a:pt x="839" y="71"/>
                        <a:pt x="830" y="68"/>
                        <a:pt x="825" y="64"/>
                      </a:cubicBezTo>
                      <a:cubicBezTo>
                        <a:pt x="821" y="62"/>
                        <a:pt x="813" y="60"/>
                        <a:pt x="813" y="60"/>
                      </a:cubicBezTo>
                      <a:cubicBezTo>
                        <a:pt x="809" y="55"/>
                        <a:pt x="805" y="42"/>
                        <a:pt x="805" y="42"/>
                      </a:cubicBezTo>
                      <a:cubicBezTo>
                        <a:pt x="803" y="13"/>
                        <a:pt x="811" y="9"/>
                        <a:pt x="789" y="4"/>
                      </a:cubicBezTo>
                      <a:cubicBezTo>
                        <a:pt x="753" y="6"/>
                        <a:pt x="737" y="11"/>
                        <a:pt x="703" y="18"/>
                      </a:cubicBezTo>
                      <a:cubicBezTo>
                        <a:pt x="696" y="29"/>
                        <a:pt x="692" y="28"/>
                        <a:pt x="679" y="30"/>
                      </a:cubicBezTo>
                      <a:cubicBezTo>
                        <a:pt x="675" y="41"/>
                        <a:pt x="666" y="37"/>
                        <a:pt x="657" y="42"/>
                      </a:cubicBezTo>
                      <a:cubicBezTo>
                        <a:pt x="613" y="64"/>
                        <a:pt x="639" y="61"/>
                        <a:pt x="569" y="64"/>
                      </a:cubicBezTo>
                      <a:cubicBezTo>
                        <a:pt x="565" y="75"/>
                        <a:pt x="555" y="71"/>
                        <a:pt x="545" y="74"/>
                      </a:cubicBezTo>
                      <a:cubicBezTo>
                        <a:pt x="507" y="70"/>
                        <a:pt x="504" y="68"/>
                        <a:pt x="453" y="66"/>
                      </a:cubicBezTo>
                      <a:cubicBezTo>
                        <a:pt x="423" y="76"/>
                        <a:pt x="422" y="20"/>
                        <a:pt x="397" y="12"/>
                      </a:cubicBezTo>
                      <a:cubicBezTo>
                        <a:pt x="388" y="3"/>
                        <a:pt x="394" y="7"/>
                        <a:pt x="379" y="2"/>
                      </a:cubicBezTo>
                      <a:cubicBezTo>
                        <a:pt x="377" y="1"/>
                        <a:pt x="373" y="0"/>
                        <a:pt x="373" y="0"/>
                      </a:cubicBezTo>
                      <a:cubicBezTo>
                        <a:pt x="329" y="4"/>
                        <a:pt x="290" y="29"/>
                        <a:pt x="247" y="36"/>
                      </a:cubicBezTo>
                      <a:cubicBezTo>
                        <a:pt x="242" y="40"/>
                        <a:pt x="229" y="52"/>
                        <a:pt x="241" y="52"/>
                      </a:cubicBezTo>
                      <a:close/>
                    </a:path>
                  </a:pathLst>
                </a:custGeom>
                <a:solidFill>
                  <a:srgbClr val="FFFFFF">
                    <a:lumMod val="85000"/>
                  </a:srgbClr>
                </a:solidFill>
                <a:ln w="12700" cap="flat" cmpd="sng" algn="ctr">
                  <a:solidFill>
                    <a:srgbClr val="FFFFFF"/>
                  </a:solidFill>
                  <a:prstDash val="solid"/>
                  <a:headEnd/>
                  <a:tailEnd/>
                </a:ln>
                <a:effectLst/>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sp>
              <p:nvSpPr>
                <p:cNvPr id="100" name="Freeform 99"/>
                <p:cNvSpPr>
                  <a:spLocks/>
                </p:cNvSpPr>
                <p:nvPr/>
              </p:nvSpPr>
              <p:spPr bwMode="auto">
                <a:xfrm>
                  <a:off x="2201" y="899"/>
                  <a:ext cx="948" cy="712"/>
                </a:xfrm>
                <a:custGeom>
                  <a:avLst/>
                  <a:gdLst>
                    <a:gd name="T0" fmla="*/ 747 w 948"/>
                    <a:gd name="T1" fmla="*/ 8 h 712"/>
                    <a:gd name="T2" fmla="*/ 754 w 948"/>
                    <a:gd name="T3" fmla="*/ 26 h 712"/>
                    <a:gd name="T4" fmla="*/ 786 w 948"/>
                    <a:gd name="T5" fmla="*/ 62 h 712"/>
                    <a:gd name="T6" fmla="*/ 822 w 948"/>
                    <a:gd name="T7" fmla="*/ 106 h 712"/>
                    <a:gd name="T8" fmla="*/ 837 w 948"/>
                    <a:gd name="T9" fmla="*/ 173 h 712"/>
                    <a:gd name="T10" fmla="*/ 861 w 948"/>
                    <a:gd name="T11" fmla="*/ 214 h 712"/>
                    <a:gd name="T12" fmla="*/ 898 w 948"/>
                    <a:gd name="T13" fmla="*/ 283 h 712"/>
                    <a:gd name="T14" fmla="*/ 898 w 948"/>
                    <a:gd name="T15" fmla="*/ 328 h 712"/>
                    <a:gd name="T16" fmla="*/ 861 w 948"/>
                    <a:gd name="T17" fmla="*/ 343 h 712"/>
                    <a:gd name="T18" fmla="*/ 844 w 948"/>
                    <a:gd name="T19" fmla="*/ 379 h 712"/>
                    <a:gd name="T20" fmla="*/ 913 w 948"/>
                    <a:gd name="T21" fmla="*/ 416 h 712"/>
                    <a:gd name="T22" fmla="*/ 936 w 948"/>
                    <a:gd name="T23" fmla="*/ 457 h 712"/>
                    <a:gd name="T24" fmla="*/ 945 w 948"/>
                    <a:gd name="T25" fmla="*/ 464 h 712"/>
                    <a:gd name="T26" fmla="*/ 925 w 948"/>
                    <a:gd name="T27" fmla="*/ 500 h 712"/>
                    <a:gd name="T28" fmla="*/ 844 w 948"/>
                    <a:gd name="T29" fmla="*/ 511 h 712"/>
                    <a:gd name="T30" fmla="*/ 796 w 948"/>
                    <a:gd name="T31" fmla="*/ 484 h 712"/>
                    <a:gd name="T32" fmla="*/ 721 w 948"/>
                    <a:gd name="T33" fmla="*/ 521 h 712"/>
                    <a:gd name="T34" fmla="*/ 691 w 948"/>
                    <a:gd name="T35" fmla="*/ 545 h 712"/>
                    <a:gd name="T36" fmla="*/ 682 w 948"/>
                    <a:gd name="T37" fmla="*/ 539 h 712"/>
                    <a:gd name="T38" fmla="*/ 639 w 948"/>
                    <a:gd name="T39" fmla="*/ 523 h 712"/>
                    <a:gd name="T40" fmla="*/ 573 w 948"/>
                    <a:gd name="T41" fmla="*/ 539 h 712"/>
                    <a:gd name="T42" fmla="*/ 553 w 948"/>
                    <a:gd name="T43" fmla="*/ 553 h 712"/>
                    <a:gd name="T44" fmla="*/ 529 w 948"/>
                    <a:gd name="T45" fmla="*/ 572 h 712"/>
                    <a:gd name="T46" fmla="*/ 417 w 948"/>
                    <a:gd name="T47" fmla="*/ 601 h 712"/>
                    <a:gd name="T48" fmla="*/ 318 w 948"/>
                    <a:gd name="T49" fmla="*/ 584 h 712"/>
                    <a:gd name="T50" fmla="*/ 277 w 948"/>
                    <a:gd name="T51" fmla="*/ 614 h 712"/>
                    <a:gd name="T52" fmla="*/ 207 w 948"/>
                    <a:gd name="T53" fmla="*/ 677 h 712"/>
                    <a:gd name="T54" fmla="*/ 169 w 948"/>
                    <a:gd name="T55" fmla="*/ 707 h 712"/>
                    <a:gd name="T56" fmla="*/ 112 w 948"/>
                    <a:gd name="T57" fmla="*/ 697 h 712"/>
                    <a:gd name="T58" fmla="*/ 91 w 948"/>
                    <a:gd name="T59" fmla="*/ 635 h 712"/>
                    <a:gd name="T60" fmla="*/ 69 w 948"/>
                    <a:gd name="T61" fmla="*/ 605 h 712"/>
                    <a:gd name="T62" fmla="*/ 27 w 948"/>
                    <a:gd name="T63" fmla="*/ 545 h 712"/>
                    <a:gd name="T64" fmla="*/ 12 w 948"/>
                    <a:gd name="T65" fmla="*/ 494 h 712"/>
                    <a:gd name="T66" fmla="*/ 55 w 948"/>
                    <a:gd name="T67" fmla="*/ 419 h 712"/>
                    <a:gd name="T68" fmla="*/ 105 w 948"/>
                    <a:gd name="T69" fmla="*/ 376 h 712"/>
                    <a:gd name="T70" fmla="*/ 210 w 948"/>
                    <a:gd name="T71" fmla="*/ 389 h 712"/>
                    <a:gd name="T72" fmla="*/ 256 w 948"/>
                    <a:gd name="T73" fmla="*/ 359 h 712"/>
                    <a:gd name="T74" fmla="*/ 342 w 948"/>
                    <a:gd name="T75" fmla="*/ 352 h 712"/>
                    <a:gd name="T76" fmla="*/ 361 w 948"/>
                    <a:gd name="T77" fmla="*/ 343 h 712"/>
                    <a:gd name="T78" fmla="*/ 382 w 948"/>
                    <a:gd name="T79" fmla="*/ 322 h 712"/>
                    <a:gd name="T80" fmla="*/ 420 w 948"/>
                    <a:gd name="T81" fmla="*/ 280 h 712"/>
                    <a:gd name="T82" fmla="*/ 441 w 948"/>
                    <a:gd name="T83" fmla="*/ 232 h 712"/>
                    <a:gd name="T84" fmla="*/ 451 w 948"/>
                    <a:gd name="T85" fmla="*/ 146 h 712"/>
                    <a:gd name="T86" fmla="*/ 477 w 948"/>
                    <a:gd name="T87" fmla="*/ 121 h 712"/>
                    <a:gd name="T88" fmla="*/ 502 w 948"/>
                    <a:gd name="T89" fmla="*/ 91 h 712"/>
                    <a:gd name="T90" fmla="*/ 525 w 948"/>
                    <a:gd name="T91" fmla="*/ 127 h 712"/>
                    <a:gd name="T92" fmla="*/ 565 w 948"/>
                    <a:gd name="T93" fmla="*/ 142 h 712"/>
                    <a:gd name="T94" fmla="*/ 645 w 948"/>
                    <a:gd name="T95" fmla="*/ 143 h 712"/>
                    <a:gd name="T96" fmla="*/ 669 w 948"/>
                    <a:gd name="T97" fmla="*/ 106 h 712"/>
                    <a:gd name="T98" fmla="*/ 690 w 948"/>
                    <a:gd name="T99" fmla="*/ 50 h 712"/>
                    <a:gd name="T100" fmla="*/ 702 w 948"/>
                    <a:gd name="T101" fmla="*/ 23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8"/>
                    <a:gd name="T154" fmla="*/ 0 h 712"/>
                    <a:gd name="T155" fmla="*/ 948 w 948"/>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8" h="712">
                      <a:moveTo>
                        <a:pt x="714" y="11"/>
                      </a:moveTo>
                      <a:cubicBezTo>
                        <a:pt x="723" y="2"/>
                        <a:pt x="723" y="0"/>
                        <a:pt x="747" y="8"/>
                      </a:cubicBezTo>
                      <a:cubicBezTo>
                        <a:pt x="752" y="10"/>
                        <a:pt x="747" y="18"/>
                        <a:pt x="750" y="22"/>
                      </a:cubicBezTo>
                      <a:cubicBezTo>
                        <a:pt x="751" y="24"/>
                        <a:pt x="753" y="25"/>
                        <a:pt x="754" y="26"/>
                      </a:cubicBezTo>
                      <a:cubicBezTo>
                        <a:pt x="756" y="33"/>
                        <a:pt x="775" y="35"/>
                        <a:pt x="775" y="35"/>
                      </a:cubicBezTo>
                      <a:cubicBezTo>
                        <a:pt x="787" y="41"/>
                        <a:pt x="780" y="51"/>
                        <a:pt x="786" y="62"/>
                      </a:cubicBezTo>
                      <a:cubicBezTo>
                        <a:pt x="789" y="77"/>
                        <a:pt x="786" y="89"/>
                        <a:pt x="804" y="92"/>
                      </a:cubicBezTo>
                      <a:cubicBezTo>
                        <a:pt x="810" y="97"/>
                        <a:pt x="816" y="102"/>
                        <a:pt x="822" y="106"/>
                      </a:cubicBezTo>
                      <a:cubicBezTo>
                        <a:pt x="824" y="116"/>
                        <a:pt x="825" y="127"/>
                        <a:pt x="820" y="137"/>
                      </a:cubicBezTo>
                      <a:cubicBezTo>
                        <a:pt x="822" y="160"/>
                        <a:pt x="822" y="161"/>
                        <a:pt x="837" y="173"/>
                      </a:cubicBezTo>
                      <a:cubicBezTo>
                        <a:pt x="841" y="180"/>
                        <a:pt x="848" y="189"/>
                        <a:pt x="855" y="193"/>
                      </a:cubicBezTo>
                      <a:cubicBezTo>
                        <a:pt x="858" y="200"/>
                        <a:pt x="857" y="208"/>
                        <a:pt x="861" y="214"/>
                      </a:cubicBezTo>
                      <a:cubicBezTo>
                        <a:pt x="868" y="226"/>
                        <a:pt x="883" y="239"/>
                        <a:pt x="897" y="242"/>
                      </a:cubicBezTo>
                      <a:cubicBezTo>
                        <a:pt x="916" y="252"/>
                        <a:pt x="908" y="264"/>
                        <a:pt x="898" y="283"/>
                      </a:cubicBezTo>
                      <a:cubicBezTo>
                        <a:pt x="897" y="293"/>
                        <a:pt x="894" y="300"/>
                        <a:pt x="892" y="310"/>
                      </a:cubicBezTo>
                      <a:cubicBezTo>
                        <a:pt x="894" y="317"/>
                        <a:pt x="897" y="321"/>
                        <a:pt x="898" y="328"/>
                      </a:cubicBezTo>
                      <a:cubicBezTo>
                        <a:pt x="897" y="339"/>
                        <a:pt x="898" y="345"/>
                        <a:pt x="886" y="347"/>
                      </a:cubicBezTo>
                      <a:cubicBezTo>
                        <a:pt x="877" y="346"/>
                        <a:pt x="870" y="344"/>
                        <a:pt x="861" y="343"/>
                      </a:cubicBezTo>
                      <a:cubicBezTo>
                        <a:pt x="850" y="340"/>
                        <a:pt x="840" y="343"/>
                        <a:pt x="828" y="344"/>
                      </a:cubicBezTo>
                      <a:cubicBezTo>
                        <a:pt x="822" y="354"/>
                        <a:pt x="833" y="374"/>
                        <a:pt x="844" y="379"/>
                      </a:cubicBezTo>
                      <a:cubicBezTo>
                        <a:pt x="849" y="394"/>
                        <a:pt x="861" y="397"/>
                        <a:pt x="876" y="398"/>
                      </a:cubicBezTo>
                      <a:cubicBezTo>
                        <a:pt x="886" y="405"/>
                        <a:pt x="901" y="414"/>
                        <a:pt x="913" y="416"/>
                      </a:cubicBezTo>
                      <a:cubicBezTo>
                        <a:pt x="918" y="426"/>
                        <a:pt x="920" y="435"/>
                        <a:pt x="928" y="443"/>
                      </a:cubicBezTo>
                      <a:cubicBezTo>
                        <a:pt x="931" y="450"/>
                        <a:pt x="929" y="453"/>
                        <a:pt x="936" y="457"/>
                      </a:cubicBezTo>
                      <a:cubicBezTo>
                        <a:pt x="937" y="459"/>
                        <a:pt x="937" y="462"/>
                        <a:pt x="939" y="463"/>
                      </a:cubicBezTo>
                      <a:cubicBezTo>
                        <a:pt x="941" y="464"/>
                        <a:pt x="944" y="463"/>
                        <a:pt x="945" y="464"/>
                      </a:cubicBezTo>
                      <a:cubicBezTo>
                        <a:pt x="948" y="467"/>
                        <a:pt x="947" y="472"/>
                        <a:pt x="948" y="476"/>
                      </a:cubicBezTo>
                      <a:cubicBezTo>
                        <a:pt x="944" y="488"/>
                        <a:pt x="938" y="498"/>
                        <a:pt x="925" y="500"/>
                      </a:cubicBezTo>
                      <a:cubicBezTo>
                        <a:pt x="905" y="514"/>
                        <a:pt x="904" y="511"/>
                        <a:pt x="871" y="512"/>
                      </a:cubicBezTo>
                      <a:cubicBezTo>
                        <a:pt x="862" y="512"/>
                        <a:pt x="853" y="512"/>
                        <a:pt x="844" y="511"/>
                      </a:cubicBezTo>
                      <a:cubicBezTo>
                        <a:pt x="834" y="509"/>
                        <a:pt x="827" y="501"/>
                        <a:pt x="816" y="499"/>
                      </a:cubicBezTo>
                      <a:cubicBezTo>
                        <a:pt x="810" y="493"/>
                        <a:pt x="796" y="484"/>
                        <a:pt x="796" y="484"/>
                      </a:cubicBezTo>
                      <a:cubicBezTo>
                        <a:pt x="765" y="485"/>
                        <a:pt x="768" y="489"/>
                        <a:pt x="745" y="503"/>
                      </a:cubicBezTo>
                      <a:cubicBezTo>
                        <a:pt x="739" y="510"/>
                        <a:pt x="729" y="516"/>
                        <a:pt x="721" y="521"/>
                      </a:cubicBezTo>
                      <a:cubicBezTo>
                        <a:pt x="718" y="526"/>
                        <a:pt x="711" y="540"/>
                        <a:pt x="705" y="542"/>
                      </a:cubicBezTo>
                      <a:cubicBezTo>
                        <a:pt x="700" y="544"/>
                        <a:pt x="691" y="545"/>
                        <a:pt x="691" y="545"/>
                      </a:cubicBezTo>
                      <a:cubicBezTo>
                        <a:pt x="689" y="545"/>
                        <a:pt x="686" y="545"/>
                        <a:pt x="684" y="544"/>
                      </a:cubicBezTo>
                      <a:cubicBezTo>
                        <a:pt x="683" y="543"/>
                        <a:pt x="683" y="540"/>
                        <a:pt x="682" y="539"/>
                      </a:cubicBezTo>
                      <a:cubicBezTo>
                        <a:pt x="679" y="537"/>
                        <a:pt x="674" y="537"/>
                        <a:pt x="670" y="536"/>
                      </a:cubicBezTo>
                      <a:cubicBezTo>
                        <a:pt x="662" y="530"/>
                        <a:pt x="649" y="527"/>
                        <a:pt x="639" y="523"/>
                      </a:cubicBezTo>
                      <a:cubicBezTo>
                        <a:pt x="627" y="524"/>
                        <a:pt x="615" y="525"/>
                        <a:pt x="603" y="527"/>
                      </a:cubicBezTo>
                      <a:cubicBezTo>
                        <a:pt x="593" y="530"/>
                        <a:pt x="584" y="537"/>
                        <a:pt x="573" y="539"/>
                      </a:cubicBezTo>
                      <a:cubicBezTo>
                        <a:pt x="563" y="555"/>
                        <a:pt x="575" y="540"/>
                        <a:pt x="556" y="548"/>
                      </a:cubicBezTo>
                      <a:cubicBezTo>
                        <a:pt x="554" y="549"/>
                        <a:pt x="555" y="552"/>
                        <a:pt x="553" y="553"/>
                      </a:cubicBezTo>
                      <a:cubicBezTo>
                        <a:pt x="549" y="556"/>
                        <a:pt x="544" y="557"/>
                        <a:pt x="540" y="560"/>
                      </a:cubicBezTo>
                      <a:cubicBezTo>
                        <a:pt x="537" y="565"/>
                        <a:pt x="533" y="567"/>
                        <a:pt x="529" y="572"/>
                      </a:cubicBezTo>
                      <a:cubicBezTo>
                        <a:pt x="528" y="585"/>
                        <a:pt x="528" y="599"/>
                        <a:pt x="514" y="602"/>
                      </a:cubicBezTo>
                      <a:cubicBezTo>
                        <a:pt x="485" y="616"/>
                        <a:pt x="449" y="603"/>
                        <a:pt x="417" y="601"/>
                      </a:cubicBezTo>
                      <a:cubicBezTo>
                        <a:pt x="393" y="596"/>
                        <a:pt x="397" y="596"/>
                        <a:pt x="364" y="595"/>
                      </a:cubicBezTo>
                      <a:cubicBezTo>
                        <a:pt x="349" y="592"/>
                        <a:pt x="333" y="589"/>
                        <a:pt x="318" y="584"/>
                      </a:cubicBezTo>
                      <a:cubicBezTo>
                        <a:pt x="305" y="588"/>
                        <a:pt x="305" y="597"/>
                        <a:pt x="298" y="607"/>
                      </a:cubicBezTo>
                      <a:cubicBezTo>
                        <a:pt x="295" y="612"/>
                        <a:pt x="282" y="613"/>
                        <a:pt x="277" y="614"/>
                      </a:cubicBezTo>
                      <a:cubicBezTo>
                        <a:pt x="270" y="619"/>
                        <a:pt x="272" y="627"/>
                        <a:pt x="268" y="635"/>
                      </a:cubicBezTo>
                      <a:cubicBezTo>
                        <a:pt x="266" y="687"/>
                        <a:pt x="267" y="676"/>
                        <a:pt x="207" y="677"/>
                      </a:cubicBezTo>
                      <a:cubicBezTo>
                        <a:pt x="196" y="682"/>
                        <a:pt x="198" y="691"/>
                        <a:pt x="190" y="698"/>
                      </a:cubicBezTo>
                      <a:cubicBezTo>
                        <a:pt x="186" y="705"/>
                        <a:pt x="177" y="705"/>
                        <a:pt x="169" y="707"/>
                      </a:cubicBezTo>
                      <a:cubicBezTo>
                        <a:pt x="158" y="712"/>
                        <a:pt x="148" y="710"/>
                        <a:pt x="135" y="709"/>
                      </a:cubicBezTo>
                      <a:cubicBezTo>
                        <a:pt x="127" y="706"/>
                        <a:pt x="120" y="699"/>
                        <a:pt x="112" y="697"/>
                      </a:cubicBezTo>
                      <a:cubicBezTo>
                        <a:pt x="111" y="690"/>
                        <a:pt x="107" y="690"/>
                        <a:pt x="103" y="685"/>
                      </a:cubicBezTo>
                      <a:cubicBezTo>
                        <a:pt x="99" y="666"/>
                        <a:pt x="109" y="646"/>
                        <a:pt x="91" y="635"/>
                      </a:cubicBezTo>
                      <a:cubicBezTo>
                        <a:pt x="88" y="628"/>
                        <a:pt x="86" y="626"/>
                        <a:pt x="79" y="623"/>
                      </a:cubicBezTo>
                      <a:cubicBezTo>
                        <a:pt x="78" y="615"/>
                        <a:pt x="75" y="610"/>
                        <a:pt x="69" y="605"/>
                      </a:cubicBezTo>
                      <a:cubicBezTo>
                        <a:pt x="66" y="600"/>
                        <a:pt x="62" y="593"/>
                        <a:pt x="57" y="590"/>
                      </a:cubicBezTo>
                      <a:cubicBezTo>
                        <a:pt x="51" y="571"/>
                        <a:pt x="37" y="561"/>
                        <a:pt x="27" y="545"/>
                      </a:cubicBezTo>
                      <a:cubicBezTo>
                        <a:pt x="25" y="536"/>
                        <a:pt x="24" y="529"/>
                        <a:pt x="19" y="521"/>
                      </a:cubicBezTo>
                      <a:cubicBezTo>
                        <a:pt x="18" y="512"/>
                        <a:pt x="20" y="500"/>
                        <a:pt x="12" y="494"/>
                      </a:cubicBezTo>
                      <a:cubicBezTo>
                        <a:pt x="4" y="477"/>
                        <a:pt x="0" y="454"/>
                        <a:pt x="18" y="443"/>
                      </a:cubicBezTo>
                      <a:cubicBezTo>
                        <a:pt x="38" y="417"/>
                        <a:pt x="5" y="423"/>
                        <a:pt x="55" y="419"/>
                      </a:cubicBezTo>
                      <a:cubicBezTo>
                        <a:pt x="71" y="416"/>
                        <a:pt x="81" y="404"/>
                        <a:pt x="91" y="392"/>
                      </a:cubicBezTo>
                      <a:cubicBezTo>
                        <a:pt x="93" y="377"/>
                        <a:pt x="92" y="378"/>
                        <a:pt x="105" y="376"/>
                      </a:cubicBezTo>
                      <a:cubicBezTo>
                        <a:pt x="137" y="377"/>
                        <a:pt x="166" y="379"/>
                        <a:pt x="198" y="380"/>
                      </a:cubicBezTo>
                      <a:cubicBezTo>
                        <a:pt x="200" y="388"/>
                        <a:pt x="203" y="388"/>
                        <a:pt x="210" y="389"/>
                      </a:cubicBezTo>
                      <a:cubicBezTo>
                        <a:pt x="245" y="386"/>
                        <a:pt x="207" y="377"/>
                        <a:pt x="229" y="362"/>
                      </a:cubicBezTo>
                      <a:cubicBezTo>
                        <a:pt x="237" y="357"/>
                        <a:pt x="247" y="360"/>
                        <a:pt x="256" y="359"/>
                      </a:cubicBezTo>
                      <a:cubicBezTo>
                        <a:pt x="272" y="356"/>
                        <a:pt x="308" y="358"/>
                        <a:pt x="319" y="358"/>
                      </a:cubicBezTo>
                      <a:cubicBezTo>
                        <a:pt x="327" y="353"/>
                        <a:pt x="332" y="353"/>
                        <a:pt x="342" y="352"/>
                      </a:cubicBezTo>
                      <a:cubicBezTo>
                        <a:pt x="347" y="348"/>
                        <a:pt x="351" y="347"/>
                        <a:pt x="357" y="346"/>
                      </a:cubicBezTo>
                      <a:cubicBezTo>
                        <a:pt x="358" y="345"/>
                        <a:pt x="359" y="344"/>
                        <a:pt x="361" y="343"/>
                      </a:cubicBezTo>
                      <a:cubicBezTo>
                        <a:pt x="364" y="342"/>
                        <a:pt x="367" y="342"/>
                        <a:pt x="369" y="341"/>
                      </a:cubicBezTo>
                      <a:cubicBezTo>
                        <a:pt x="375" y="338"/>
                        <a:pt x="377" y="326"/>
                        <a:pt x="382" y="322"/>
                      </a:cubicBezTo>
                      <a:cubicBezTo>
                        <a:pt x="386" y="319"/>
                        <a:pt x="393" y="317"/>
                        <a:pt x="397" y="314"/>
                      </a:cubicBezTo>
                      <a:cubicBezTo>
                        <a:pt x="403" y="303"/>
                        <a:pt x="412" y="290"/>
                        <a:pt x="420" y="280"/>
                      </a:cubicBezTo>
                      <a:cubicBezTo>
                        <a:pt x="421" y="273"/>
                        <a:pt x="429" y="269"/>
                        <a:pt x="435" y="265"/>
                      </a:cubicBezTo>
                      <a:cubicBezTo>
                        <a:pt x="437" y="253"/>
                        <a:pt x="440" y="245"/>
                        <a:pt x="441" y="232"/>
                      </a:cubicBezTo>
                      <a:cubicBezTo>
                        <a:pt x="441" y="217"/>
                        <a:pt x="435" y="198"/>
                        <a:pt x="448" y="188"/>
                      </a:cubicBezTo>
                      <a:cubicBezTo>
                        <a:pt x="449" y="174"/>
                        <a:pt x="445" y="159"/>
                        <a:pt x="451" y="146"/>
                      </a:cubicBezTo>
                      <a:cubicBezTo>
                        <a:pt x="454" y="140"/>
                        <a:pt x="468" y="137"/>
                        <a:pt x="468" y="137"/>
                      </a:cubicBezTo>
                      <a:cubicBezTo>
                        <a:pt x="472" y="130"/>
                        <a:pt x="475" y="129"/>
                        <a:pt x="477" y="121"/>
                      </a:cubicBezTo>
                      <a:cubicBezTo>
                        <a:pt x="478" y="106"/>
                        <a:pt x="475" y="100"/>
                        <a:pt x="489" y="97"/>
                      </a:cubicBezTo>
                      <a:cubicBezTo>
                        <a:pt x="494" y="95"/>
                        <a:pt x="498" y="94"/>
                        <a:pt x="502" y="91"/>
                      </a:cubicBezTo>
                      <a:cubicBezTo>
                        <a:pt x="508" y="94"/>
                        <a:pt x="519" y="89"/>
                        <a:pt x="522" y="95"/>
                      </a:cubicBezTo>
                      <a:cubicBezTo>
                        <a:pt x="527" y="104"/>
                        <a:pt x="522" y="117"/>
                        <a:pt x="525" y="127"/>
                      </a:cubicBezTo>
                      <a:cubicBezTo>
                        <a:pt x="526" y="137"/>
                        <a:pt x="530" y="141"/>
                        <a:pt x="540" y="143"/>
                      </a:cubicBezTo>
                      <a:cubicBezTo>
                        <a:pt x="547" y="147"/>
                        <a:pt x="565" y="142"/>
                        <a:pt x="565" y="142"/>
                      </a:cubicBezTo>
                      <a:cubicBezTo>
                        <a:pt x="593" y="148"/>
                        <a:pt x="579" y="151"/>
                        <a:pt x="621" y="152"/>
                      </a:cubicBezTo>
                      <a:cubicBezTo>
                        <a:pt x="635" y="154"/>
                        <a:pt x="638" y="155"/>
                        <a:pt x="645" y="143"/>
                      </a:cubicBezTo>
                      <a:cubicBezTo>
                        <a:pt x="646" y="129"/>
                        <a:pt x="646" y="126"/>
                        <a:pt x="657" y="119"/>
                      </a:cubicBezTo>
                      <a:cubicBezTo>
                        <a:pt x="665" y="108"/>
                        <a:pt x="661" y="112"/>
                        <a:pt x="669" y="106"/>
                      </a:cubicBezTo>
                      <a:cubicBezTo>
                        <a:pt x="674" y="98"/>
                        <a:pt x="677" y="91"/>
                        <a:pt x="682" y="83"/>
                      </a:cubicBezTo>
                      <a:cubicBezTo>
                        <a:pt x="683" y="71"/>
                        <a:pt x="683" y="60"/>
                        <a:pt x="690" y="50"/>
                      </a:cubicBezTo>
                      <a:cubicBezTo>
                        <a:pt x="693" y="46"/>
                        <a:pt x="700" y="37"/>
                        <a:pt x="700" y="37"/>
                      </a:cubicBezTo>
                      <a:cubicBezTo>
                        <a:pt x="701" y="32"/>
                        <a:pt x="701" y="28"/>
                        <a:pt x="702" y="23"/>
                      </a:cubicBezTo>
                      <a:cubicBezTo>
                        <a:pt x="704" y="16"/>
                        <a:pt x="714" y="19"/>
                        <a:pt x="714" y="11"/>
                      </a:cubicBezTo>
                      <a:close/>
                    </a:path>
                  </a:pathLst>
                </a:custGeom>
                <a:solidFill>
                  <a:srgbClr val="FFFFFF">
                    <a:lumMod val="85000"/>
                  </a:srgbClr>
                </a:solidFill>
                <a:ln w="19050">
                  <a:solidFill>
                    <a:srgbClr val="FFFFFF"/>
                  </a:solidFill>
                  <a:headEnd/>
                  <a:tailEnd/>
                </a:ln>
                <a:effectLst/>
                <a:scene3d>
                  <a:camera prst="orthographicFront">
                    <a:rot lat="0" lon="0" rev="0"/>
                  </a:camera>
                  <a:lightRig rig="threePt" dir="t">
                    <a:rot lat="0" lon="0" rev="1200000"/>
                  </a:lightRig>
                </a:scene3d>
                <a:sp3d/>
              </p:spPr>
              <p:txBody>
                <a:bodyPr/>
                <a:lstStyle/>
                <a:p>
                  <a:pPr fontAlgn="auto">
                    <a:spcBef>
                      <a:spcPts val="0"/>
                    </a:spcBef>
                    <a:spcAft>
                      <a:spcPts val="0"/>
                    </a:spcAft>
                    <a:defRPr/>
                  </a:pPr>
                  <a:endParaRPr lang="en-US" b="0" kern="0">
                    <a:solidFill>
                      <a:srgbClr val="FFFFFF"/>
                    </a:solidFill>
                    <a:latin typeface="Calibri" panose="020F0502020204030204"/>
                    <a:cs typeface="+mn-cs"/>
                  </a:endParaRPr>
                </a:p>
              </p:txBody>
            </p:sp>
          </p:grpSp>
          <p:sp>
            <p:nvSpPr>
              <p:cNvPr id="74" name="Oval 73"/>
              <p:cNvSpPr>
                <a:spLocks noChangeArrowheads="1"/>
              </p:cNvSpPr>
              <p:nvPr/>
            </p:nvSpPr>
            <p:spPr bwMode="auto">
              <a:xfrm>
                <a:off x="2840" y="1157"/>
                <a:ext cx="84" cy="87"/>
              </a:xfrm>
              <a:prstGeom prst="ellipse">
                <a:avLst/>
              </a:prstGeom>
              <a:solidFill>
                <a:srgbClr val="C00000"/>
              </a:solidFill>
              <a:ln w="9525">
                <a:noFill/>
                <a:round/>
                <a:headEnd/>
                <a:tailEnd/>
              </a:ln>
            </p:spPr>
            <p:txBody>
              <a:bodyPr/>
              <a:lstStyle/>
              <a:p>
                <a:pPr fontAlgn="auto">
                  <a:spcBef>
                    <a:spcPts val="0"/>
                  </a:spcBef>
                  <a:spcAft>
                    <a:spcPts val="0"/>
                  </a:spcAft>
                  <a:defRPr/>
                </a:pPr>
                <a:endParaRPr lang="en-US" b="0" kern="0">
                  <a:solidFill>
                    <a:sysClr val="windowText" lastClr="000000"/>
                  </a:solidFill>
                  <a:latin typeface="+mn-lt"/>
                  <a:cs typeface="+mn-cs"/>
                </a:endParaRPr>
              </a:p>
            </p:txBody>
          </p:sp>
          <p:sp>
            <p:nvSpPr>
              <p:cNvPr id="75" name="Oval 74"/>
              <p:cNvSpPr>
                <a:spLocks noChangeArrowheads="1"/>
              </p:cNvSpPr>
              <p:nvPr/>
            </p:nvSpPr>
            <p:spPr bwMode="auto">
              <a:xfrm>
                <a:off x="2351" y="761"/>
                <a:ext cx="150" cy="152"/>
              </a:xfrm>
              <a:prstGeom prst="ellipse">
                <a:avLst/>
              </a:prstGeom>
              <a:solidFill>
                <a:sysClr val="window" lastClr="FFFFFF"/>
              </a:solidFill>
              <a:ln w="9525">
                <a:solidFill>
                  <a:srgbClr val="00A1DE">
                    <a:lumMod val="50000"/>
                  </a:srgbClr>
                </a:solidFill>
                <a:round/>
                <a:headEnd/>
                <a:tailEnd/>
              </a:ln>
            </p:spPr>
            <p:txBody>
              <a:bodyPr/>
              <a:lstStyle/>
              <a:p>
                <a:pPr fontAlgn="auto">
                  <a:spcBef>
                    <a:spcPts val="0"/>
                  </a:spcBef>
                  <a:spcAft>
                    <a:spcPts val="0"/>
                  </a:spcAft>
                  <a:defRPr/>
                </a:pPr>
                <a:endParaRPr lang="en-US" b="0" kern="0">
                  <a:solidFill>
                    <a:sysClr val="windowText" lastClr="000000"/>
                  </a:solidFill>
                  <a:latin typeface="+mn-lt"/>
                  <a:cs typeface="+mn-cs"/>
                </a:endParaRPr>
              </a:p>
            </p:txBody>
          </p:sp>
        </p:grpSp>
        <p:sp>
          <p:nvSpPr>
            <p:cNvPr id="71" name="Text Box 92"/>
            <p:cNvSpPr txBox="1">
              <a:spLocks noChangeArrowheads="1"/>
            </p:cNvSpPr>
            <p:nvPr/>
          </p:nvSpPr>
          <p:spPr bwMode="auto">
            <a:xfrm>
              <a:off x="3403347" y="2498302"/>
              <a:ext cx="5882183" cy="1142760"/>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1225" fontAlgn="auto">
                <a:spcBef>
                  <a:spcPts val="0"/>
                </a:spcBef>
                <a:spcAft>
                  <a:spcPts val="0"/>
                </a:spcAft>
                <a:defRPr/>
              </a:pPr>
              <a:r>
                <a:rPr lang="en-US" sz="900" kern="0" dirty="0">
                  <a:solidFill>
                    <a:srgbClr val="091D5D"/>
                  </a:solidFill>
                  <a:latin typeface="Arial" pitchFamily="34" charset="0"/>
                  <a:cs typeface="Arial" pitchFamily="34" charset="0"/>
                </a:rPr>
                <a:t>PJSC </a:t>
              </a:r>
              <a:r>
                <a:rPr lang="en-US" sz="900" kern="0" dirty="0" err="1">
                  <a:solidFill>
                    <a:srgbClr val="091D5D"/>
                  </a:solidFill>
                  <a:latin typeface="Arial" pitchFamily="34" charset="0"/>
                  <a:cs typeface="Arial" pitchFamily="34" charset="0"/>
                </a:rPr>
                <a:t>Cherkasyoblenergo</a:t>
              </a:r>
              <a:endParaRPr lang="ru-RU" sz="900" kern="0" dirty="0">
                <a:solidFill>
                  <a:srgbClr val="091D5D"/>
                </a:solidFill>
                <a:latin typeface="Arial" pitchFamily="34" charset="0"/>
                <a:cs typeface="Arial" pitchFamily="34" charset="0"/>
              </a:endParaRPr>
            </a:p>
          </p:txBody>
        </p:sp>
        <p:sp>
          <p:nvSpPr>
            <p:cNvPr id="72" name="Text Box 92"/>
            <p:cNvSpPr txBox="1">
              <a:spLocks noChangeArrowheads="1"/>
            </p:cNvSpPr>
            <p:nvPr/>
          </p:nvSpPr>
          <p:spPr bwMode="auto">
            <a:xfrm>
              <a:off x="3721145" y="583201"/>
              <a:ext cx="1935691" cy="1142755"/>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1225" fontAlgn="auto">
                <a:spcBef>
                  <a:spcPts val="0"/>
                </a:spcBef>
                <a:spcAft>
                  <a:spcPts val="0"/>
                </a:spcAft>
                <a:defRPr/>
              </a:pPr>
              <a:r>
                <a:rPr lang="en-US" sz="900" kern="0" dirty="0">
                  <a:solidFill>
                    <a:srgbClr val="091D5D"/>
                  </a:solidFill>
                  <a:latin typeface="Arial" pitchFamily="34" charset="0"/>
                  <a:cs typeface="Arial" pitchFamily="34" charset="0"/>
                </a:rPr>
                <a:t>Kyiv</a:t>
              </a:r>
              <a:endParaRPr lang="ru-RU" sz="900" kern="0" dirty="0">
                <a:solidFill>
                  <a:srgbClr val="091D5D"/>
                </a:solidFill>
                <a:latin typeface="Arial" pitchFamily="34" charset="0"/>
                <a:cs typeface="Arial" pitchFamily="34" charset="0"/>
              </a:endParaRPr>
            </a:p>
          </p:txBody>
        </p:sp>
      </p:grpSp>
      <p:sp>
        <p:nvSpPr>
          <p:cNvPr id="24622" name="Rectangle 101"/>
          <p:cNvSpPr>
            <a:spLocks noChangeArrowheads="1"/>
          </p:cNvSpPr>
          <p:nvPr/>
        </p:nvSpPr>
        <p:spPr bwMode="auto">
          <a:xfrm>
            <a:off x="1527175" y="1146175"/>
            <a:ext cx="4279900" cy="2914650"/>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Cherkasyoblenergo operates as an electric energy distributor and transmits electric energy in Cherkasy region</a:t>
            </a:r>
            <a:r>
              <a:rPr lang="uk-UA" sz="900" b="0">
                <a:latin typeface="Calibri" pitchFamily="34" charset="0"/>
              </a:rPr>
              <a:t>. </a:t>
            </a:r>
            <a:r>
              <a:rPr lang="en-US" sz="900" b="0">
                <a:latin typeface="Calibri" pitchFamily="34" charset="0"/>
              </a:rPr>
              <a:t>Company purchases electric energy from the state-owned enterprise “Energorynok” and distributes it to consumers via direct sales regulated by individual contracts.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Electricity distribution in Ukraine is currently managed by 26 oblenergos, one per each region (except for Kyiv and Donetsk with two oblenergos). Being a natural monopolies, oblenergos are regulated by National Electric Energy Regulatory Committee (NERC).</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NERC sets retail tariffs for oblenergos based on expected costs, grid losses and CAPEX needs (cost-plus basis).</a:t>
            </a:r>
            <a:endParaRPr lang="uk-UA" sz="900" b="0">
              <a:latin typeface="Calibri" pitchFamily="34" charset="0"/>
            </a:endParaRP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Licensed area for Cherkasyoblenergo operations comprises</a:t>
            </a:r>
            <a:r>
              <a:rPr lang="uk-UA" sz="900" b="0">
                <a:latin typeface="Calibri" pitchFamily="34" charset="0"/>
              </a:rPr>
              <a:t> 20</a:t>
            </a:r>
            <a:r>
              <a:rPr lang="en-US" sz="900" b="0">
                <a:latin typeface="Calibri" pitchFamily="34" charset="0"/>
              </a:rPr>
              <a:t>.</a:t>
            </a:r>
            <a:r>
              <a:rPr lang="uk-UA" sz="900" b="0">
                <a:latin typeface="Calibri" pitchFamily="34" charset="0"/>
              </a:rPr>
              <a:t>9</a:t>
            </a:r>
            <a:r>
              <a:rPr lang="en-US" sz="900" b="0">
                <a:latin typeface="Calibri" pitchFamily="34" charset="0"/>
              </a:rPr>
              <a:t>k km</a:t>
            </a:r>
            <a:r>
              <a:rPr lang="uk-UA" sz="900" b="0">
                <a:latin typeface="Calibri" pitchFamily="34" charset="0"/>
              </a:rPr>
              <a:t>. </a:t>
            </a:r>
            <a:r>
              <a:rPr lang="en-US" sz="900" b="0">
                <a:latin typeface="Calibri" pitchFamily="34" charset="0"/>
              </a:rPr>
              <a:t>The enterprise supplies power to more then 632k consumers.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Total length of aboveground electric power lines with voltage range of</a:t>
            </a:r>
            <a:r>
              <a:rPr lang="uk-UA" sz="900" b="0">
                <a:latin typeface="Calibri" pitchFamily="34" charset="0"/>
              </a:rPr>
              <a:t> 0</a:t>
            </a:r>
            <a:r>
              <a:rPr lang="en-US" sz="900" b="0">
                <a:latin typeface="Calibri" pitchFamily="34" charset="0"/>
              </a:rPr>
              <a:t>.</a:t>
            </a:r>
            <a:r>
              <a:rPr lang="uk-UA" sz="900" b="0">
                <a:latin typeface="Calibri" pitchFamily="34" charset="0"/>
              </a:rPr>
              <a:t>4-154 </a:t>
            </a:r>
            <a:r>
              <a:rPr lang="en-US" sz="900" b="0">
                <a:latin typeface="Calibri" pitchFamily="34" charset="0"/>
              </a:rPr>
              <a:t>kW amounts to </a:t>
            </a:r>
            <a:r>
              <a:rPr lang="uk-UA" sz="900" b="0">
                <a:latin typeface="Calibri" pitchFamily="34" charset="0"/>
              </a:rPr>
              <a:t>29.4</a:t>
            </a:r>
            <a:r>
              <a:rPr lang="en-US" sz="900" b="0">
                <a:latin typeface="Calibri" pitchFamily="34" charset="0"/>
              </a:rPr>
              <a:t> thousand km, whereas underground power cables with 0.</a:t>
            </a:r>
            <a:r>
              <a:rPr lang="uk-UA" sz="900" b="0">
                <a:latin typeface="Calibri" pitchFamily="34" charset="0"/>
              </a:rPr>
              <a:t>4 – 110</a:t>
            </a:r>
            <a:r>
              <a:rPr lang="en-US" sz="900" b="0">
                <a:latin typeface="Calibri" pitchFamily="34" charset="0"/>
              </a:rPr>
              <a:t> kW voltage have length of </a:t>
            </a:r>
            <a:r>
              <a:rPr lang="uk-UA" sz="900" b="0">
                <a:latin typeface="Calibri" pitchFamily="34" charset="0"/>
              </a:rPr>
              <a:t>1.9 </a:t>
            </a:r>
            <a:r>
              <a:rPr lang="en-US" sz="900" b="0">
                <a:latin typeface="Calibri" pitchFamily="34" charset="0"/>
              </a:rPr>
              <a:t>thousand km.</a:t>
            </a:r>
            <a:r>
              <a:rPr lang="uk-UA" sz="900" b="0">
                <a:latin typeface="Calibri" pitchFamily="34" charset="0"/>
              </a:rPr>
              <a:t>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Seasonality is common for the industry. In autumn and winter electric power supply increases by 25-30%. Maintenance cost related to transmission lines also tend to grow due to adverse weather conditions during that time.</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Government holds </a:t>
            </a:r>
            <a:r>
              <a:rPr lang="uk-UA" sz="900" b="0">
                <a:latin typeface="Calibri" pitchFamily="34" charset="0"/>
              </a:rPr>
              <a:t>46%</a:t>
            </a:r>
            <a:r>
              <a:rPr lang="en-US" sz="900" b="0">
                <a:latin typeface="Calibri" pitchFamily="34" charset="0"/>
              </a:rPr>
              <a:t> stake in PJSC Cherkasyoblenergo</a:t>
            </a:r>
            <a:r>
              <a:rPr lang="uk-UA" sz="900" b="0">
                <a:latin typeface="Calibri" pitchFamily="34" charset="0"/>
              </a:rPr>
              <a:t>.</a:t>
            </a:r>
            <a:endParaRPr lang="en-US" sz="900" b="0">
              <a:latin typeface="Calibri" pitchFamily="34" charset="0"/>
            </a:endParaRPr>
          </a:p>
        </p:txBody>
      </p:sp>
      <p:graphicFrame>
        <p:nvGraphicFramePr>
          <p:cNvPr id="54" name="Chart 53"/>
          <p:cNvGraphicFramePr>
            <a:graphicFrameLocks/>
          </p:cNvGraphicFramePr>
          <p:nvPr/>
        </p:nvGraphicFramePr>
        <p:xfrm>
          <a:off x="5933934" y="1279736"/>
          <a:ext cx="3857624" cy="1290636"/>
        </p:xfrm>
        <a:graphic>
          <a:graphicData uri="http://schemas.openxmlformats.org/drawingml/2006/chart">
            <c:chart xmlns:c="http://schemas.openxmlformats.org/drawingml/2006/chart" xmlns:r="http://schemas.openxmlformats.org/officeDocument/2006/relationships" r:id="rId4"/>
          </a:graphicData>
        </a:graphic>
      </p:graphicFrame>
      <p:pic>
        <p:nvPicPr>
          <p:cNvPr id="24624" name="Picture 5"/>
          <p:cNvPicPr>
            <a:picLocks noChangeAspect="1" noChangeArrowheads="1"/>
          </p:cNvPicPr>
          <p:nvPr/>
        </p:nvPicPr>
        <p:blipFill>
          <a:blip r:embed="rId5">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4625" name="Picture 2"/>
          <p:cNvPicPr>
            <a:picLocks noChangeAspect="1" noChangeArrowheads="1"/>
          </p:cNvPicPr>
          <p:nvPr/>
        </p:nvPicPr>
        <p:blipFill>
          <a:blip r:embed="rId6"/>
          <a:srcRect l="18552" t="42311" r="71382" b="51151"/>
          <a:stretch>
            <a:fillRect/>
          </a:stretch>
        </p:blipFill>
        <p:spPr bwMode="auto">
          <a:xfrm>
            <a:off x="0" y="0"/>
            <a:ext cx="1731963" cy="900113"/>
          </a:xfrm>
          <a:prstGeom prst="rect">
            <a:avLst/>
          </a:prstGeom>
          <a:noFill/>
          <a:ln w="9525">
            <a:noFill/>
            <a:miter lim="800000"/>
            <a:headEnd/>
            <a:tailEnd/>
          </a:ln>
        </p:spPr>
      </p:pic>
      <p:sp>
        <p:nvSpPr>
          <p:cNvPr id="24626" name="Прямоугольник 57"/>
          <p:cNvSpPr>
            <a:spLocks noChangeArrowheads="1"/>
          </p:cNvSpPr>
          <p:nvPr/>
        </p:nvSpPr>
        <p:spPr bwMode="auto">
          <a:xfrm>
            <a:off x="661988" y="360363"/>
            <a:ext cx="8939212" cy="425450"/>
          </a:xfrm>
          <a:prstGeom prst="rect">
            <a:avLst/>
          </a:prstGeom>
          <a:noFill/>
          <a:ln w="9525">
            <a:noFill/>
            <a:miter lim="800000"/>
            <a:headEnd/>
            <a:tailEnd/>
          </a:ln>
        </p:spPr>
        <p:txBody>
          <a:bodyPr>
            <a:spAutoFit/>
          </a:bodyPr>
          <a:lstStyle/>
          <a:p>
            <a:pPr marL="323850">
              <a:lnSpc>
                <a:spcPct val="90000"/>
              </a:lnSpc>
            </a:pPr>
            <a:r>
              <a:rPr lang="en-US" sz="2400">
                <a:solidFill>
                  <a:srgbClr val="44546A"/>
                </a:solidFill>
              </a:rPr>
              <a:t> </a:t>
            </a:r>
            <a:r>
              <a:rPr kumimoji="1" lang="en-US" sz="2400">
                <a:solidFill>
                  <a:srgbClr val="44546A"/>
                </a:solidFill>
                <a:latin typeface="Verdana" pitchFamily="34" charset="0"/>
              </a:rPr>
              <a:t>ENERGY DISTRIBUTION: CHERKASYOBLENERGO</a:t>
            </a:r>
          </a:p>
        </p:txBody>
      </p:sp>
      <p:sp>
        <p:nvSpPr>
          <p:cNvPr id="59"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55" name="Rectangle 54"/>
          <p:cNvSpPr/>
          <p:nvPr/>
        </p:nvSpPr>
        <p:spPr>
          <a:xfrm>
            <a:off x="1462088" y="819150"/>
            <a:ext cx="4481512"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Key highlights</a:t>
            </a:r>
          </a:p>
        </p:txBody>
      </p:sp>
      <p:sp>
        <p:nvSpPr>
          <p:cNvPr id="62" name="Rectangle 61"/>
          <p:cNvSpPr/>
          <p:nvPr/>
        </p:nvSpPr>
        <p:spPr>
          <a:xfrm>
            <a:off x="6019800" y="4114800"/>
            <a:ext cx="4479925"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Sales structure by type of consumers</a:t>
            </a:r>
          </a:p>
        </p:txBody>
      </p:sp>
      <p:sp>
        <p:nvSpPr>
          <p:cNvPr id="24664" name="Text Box 88"/>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22</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59" name="Group 95"/>
          <p:cNvGraphicFramePr>
            <a:graphicFrameLocks noGrp="1"/>
          </p:cNvGraphicFramePr>
          <p:nvPr/>
        </p:nvGraphicFramePr>
        <p:xfrm>
          <a:off x="1574800" y="5248275"/>
          <a:ext cx="4206874" cy="1398270"/>
        </p:xfrm>
        <a:graphic>
          <a:graphicData uri="http://schemas.openxmlformats.org/drawingml/2006/table">
            <a:tbl>
              <a:tblPr/>
              <a:tblGrid>
                <a:gridCol w="1514742"/>
                <a:gridCol w="672033"/>
                <a:gridCol w="673367"/>
                <a:gridCol w="673366"/>
                <a:gridCol w="673366"/>
              </a:tblGrid>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Balance Sheet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31-Dec-12</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31-Dec-13</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31-Dec-14</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rgbClr val="44546A"/>
                          </a:solidFill>
                          <a:effectLst/>
                          <a:latin typeface="Calibri" pitchFamily="34" charset="0"/>
                          <a:cs typeface="Arial" charset="0"/>
                        </a:rPr>
                        <a:t>31-Dec-15</a:t>
                      </a:r>
                    </a:p>
                  </a:txBody>
                  <a:tcPr marL="0" marR="36000" marT="0" marB="0" anchor="b" horzOverflow="overflow">
                    <a:lnL>
                      <a:noFill/>
                    </a:lnL>
                    <a:lnR>
                      <a:noFill/>
                    </a:lnR>
                    <a:lnT>
                      <a:noFill/>
                    </a:lnT>
                    <a:lnB>
                      <a:noFill/>
                    </a:lnB>
                    <a:lnTlToBr>
                      <a:noFill/>
                    </a:lnTlToBr>
                    <a:lnBlToTr>
                      <a:noFill/>
                    </a:lnBlToTr>
                    <a:solidFill>
                      <a:srgbClr val="C6E5FA"/>
                    </a:solid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Total assets</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178.7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289.4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331.8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382</a:t>
                      </a:r>
                    </a:p>
                  </a:txBody>
                  <a:tcPr marL="9525" marR="36000" marT="9525" marB="0" anchor="b" horzOverflow="overflow">
                    <a:lnL>
                      <a:noFill/>
                    </a:lnL>
                    <a:lnR>
                      <a:noFill/>
                    </a:lnR>
                    <a:lnT>
                      <a:noFill/>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PPE</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56.2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92.2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87.5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Total equity</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(107.6)</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(158.8)</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(229.1)</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(329)</a:t>
                      </a:r>
                    </a:p>
                  </a:txBody>
                  <a:tcPr marL="9525" marR="36000" marT="9525" marB="0" anchor="b" horzOverflow="overflow">
                    <a:lnL>
                      <a:noFill/>
                    </a:lnL>
                    <a:lnR>
                      <a:noFill/>
                    </a:lnR>
                    <a:lnT>
                      <a:noFill/>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liabilities</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286.3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448.3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560.9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710</a:t>
                      </a:r>
                    </a:p>
                  </a:txBody>
                  <a:tcPr marL="9525" marR="36000" marT="9525" marB="0" anchor="b" horzOverflow="overflow">
                    <a:lnL>
                      <a:noFill/>
                    </a:lnL>
                    <a:lnR>
                      <a:noFill/>
                    </a:lnR>
                    <a:lnT>
                      <a:noFill/>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financial debt</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trade accounts payable</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213.5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362.8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  475.9 </a:t>
                      </a: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8" name="Chart 127"/>
          <p:cNvGraphicFramePr>
            <a:graphicFrameLocks/>
          </p:cNvGraphicFramePr>
          <p:nvPr/>
        </p:nvGraphicFramePr>
        <p:xfrm>
          <a:off x="1584158" y="3143106"/>
          <a:ext cx="3926840" cy="11321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5" name="Table 124"/>
          <p:cNvGraphicFramePr>
            <a:graphicFrameLocks noGrp="1"/>
          </p:cNvGraphicFramePr>
          <p:nvPr/>
        </p:nvGraphicFramePr>
        <p:xfrm>
          <a:off x="6102350" y="4324350"/>
          <a:ext cx="3625850" cy="1821817"/>
        </p:xfrm>
        <a:graphic>
          <a:graphicData uri="http://schemas.openxmlformats.org/drawingml/2006/table">
            <a:tbl>
              <a:tblPr/>
              <a:tblGrid>
                <a:gridCol w="2586038"/>
                <a:gridCol w="1039812"/>
              </a:tblGrid>
              <a:tr h="136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Operational parameters</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bg1"/>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solidFill>
                      <a:srgbClr val="C6E5FA"/>
                    </a:solidFill>
                  </a:tcPr>
                </a:tc>
              </a:tr>
              <a:tr h="209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Installed capacity</a:t>
                      </a:r>
                      <a:endParaRPr kumimoji="0" lang="en-US" sz="1100" b="1"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1613">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779</a:t>
                      </a:r>
                      <a:r>
                        <a:rPr kumimoji="0" lang="ru-RU" sz="1100" b="0" i="0" u="none" strike="noStrike" cap="none" normalizeH="0" baseline="0" smtClean="0">
                          <a:ln>
                            <a:noFill/>
                          </a:ln>
                          <a:solidFill>
                            <a:schemeClr val="tx1"/>
                          </a:solidFill>
                          <a:effectLst/>
                          <a:latin typeface="Calibri" pitchFamily="34" charset="0"/>
                          <a:cs typeface="Arial" charset="0"/>
                        </a:rPr>
                        <a:t> </a:t>
                      </a:r>
                      <a:r>
                        <a:rPr kumimoji="0" lang="en-US" sz="1100" b="0" i="0" u="none" strike="noStrike" cap="none" normalizeH="0" baseline="0" smtClean="0">
                          <a:ln>
                            <a:noFill/>
                          </a:ln>
                          <a:solidFill>
                            <a:schemeClr val="tx1"/>
                          </a:solidFill>
                          <a:effectLst/>
                          <a:latin typeface="Calibri" pitchFamily="34" charset="0"/>
                          <a:cs typeface="Arial" charset="0"/>
                        </a:rPr>
                        <a:t>Gcal/hour</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1613">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68 MWt</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9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Production volumes, 2014</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1613">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397,866 Gcal</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1613">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58.9m kWh</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Other parameters</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9550">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smtClean="0">
                          <a:ln>
                            <a:noFill/>
                          </a:ln>
                          <a:solidFill>
                            <a:schemeClr val="tx1"/>
                          </a:solidFill>
                          <a:effectLst/>
                          <a:latin typeface="Calibri" pitchFamily="34" charset="0"/>
                          <a:cs typeface="Arial" charset="0"/>
                        </a:rPr>
                        <a:t># of employees (2014)</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charset="0"/>
                        </a:rPr>
                        <a:t>420</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59" name="Rectangle 7"/>
          <p:cNvSpPr>
            <a:spLocks noChangeArrowheads="1"/>
          </p:cNvSpPr>
          <p:nvPr/>
        </p:nvSpPr>
        <p:spPr bwMode="auto">
          <a:xfrm>
            <a:off x="1493838" y="1096963"/>
            <a:ext cx="4241800" cy="2057400"/>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Odesa TPP is the monopolist thermal power producer in the city of Odesa, one of the largest cities in Ukraine with population of c. 1m</a:t>
            </a:r>
            <a:endParaRPr lang="ru-RU" sz="900" b="0">
              <a:latin typeface="Calibri" pitchFamily="34" charset="0"/>
            </a:endParaRP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fuel mainly used is natural gas and to some extend heavy oil</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thermal power is transmitted via heated water for heating and hot water supply. Heated water and steam are supplied via 4 main thermal pipelines to the network of the municipal company Odesa Heating Supply responsible for delivering the power to the final customers (households and offices)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Electricity generated is sold to the state-company Energorynok</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Similar to other TPPs in Ukraine operations of PJSC Odesa TPP are seasonal. The heating power and electricity are produced during the heating season- usually from October to April</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stake owned by the state in PJSC Odesa TPP is 99.989%</a:t>
            </a:r>
          </a:p>
          <a:p>
            <a:pPr marL="228600" indent="-228600" algn="just" eaLnBrk="0" hangingPunct="0">
              <a:buClr>
                <a:srgbClr val="FFD200"/>
              </a:buClr>
              <a:buSzPct val="75000"/>
              <a:buFont typeface="Arial" charset="0"/>
              <a:buChar char="►"/>
              <a:tabLst>
                <a:tab pos="171450" algn="l"/>
                <a:tab pos="455613" algn="l"/>
              </a:tabLst>
            </a:pPr>
            <a:endParaRPr lang="en-US" sz="900" b="0">
              <a:solidFill>
                <a:srgbClr val="000000"/>
              </a:solidFill>
              <a:latin typeface="Calibri" pitchFamily="34" charset="0"/>
            </a:endParaRPr>
          </a:p>
        </p:txBody>
      </p:sp>
      <p:sp>
        <p:nvSpPr>
          <p:cNvPr id="10" name="Rectangle 9"/>
          <p:cNvSpPr/>
          <p:nvPr/>
        </p:nvSpPr>
        <p:spPr>
          <a:xfrm>
            <a:off x="6107113" y="771525"/>
            <a:ext cx="4481512"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assets geographical location</a:t>
            </a:r>
          </a:p>
        </p:txBody>
      </p:sp>
      <p:sp>
        <p:nvSpPr>
          <p:cNvPr id="12" name="Rectangle 11"/>
          <p:cNvSpPr/>
          <p:nvPr/>
        </p:nvSpPr>
        <p:spPr>
          <a:xfrm>
            <a:off x="1608138" y="3997325"/>
            <a:ext cx="4481512"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62" name="Rectangle 61"/>
          <p:cNvSpPr/>
          <p:nvPr/>
        </p:nvSpPr>
        <p:spPr>
          <a:xfrm>
            <a:off x="6105525" y="3973513"/>
            <a:ext cx="4481513"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25663" name="TextBox 2"/>
          <p:cNvSpPr txBox="1">
            <a:spLocks noChangeArrowheads="1"/>
          </p:cNvSpPr>
          <p:nvPr/>
        </p:nvSpPr>
        <p:spPr bwMode="auto">
          <a:xfrm>
            <a:off x="6048375" y="6161088"/>
            <a:ext cx="3276600"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graphicFrame>
        <p:nvGraphicFramePr>
          <p:cNvPr id="36960" name="Group 96"/>
          <p:cNvGraphicFramePr>
            <a:graphicFrameLocks noGrp="1"/>
          </p:cNvGraphicFramePr>
          <p:nvPr/>
        </p:nvGraphicFramePr>
        <p:xfrm>
          <a:off x="1574800" y="4324350"/>
          <a:ext cx="4206874" cy="876300"/>
        </p:xfrm>
        <a:graphic>
          <a:graphicData uri="http://schemas.openxmlformats.org/drawingml/2006/table">
            <a:tbl>
              <a:tblPr/>
              <a:tblGrid>
                <a:gridCol w="1514742"/>
                <a:gridCol w="672033"/>
                <a:gridCol w="673367"/>
                <a:gridCol w="673366"/>
                <a:gridCol w="673366"/>
              </a:tblGrid>
              <a:tr h="146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P&amp;L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2012</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2013</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2015</a:t>
                      </a:r>
                    </a:p>
                  </a:txBody>
                  <a:tcPr marL="0" marR="36000" marT="0" marB="0" anchor="b" horzOverflow="overflow">
                    <a:lnL>
                      <a:noFill/>
                    </a:lnL>
                    <a:lnR>
                      <a:noFill/>
                    </a:lnR>
                    <a:lnT>
                      <a:noFill/>
                    </a:lnT>
                    <a:lnB>
                      <a:noFill/>
                    </a:lnB>
                    <a:lnTlToBr>
                      <a:noFill/>
                    </a:lnTlToBr>
                    <a:lnBlToTr>
                      <a:noFill/>
                    </a:lnBlToTr>
                    <a:solidFill>
                      <a:srgbClr val="C6E5FA"/>
                    </a:solid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Revenue</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273.4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275.0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266.4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386</a:t>
                      </a:r>
                    </a:p>
                  </a:txBody>
                  <a:tcPr marL="9525" marR="36000" marT="9525" marB="0" anchor="ctr" horzOverflow="overflow">
                    <a:lnL>
                      <a:noFill/>
                    </a:lnL>
                    <a:lnR>
                      <a:noFill/>
                    </a:lnR>
                    <a:lnT>
                      <a:noFill/>
                    </a:lnT>
                    <a:lnB>
                      <a:noFill/>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Gross profit</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0.4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3.5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(4.7)</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a:t>
                      </a:r>
                    </a:p>
                  </a:txBody>
                  <a:tcPr marL="9525" marR="36000" marT="9525" marB="0" anchor="ctr" horzOverflow="overflow">
                    <a:lnL>
                      <a:noFill/>
                    </a:lnL>
                    <a:lnR>
                      <a:noFill/>
                    </a:lnR>
                    <a:lnT>
                      <a:noFill/>
                    </a:lnT>
                    <a:lnB>
                      <a:noFill/>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EBITDA</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(0.2)</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(81.6)</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(107.0)</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(55)</a:t>
                      </a:r>
                    </a:p>
                  </a:txBody>
                  <a:tcPr marL="9525" marR="36000" marT="9525" marB="0" anchor="ctr" horzOverflow="overflow">
                    <a:lnL>
                      <a:noFill/>
                    </a:lnL>
                    <a:lnR>
                      <a:noFill/>
                    </a:lnR>
                    <a:lnT>
                      <a:noFill/>
                    </a:lnT>
                    <a:lnB>
                      <a:noFill/>
                    </a:lnB>
                    <a:lnTlToBr>
                      <a:noFill/>
                    </a:lnTlToBr>
                    <a:lnBlToTr>
                      <a:noFill/>
                    </a:lnBlToTr>
                    <a:no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Net profit</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(15.7)</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(51.2)</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(70.3)</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(60)</a:t>
                      </a: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94"/>
          <p:cNvGrpSpPr>
            <a:grpSpLocks noChangeAspect="1"/>
          </p:cNvGrpSpPr>
          <p:nvPr/>
        </p:nvGrpSpPr>
        <p:grpSpPr>
          <a:xfrm>
            <a:off x="6317051" y="1104895"/>
            <a:ext cx="2815264" cy="1824937"/>
            <a:chOff x="2566988" y="1863840"/>
            <a:chExt cx="4070624" cy="2759075"/>
          </a:xfrm>
          <a:solidFill>
            <a:schemeClr val="bg1">
              <a:lumMod val="85000"/>
            </a:schemeClr>
          </a:solidFill>
        </p:grpSpPr>
        <p:sp>
          <p:nvSpPr>
            <p:cNvPr id="96" name="Freeform 95"/>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97" name="Freeform 96"/>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98" name="Freeform 97"/>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99" name="Freeform 98"/>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0" name="Freeform 99"/>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1" name="Freeform 100"/>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Arial" panose="020B0604020202020204" pitchFamily="34" charset="0"/>
                <a:cs typeface="Arial" panose="020B0604020202020204" pitchFamily="34" charset="0"/>
              </a:endParaRPr>
            </a:p>
          </p:txBody>
        </p:sp>
        <p:sp>
          <p:nvSpPr>
            <p:cNvPr id="102" name="Freeform 101"/>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3" name="Freeform 102"/>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4" name="Freeform 103"/>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5" name="Freeform 104"/>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6" name="Freeform 105"/>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7" name="Freeform 106"/>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8" name="Freeform 107"/>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09" name="Freeform 108"/>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0" name="Freeform 109"/>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Arial" panose="020B0604020202020204" pitchFamily="34" charset="0"/>
                <a:cs typeface="Arial" panose="020B0604020202020204" pitchFamily="34" charset="0"/>
              </a:endParaRPr>
            </a:p>
          </p:txBody>
        </p:sp>
        <p:sp>
          <p:nvSpPr>
            <p:cNvPr id="111" name="Freeform 110"/>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2" name="Freeform 111"/>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3" name="Freeform 112"/>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4" name="Freeform 113"/>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5" name="Freeform 114"/>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6" name="Freeform 115"/>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7" name="Freeform 116"/>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8" name="Freeform 117"/>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19" name="Freeform 118"/>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20" name="Freeform 119"/>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grpSp>
      <p:sp>
        <p:nvSpPr>
          <p:cNvPr id="25692" name="Oval 120"/>
          <p:cNvSpPr>
            <a:spLocks noChangeAspect="1"/>
          </p:cNvSpPr>
          <p:nvPr/>
        </p:nvSpPr>
        <p:spPr bwMode="auto">
          <a:xfrm>
            <a:off x="7596188" y="1522413"/>
            <a:ext cx="71437" cy="73025"/>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endParaRPr>
          </a:p>
        </p:txBody>
      </p:sp>
      <p:sp>
        <p:nvSpPr>
          <p:cNvPr id="25693" name="Rectangle 121"/>
          <p:cNvSpPr>
            <a:spLocks noChangeArrowheads="1"/>
          </p:cNvSpPr>
          <p:nvPr/>
        </p:nvSpPr>
        <p:spPr bwMode="auto">
          <a:xfrm>
            <a:off x="7729538" y="1438275"/>
            <a:ext cx="425450" cy="230188"/>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5694" name="Oval 122"/>
          <p:cNvSpPr>
            <a:spLocks noChangeAspect="1"/>
          </p:cNvSpPr>
          <p:nvPr/>
        </p:nvSpPr>
        <p:spPr bwMode="auto">
          <a:xfrm>
            <a:off x="7604125" y="2384425"/>
            <a:ext cx="71438" cy="73025"/>
          </a:xfrm>
          <a:prstGeom prst="ellipse">
            <a:avLst/>
          </a:prstGeom>
          <a:solidFill>
            <a:srgbClr val="034EA2"/>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endParaRPr>
          </a:p>
        </p:txBody>
      </p:sp>
      <p:sp>
        <p:nvSpPr>
          <p:cNvPr id="25695" name="Rectangle 123"/>
          <p:cNvSpPr>
            <a:spLocks noChangeArrowheads="1"/>
          </p:cNvSpPr>
          <p:nvPr/>
        </p:nvSpPr>
        <p:spPr bwMode="auto">
          <a:xfrm>
            <a:off x="7369175" y="2170113"/>
            <a:ext cx="1222375"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PJSC Odesa TPP</a:t>
            </a:r>
            <a:endParaRPr lang="uk-UA" sz="900" b="0">
              <a:solidFill>
                <a:srgbClr val="000000"/>
              </a:solidFill>
              <a:latin typeface="Calibri" pitchFamily="34" charset="0"/>
            </a:endParaRPr>
          </a:p>
        </p:txBody>
      </p:sp>
      <p:sp>
        <p:nvSpPr>
          <p:cNvPr id="25696" name="TextBox 48"/>
          <p:cNvSpPr txBox="1">
            <a:spLocks noChangeArrowheads="1"/>
          </p:cNvSpPr>
          <p:nvPr/>
        </p:nvSpPr>
        <p:spPr bwMode="auto">
          <a:xfrm>
            <a:off x="9359900" y="6418263"/>
            <a:ext cx="366713" cy="215900"/>
          </a:xfrm>
          <a:prstGeom prst="rect">
            <a:avLst/>
          </a:prstGeom>
          <a:noFill/>
          <a:ln w="9525">
            <a:noFill/>
            <a:miter lim="800000"/>
            <a:headEnd/>
            <a:tailEnd/>
          </a:ln>
        </p:spPr>
        <p:txBody>
          <a:bodyPr>
            <a:spAutoFit/>
          </a:bodyPr>
          <a:lstStyle/>
          <a:p>
            <a:pPr algn="ctr"/>
            <a:r>
              <a:rPr lang="en-US" sz="800">
                <a:solidFill>
                  <a:schemeClr val="bg1"/>
                </a:solidFill>
                <a:latin typeface="Verdana" pitchFamily="34" charset="0"/>
              </a:rPr>
              <a:t>1</a:t>
            </a:r>
            <a:endParaRPr lang="uk-UA" sz="800">
              <a:solidFill>
                <a:schemeClr val="bg1"/>
              </a:solidFill>
              <a:latin typeface="Verdana" pitchFamily="34" charset="0"/>
            </a:endParaRPr>
          </a:p>
        </p:txBody>
      </p:sp>
      <p:pic>
        <p:nvPicPr>
          <p:cNvPr id="25697" name="Picture 5"/>
          <p:cNvPicPr>
            <a:picLocks noChangeAspect="1" noChangeArrowheads="1"/>
          </p:cNvPicPr>
          <p:nvPr/>
        </p:nvPicPr>
        <p:blipFill>
          <a:blip r:embed="rId3">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5698" name="Picture 2"/>
          <p:cNvPicPr>
            <a:picLocks noChangeAspect="1" noChangeArrowheads="1"/>
          </p:cNvPicPr>
          <p:nvPr/>
        </p:nvPicPr>
        <p:blipFill>
          <a:blip r:embed="rId4"/>
          <a:srcRect l="18552" t="42311" r="71382" b="51151"/>
          <a:stretch>
            <a:fillRect/>
          </a:stretch>
        </p:blipFill>
        <p:spPr bwMode="auto">
          <a:xfrm>
            <a:off x="0" y="0"/>
            <a:ext cx="1731963" cy="900113"/>
          </a:xfrm>
          <a:prstGeom prst="rect">
            <a:avLst/>
          </a:prstGeom>
          <a:noFill/>
          <a:ln w="9525">
            <a:noFill/>
            <a:miter lim="800000"/>
            <a:headEnd/>
            <a:tailEnd/>
          </a:ln>
        </p:spPr>
      </p:pic>
      <p:sp>
        <p:nvSpPr>
          <p:cNvPr id="25699" name="Прямоугольник 57"/>
          <p:cNvSpPr>
            <a:spLocks noChangeArrowheads="1"/>
          </p:cNvSpPr>
          <p:nvPr/>
        </p:nvSpPr>
        <p:spPr bwMode="auto">
          <a:xfrm>
            <a:off x="1204913" y="349250"/>
            <a:ext cx="6553200" cy="423863"/>
          </a:xfrm>
          <a:prstGeom prst="rect">
            <a:avLst/>
          </a:prstGeom>
          <a:noFill/>
          <a:ln w="9525">
            <a:noFill/>
            <a:miter lim="800000"/>
            <a:headEnd/>
            <a:tailEnd/>
          </a:ln>
        </p:spPr>
        <p:txBody>
          <a:bodyPr wrap="none">
            <a:spAutoFit/>
          </a:bodyPr>
          <a:lstStyle/>
          <a:p>
            <a:pPr marL="323850">
              <a:lnSpc>
                <a:spcPct val="90000"/>
              </a:lnSpc>
            </a:pPr>
            <a:r>
              <a:rPr kumimoji="1" lang="en-US" sz="2400">
                <a:solidFill>
                  <a:srgbClr val="44546A"/>
                </a:solidFill>
                <a:latin typeface="Verdana" pitchFamily="34" charset="0"/>
              </a:rPr>
              <a:t>ENERGY GENERATION: ODESA CHP</a:t>
            </a:r>
          </a:p>
        </p:txBody>
      </p:sp>
      <p:sp>
        <p:nvSpPr>
          <p:cNvPr id="59"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55" name="Rectangle 54"/>
          <p:cNvSpPr/>
          <p:nvPr/>
        </p:nvSpPr>
        <p:spPr>
          <a:xfrm>
            <a:off x="1584325" y="817563"/>
            <a:ext cx="4481513"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60" name="Rectangle 54"/>
          <p:cNvSpPr/>
          <p:nvPr/>
        </p:nvSpPr>
        <p:spPr>
          <a:xfrm>
            <a:off x="1592263" y="3087688"/>
            <a:ext cx="4481512"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Revenue Split, 2015</a:t>
            </a:r>
          </a:p>
        </p:txBody>
      </p:sp>
      <p:sp>
        <p:nvSpPr>
          <p:cNvPr id="25704" name="Text Box 104"/>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23</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83" name="Group 95"/>
          <p:cNvGraphicFramePr>
            <a:graphicFrameLocks noGrp="1"/>
          </p:cNvGraphicFramePr>
          <p:nvPr/>
        </p:nvGraphicFramePr>
        <p:xfrm>
          <a:off x="1549400" y="4019550"/>
          <a:ext cx="4206874" cy="876300"/>
        </p:xfrm>
        <a:graphic>
          <a:graphicData uri="http://schemas.openxmlformats.org/drawingml/2006/table">
            <a:tbl>
              <a:tblPr/>
              <a:tblGrid>
                <a:gridCol w="1514742"/>
                <a:gridCol w="672033"/>
                <a:gridCol w="673367"/>
                <a:gridCol w="673366"/>
                <a:gridCol w="673366"/>
              </a:tblGrid>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P&amp;L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2012</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2013</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2015</a:t>
                      </a:r>
                    </a:p>
                  </a:txBody>
                  <a:tcPr marL="0" marR="36000" marT="0" marB="0" anchor="b" horzOverflow="overflow">
                    <a:lnL>
                      <a:noFill/>
                    </a:lnL>
                    <a:lnR>
                      <a:noFill/>
                    </a:lnR>
                    <a:lnT>
                      <a:noFill/>
                    </a:lnT>
                    <a:lnB>
                      <a:noFill/>
                    </a:lnB>
                    <a:lnTlToBr>
                      <a:noFill/>
                    </a:lnTlToBr>
                    <a:lnBlToTr>
                      <a:noFill/>
                    </a:lnBlToTr>
                    <a:solidFill>
                      <a:srgbClr val="C6E5FA"/>
                    </a:solid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Revenue</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193.1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192.5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189.5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273</a:t>
                      </a:r>
                    </a:p>
                  </a:txBody>
                  <a:tcPr marL="9525" marR="36000"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Gross profit</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0.3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(5.8)</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(14.6)</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(14)</a:t>
                      </a:r>
                    </a:p>
                  </a:txBody>
                  <a:tcPr marL="9525" marR="36000"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EBITDA</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22.4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(17.7)</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32.7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(36)</a:t>
                      </a:r>
                    </a:p>
                  </a:txBody>
                  <a:tcPr marL="9525" marR="36000" marT="9525" marB="0" anchor="ctr" horzOverflow="overflow">
                    <a:lnL>
                      <a:noFill/>
                    </a:lnL>
                    <a:lnR>
                      <a:noFill/>
                    </a:lnR>
                    <a:lnT>
                      <a:noFill/>
                    </a:lnT>
                    <a:lnB>
                      <a:noFill/>
                    </a:lnB>
                    <a:lnTlToBr>
                      <a:noFill/>
                    </a:lnTlToBr>
                    <a:lnBlToTr>
                      <a:noFill/>
                    </a:lnBlToTr>
                    <a:noFill/>
                  </a:tcPr>
                </a:tc>
              </a:tr>
              <a:tr h="139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Net profit</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8.5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(27.8)</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15.6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(51)</a:t>
                      </a: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0" name="Chart 49"/>
          <p:cNvGraphicFramePr>
            <a:graphicFrameLocks/>
          </p:cNvGraphicFramePr>
          <p:nvPr/>
        </p:nvGraphicFramePr>
        <p:xfrm>
          <a:off x="1498832" y="2827756"/>
          <a:ext cx="4375138" cy="109728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440488" y="3894138"/>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6" name="Rectangle 5"/>
          <p:cNvSpPr/>
          <p:nvPr/>
        </p:nvSpPr>
        <p:spPr>
          <a:xfrm>
            <a:off x="1470025" y="3697288"/>
            <a:ext cx="3962400"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10" name="Rectangle 9"/>
          <p:cNvSpPr/>
          <p:nvPr/>
        </p:nvSpPr>
        <p:spPr>
          <a:xfrm>
            <a:off x="6429375" y="842963"/>
            <a:ext cx="4481513"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assets geographical location</a:t>
            </a:r>
          </a:p>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 </a:t>
            </a:r>
          </a:p>
        </p:txBody>
      </p:sp>
      <p:grpSp>
        <p:nvGrpSpPr>
          <p:cNvPr id="2" name="Group 11"/>
          <p:cNvGrpSpPr>
            <a:grpSpLocks noChangeAspect="1"/>
          </p:cNvGrpSpPr>
          <p:nvPr/>
        </p:nvGrpSpPr>
        <p:grpSpPr>
          <a:xfrm>
            <a:off x="6560748" y="1375286"/>
            <a:ext cx="2618244" cy="1697222"/>
            <a:chOff x="2566988" y="1863840"/>
            <a:chExt cx="4070624" cy="2759075"/>
          </a:xfrm>
          <a:solidFill>
            <a:schemeClr val="bg1">
              <a:lumMod val="85000"/>
            </a:schemeClr>
          </a:solidFill>
        </p:grpSpPr>
        <p:sp>
          <p:nvSpPr>
            <p:cNvPr id="13" name="Freeform 12"/>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4" name="Freeform 13"/>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5" name="Freeform 14"/>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6" name="Freeform 15"/>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7" name="Freeform 16"/>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8" name="Freeform 17"/>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mn-lt"/>
              </a:endParaRPr>
            </a:p>
          </p:txBody>
        </p:sp>
        <p:sp>
          <p:nvSpPr>
            <p:cNvPr id="19" name="Freeform 18"/>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0" name="Freeform 19"/>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1" name="Freeform 20"/>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2" name="Freeform 21"/>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3" name="Freeform 22"/>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4" name="Freeform 23"/>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5" name="Freeform 24"/>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6" name="Freeform 25"/>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7" name="Freeform 26"/>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mn-lt"/>
              </a:endParaRPr>
            </a:p>
          </p:txBody>
        </p:sp>
        <p:sp>
          <p:nvSpPr>
            <p:cNvPr id="28" name="Freeform 27"/>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29" name="Freeform 28"/>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0" name="Freeform 29"/>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1" name="Freeform 30"/>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2" name="Freeform 31"/>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3" name="Freeform 32"/>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4" name="Freeform 33"/>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5" name="Freeform 34"/>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6" name="Freeform 35"/>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37" name="Freeform 36"/>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grpSp>
      <p:sp>
        <p:nvSpPr>
          <p:cNvPr id="26657" name="Rectangle 37"/>
          <p:cNvSpPr>
            <a:spLocks noChangeArrowheads="1"/>
          </p:cNvSpPr>
          <p:nvPr/>
        </p:nvSpPr>
        <p:spPr bwMode="auto">
          <a:xfrm>
            <a:off x="7791450" y="1573213"/>
            <a:ext cx="425450" cy="22860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6658" name="Oval 38"/>
          <p:cNvSpPr>
            <a:spLocks noChangeAspect="1"/>
          </p:cNvSpPr>
          <p:nvPr/>
        </p:nvSpPr>
        <p:spPr bwMode="auto">
          <a:xfrm>
            <a:off x="7766050" y="1782763"/>
            <a:ext cx="71438" cy="71437"/>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cs typeface="Tahoma" pitchFamily="34" charset="0"/>
            </a:endParaRPr>
          </a:p>
        </p:txBody>
      </p:sp>
      <p:sp>
        <p:nvSpPr>
          <p:cNvPr id="26659" name="Oval 39"/>
          <p:cNvSpPr>
            <a:spLocks noChangeAspect="1"/>
          </p:cNvSpPr>
          <p:nvPr/>
        </p:nvSpPr>
        <p:spPr bwMode="auto">
          <a:xfrm>
            <a:off x="8047038" y="2547938"/>
            <a:ext cx="71437" cy="71437"/>
          </a:xfrm>
          <a:prstGeom prst="ellipse">
            <a:avLst/>
          </a:prstGeom>
          <a:solidFill>
            <a:srgbClr val="034EA2"/>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cs typeface="Tahoma" pitchFamily="34" charset="0"/>
            </a:endParaRPr>
          </a:p>
        </p:txBody>
      </p:sp>
      <p:sp>
        <p:nvSpPr>
          <p:cNvPr id="26660" name="Rectangle 40"/>
          <p:cNvSpPr>
            <a:spLocks noChangeArrowheads="1"/>
          </p:cNvSpPr>
          <p:nvPr/>
        </p:nvSpPr>
        <p:spPr bwMode="auto">
          <a:xfrm>
            <a:off x="7704138" y="2373313"/>
            <a:ext cx="1223962"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PJSC Kherson TPP</a:t>
            </a:r>
            <a:endParaRPr lang="uk-UA" sz="900" b="0">
              <a:solidFill>
                <a:srgbClr val="000000"/>
              </a:solidFill>
              <a:latin typeface="Calibri" pitchFamily="34" charset="0"/>
            </a:endParaRPr>
          </a:p>
        </p:txBody>
      </p:sp>
      <p:graphicFrame>
        <p:nvGraphicFramePr>
          <p:cNvPr id="37984" name="Group 96"/>
          <p:cNvGraphicFramePr>
            <a:graphicFrameLocks noGrp="1"/>
          </p:cNvGraphicFramePr>
          <p:nvPr/>
        </p:nvGraphicFramePr>
        <p:xfrm>
          <a:off x="1560513" y="4986338"/>
          <a:ext cx="4206874" cy="1398270"/>
        </p:xfrm>
        <a:graphic>
          <a:graphicData uri="http://schemas.openxmlformats.org/drawingml/2006/table">
            <a:tbl>
              <a:tblPr/>
              <a:tblGrid>
                <a:gridCol w="1514742"/>
                <a:gridCol w="672033"/>
                <a:gridCol w="673367"/>
                <a:gridCol w="673366"/>
                <a:gridCol w="673366"/>
              </a:tblGrid>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Balance Sheet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31-Dec-12</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31-Dec-13</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31-Dec-14</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rgbClr val="44546A"/>
                          </a:solidFill>
                          <a:effectLst/>
                          <a:latin typeface="Calibri" pitchFamily="34" charset="0"/>
                          <a:cs typeface="Arial" charset="0"/>
                        </a:rPr>
                        <a:t>31-Dec-15</a:t>
                      </a:r>
                    </a:p>
                  </a:txBody>
                  <a:tcPr marL="0" marR="36000" marT="0" marB="0" anchor="b" horzOverflow="overflow">
                    <a:lnL>
                      <a:noFill/>
                    </a:lnL>
                    <a:lnR>
                      <a:noFill/>
                    </a:lnR>
                    <a:lnT>
                      <a:noFill/>
                    </a:lnT>
                    <a:lnB>
                      <a:noFill/>
                    </a:lnB>
                    <a:lnTlToBr>
                      <a:noFill/>
                    </a:lnTlToBr>
                    <a:lnBlToTr>
                      <a:noFill/>
                    </a:lnBlToTr>
                    <a:solidFill>
                      <a:srgbClr val="C6E5FA"/>
                    </a:solid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assets</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189.5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199.1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222.7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295</a:t>
                      </a:r>
                    </a:p>
                  </a:txBody>
                  <a:tcPr marL="9525" marR="36000" marT="9525" marB="0" anchor="ctr"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PPE</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84.7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86.1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78.8 </a:t>
                      </a: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equity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9.2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(21.2)</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(5.9)</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(62)</a:t>
                      </a:r>
                    </a:p>
                  </a:txBody>
                  <a:tcPr marL="9525" marR="36000" marT="9525" marB="0" anchor="ctr"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liabilities</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180.2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220.3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228.5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356</a:t>
                      </a:r>
                    </a:p>
                  </a:txBody>
                  <a:tcPr marL="9525" marR="36000" marT="9525" marB="0" anchor="ctr" horzOverflow="overflow">
                    <a:lnL>
                      <a:noFill/>
                    </a:lnL>
                    <a:lnR>
                      <a:noFill/>
                    </a:lnR>
                    <a:lnT>
                      <a:noFill/>
                    </a:lnT>
                    <a:lnB>
                      <a:noFill/>
                    </a:lnB>
                    <a:lnTlToBr>
                      <a:noFill/>
                    </a:lnTlToBr>
                    <a:lnBlToTr>
                      <a:noFill/>
                    </a:lnBlToTr>
                    <a:noFill/>
                  </a:tcPr>
                </a:tc>
              </a:tr>
              <a:tr h="160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financial debt</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 </a:t>
                      </a: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a:noFill/>
                    </a:lnB>
                    <a:lnTlToBr>
                      <a:noFill/>
                    </a:lnTlToBr>
                    <a:lnBlToTr>
                      <a:noFill/>
                    </a:lnBlToTr>
                    <a:noFill/>
                  </a:tcPr>
                </a:tc>
              </a:tr>
              <a:tr h="160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trade accounts payable</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105.2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157.1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153.8 </a:t>
                      </a: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 name="Table 43"/>
          <p:cNvGraphicFramePr>
            <a:graphicFrameLocks noGrp="1"/>
          </p:cNvGraphicFramePr>
          <p:nvPr/>
        </p:nvGraphicFramePr>
        <p:xfrm>
          <a:off x="6043613" y="4368800"/>
          <a:ext cx="3668712" cy="1904369"/>
        </p:xfrm>
        <a:graphic>
          <a:graphicData uri="http://schemas.openxmlformats.org/drawingml/2006/table">
            <a:tbl>
              <a:tblPr/>
              <a:tblGrid>
                <a:gridCol w="2616200"/>
                <a:gridCol w="1052512"/>
              </a:tblGrid>
              <a:tr h="136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Operational parameters</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44546A"/>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solidFill>
                      <a:srgbClr val="C6E5FA"/>
                    </a:solid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Installed capacity</a:t>
                      </a:r>
                      <a:endParaRPr kumimoji="0" lang="en-US" sz="1100" b="1"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0663">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735</a:t>
                      </a:r>
                      <a:r>
                        <a:rPr kumimoji="0" lang="ru-RU" sz="1100" b="0" i="0" u="none" strike="noStrike" cap="none" normalizeH="0" baseline="0" smtClean="0">
                          <a:ln>
                            <a:noFill/>
                          </a:ln>
                          <a:solidFill>
                            <a:schemeClr val="tx1"/>
                          </a:solidFill>
                          <a:effectLst/>
                          <a:latin typeface="Calibri" pitchFamily="34" charset="0"/>
                          <a:cs typeface="Arial" charset="0"/>
                        </a:rPr>
                        <a:t> </a:t>
                      </a:r>
                      <a:r>
                        <a:rPr kumimoji="0" lang="en-US" sz="1100" b="0" i="0" u="none" strike="noStrike" cap="none" normalizeH="0" baseline="0" smtClean="0">
                          <a:ln>
                            <a:noFill/>
                          </a:ln>
                          <a:solidFill>
                            <a:schemeClr val="tx1"/>
                          </a:solidFill>
                          <a:effectLst/>
                          <a:latin typeface="Calibri" pitchFamily="34" charset="0"/>
                          <a:cs typeface="Arial" charset="0"/>
                        </a:rPr>
                        <a:t>Gcal/hour</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0663">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80 MWt</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Production volumes, 2014</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0663">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203,442 Gcal</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3838">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72.9m kWh</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3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Other parameters</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3838">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smtClean="0">
                          <a:ln>
                            <a:noFill/>
                          </a:ln>
                          <a:solidFill>
                            <a:schemeClr val="tx1"/>
                          </a:solidFill>
                          <a:effectLst/>
                          <a:latin typeface="Calibri" pitchFamily="34" charset="0"/>
                          <a:cs typeface="Arial" charset="0"/>
                        </a:rPr>
                        <a:t># of employees (2014)</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540</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718" name="Rectangle 44"/>
          <p:cNvSpPr>
            <a:spLocks noChangeArrowheads="1"/>
          </p:cNvSpPr>
          <p:nvPr/>
        </p:nvSpPr>
        <p:spPr bwMode="auto">
          <a:xfrm>
            <a:off x="1466850" y="1154113"/>
            <a:ext cx="4279900" cy="1435100"/>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Kherson TPP is a combined heat and power producer which is servicing up to 50% of the households which are  receiving centralized heating supply of the Kherson city, the center city of the Kherson region having almost 400k inhabitants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Natural gas in the main fuel while heavy oil could be used as supplementary. Natural gas is supplied by the state company NJSC Naftogaz</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Similar to other TPPs in Ukraine, operations of Kherson TPP are seasonal. The heating power and electricity are produced during the heating season usually from October to April</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stake owned by the state in PJSC Kherson TPP is 99.8%</a:t>
            </a:r>
          </a:p>
        </p:txBody>
      </p:sp>
      <p:sp>
        <p:nvSpPr>
          <p:cNvPr id="48" name="Rectangle 47"/>
          <p:cNvSpPr/>
          <p:nvPr/>
        </p:nvSpPr>
        <p:spPr>
          <a:xfrm>
            <a:off x="1470025" y="2647950"/>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Revenue split, 2015</a:t>
            </a:r>
          </a:p>
        </p:txBody>
      </p:sp>
      <p:pic>
        <p:nvPicPr>
          <p:cNvPr id="26720" name="Picture 2" descr="http://tec.ks.ua/sites/default/files/chevron.png"/>
          <p:cNvPicPr>
            <a:picLocks noChangeAspect="1" noChangeArrowheads="1"/>
          </p:cNvPicPr>
          <p:nvPr/>
        </p:nvPicPr>
        <p:blipFill>
          <a:blip r:embed="rId4"/>
          <a:srcRect/>
          <a:stretch>
            <a:fillRect/>
          </a:stretch>
        </p:blipFill>
        <p:spPr bwMode="auto">
          <a:xfrm>
            <a:off x="8197850" y="182563"/>
            <a:ext cx="549275" cy="549275"/>
          </a:xfrm>
          <a:prstGeom prst="rect">
            <a:avLst/>
          </a:prstGeom>
          <a:noFill/>
          <a:ln w="9525">
            <a:noFill/>
            <a:miter lim="800000"/>
            <a:headEnd/>
            <a:tailEnd/>
          </a:ln>
        </p:spPr>
      </p:pic>
      <p:sp>
        <p:nvSpPr>
          <p:cNvPr id="26721" name="TextBox 54"/>
          <p:cNvSpPr txBox="1">
            <a:spLocks noChangeArrowheads="1"/>
          </p:cNvSpPr>
          <p:nvPr/>
        </p:nvSpPr>
        <p:spPr bwMode="auto">
          <a:xfrm>
            <a:off x="1520825" y="6386513"/>
            <a:ext cx="3276600"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pic>
        <p:nvPicPr>
          <p:cNvPr id="26722" name="Picture 5"/>
          <p:cNvPicPr>
            <a:picLocks noChangeAspect="1" noChangeArrowheads="1"/>
          </p:cNvPicPr>
          <p:nvPr/>
        </p:nvPicPr>
        <p:blipFill>
          <a:blip r:embed="rId5">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6723" name="Picture 2"/>
          <p:cNvPicPr>
            <a:picLocks noChangeAspect="1" noChangeArrowheads="1"/>
          </p:cNvPicPr>
          <p:nvPr/>
        </p:nvPicPr>
        <p:blipFill>
          <a:blip r:embed="rId6"/>
          <a:srcRect l="18552" t="42311" r="71382" b="51151"/>
          <a:stretch>
            <a:fillRect/>
          </a:stretch>
        </p:blipFill>
        <p:spPr bwMode="auto">
          <a:xfrm>
            <a:off x="0" y="0"/>
            <a:ext cx="1731963" cy="900113"/>
          </a:xfrm>
          <a:prstGeom prst="rect">
            <a:avLst/>
          </a:prstGeom>
          <a:noFill/>
          <a:ln w="9525">
            <a:noFill/>
            <a:miter lim="800000"/>
            <a:headEnd/>
            <a:tailEnd/>
          </a:ln>
        </p:spPr>
      </p:pic>
      <p:sp>
        <p:nvSpPr>
          <p:cNvPr id="26724" name="Прямоугольник 53"/>
          <p:cNvSpPr>
            <a:spLocks noChangeArrowheads="1"/>
          </p:cNvSpPr>
          <p:nvPr/>
        </p:nvSpPr>
        <p:spPr bwMode="auto">
          <a:xfrm>
            <a:off x="1149350" y="311150"/>
            <a:ext cx="7054850" cy="423863"/>
          </a:xfrm>
          <a:prstGeom prst="rect">
            <a:avLst/>
          </a:prstGeom>
          <a:noFill/>
          <a:ln w="9525">
            <a:noFill/>
            <a:miter lim="800000"/>
            <a:headEnd/>
            <a:tailEnd/>
          </a:ln>
        </p:spPr>
        <p:txBody>
          <a:bodyPr wrap="none">
            <a:spAutoFit/>
          </a:bodyPr>
          <a:lstStyle/>
          <a:p>
            <a:pPr marL="323850">
              <a:lnSpc>
                <a:spcPct val="90000"/>
              </a:lnSpc>
            </a:pPr>
            <a:r>
              <a:rPr kumimoji="1" lang="en-US" sz="2400">
                <a:solidFill>
                  <a:srgbClr val="44546A"/>
                </a:solidFill>
                <a:latin typeface="Verdana" pitchFamily="34" charset="0"/>
              </a:rPr>
              <a:t>ENERGY GENERATION: KHERSON CHP</a:t>
            </a:r>
          </a:p>
        </p:txBody>
      </p:sp>
      <p:sp>
        <p:nvSpPr>
          <p:cNvPr id="55"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56" name="Rectangle 54"/>
          <p:cNvSpPr/>
          <p:nvPr/>
        </p:nvSpPr>
        <p:spPr>
          <a:xfrm>
            <a:off x="1511300" y="877888"/>
            <a:ext cx="4481513"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26728" name="Text Box 104"/>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24</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p:cNvPicPr>
            <a:picLocks noChangeAspect="1" noChangeArrowheads="1"/>
          </p:cNvPicPr>
          <p:nvPr/>
        </p:nvPicPr>
        <p:blipFill>
          <a:blip r:embed="rId2">
            <a:lum bright="20000"/>
          </a:blip>
          <a:srcRect/>
          <a:stretch>
            <a:fillRect/>
          </a:stretch>
        </p:blipFill>
        <p:spPr bwMode="auto">
          <a:xfrm>
            <a:off x="1865313" y="2371725"/>
            <a:ext cx="3303587" cy="1931988"/>
          </a:xfrm>
          <a:prstGeom prst="rect">
            <a:avLst/>
          </a:prstGeom>
          <a:noFill/>
          <a:ln w="9525">
            <a:noFill/>
            <a:miter lim="800000"/>
            <a:headEnd/>
            <a:tailEnd/>
          </a:ln>
        </p:spPr>
      </p:pic>
      <p:pic>
        <p:nvPicPr>
          <p:cNvPr id="28674" name="Picture 5"/>
          <p:cNvPicPr>
            <a:picLocks noChangeAspect="1" noChangeArrowheads="1"/>
          </p:cNvPicPr>
          <p:nvPr/>
        </p:nvPicPr>
        <p:blipFill>
          <a:blip r:embed="rId3"/>
          <a:srcRect/>
          <a:stretch>
            <a:fillRect/>
          </a:stretch>
        </p:blipFill>
        <p:spPr bwMode="auto">
          <a:xfrm>
            <a:off x="8491538" y="193675"/>
            <a:ext cx="617537" cy="549275"/>
          </a:xfrm>
          <a:prstGeom prst="rect">
            <a:avLst/>
          </a:prstGeom>
          <a:noFill/>
          <a:ln w="9525">
            <a:noFill/>
            <a:miter lim="800000"/>
            <a:headEnd/>
            <a:tailEnd/>
          </a:ln>
        </p:spPr>
      </p:pic>
      <p:sp>
        <p:nvSpPr>
          <p:cNvPr id="28675" name="Rectangle 7"/>
          <p:cNvSpPr>
            <a:spLocks noChangeArrowheads="1"/>
          </p:cNvSpPr>
          <p:nvPr/>
        </p:nvSpPr>
        <p:spPr bwMode="auto">
          <a:xfrm>
            <a:off x="1487488" y="1122363"/>
            <a:ext cx="4303712" cy="160972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Mykolayiv TPP supplies heating power to more than 40% of the households and enterprises of the city of Mykolayiv, the center city of the Mykolayiv region having almost 500k inhabitants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company is also important electricity generator in Mykolayiv</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Natural gas in the main fuel while heavy oil could be used as supplementary</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Similar to other TPPs in Ukraine operations of Mykolayiv TPP are seasonal. The heating power and electricity are produced during the heating season - usually from October to April</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Mykolayiv TPP is 100% state-owned</a:t>
            </a:r>
          </a:p>
          <a:p>
            <a:pPr marL="228600" indent="-228600" algn="just" eaLnBrk="0" hangingPunct="0">
              <a:buClr>
                <a:srgbClr val="FFD200"/>
              </a:buClr>
              <a:buSzPct val="75000"/>
              <a:buFont typeface="Arial" charset="0"/>
              <a:buChar char="►"/>
              <a:tabLst>
                <a:tab pos="171450" algn="l"/>
                <a:tab pos="455613" algn="l"/>
              </a:tabLst>
            </a:pPr>
            <a:endParaRPr lang="en-US" sz="900" b="0">
              <a:solidFill>
                <a:srgbClr val="000000"/>
              </a:solidFill>
              <a:latin typeface="Calibri" pitchFamily="34" charset="0"/>
            </a:endParaRPr>
          </a:p>
        </p:txBody>
      </p:sp>
      <p:sp>
        <p:nvSpPr>
          <p:cNvPr id="7" name="Rectangle 6"/>
          <p:cNvSpPr/>
          <p:nvPr/>
        </p:nvSpPr>
        <p:spPr>
          <a:xfrm>
            <a:off x="6505575" y="839788"/>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assets geographical location</a:t>
            </a:r>
          </a:p>
        </p:txBody>
      </p:sp>
      <p:sp>
        <p:nvSpPr>
          <p:cNvPr id="9" name="Rectangle 8"/>
          <p:cNvSpPr/>
          <p:nvPr/>
        </p:nvSpPr>
        <p:spPr>
          <a:xfrm>
            <a:off x="1571625" y="846138"/>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grpSp>
        <p:nvGrpSpPr>
          <p:cNvPr id="11" name="Group 95"/>
          <p:cNvGrpSpPr>
            <a:grpSpLocks noChangeAspect="1"/>
          </p:cNvGrpSpPr>
          <p:nvPr/>
        </p:nvGrpSpPr>
        <p:grpSpPr>
          <a:xfrm>
            <a:off x="6559642" y="1235564"/>
            <a:ext cx="2730316" cy="1769870"/>
            <a:chOff x="2566988" y="1863840"/>
            <a:chExt cx="4070624" cy="2759075"/>
          </a:xfrm>
          <a:solidFill>
            <a:schemeClr val="bg1">
              <a:lumMod val="85000"/>
            </a:schemeClr>
          </a:solidFill>
        </p:grpSpPr>
        <p:sp>
          <p:nvSpPr>
            <p:cNvPr id="12" name="Freeform 11"/>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3" name="Freeform 12"/>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4" name="Freeform 13"/>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5" name="Freeform 14"/>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6" name="Freeform 15"/>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7" name="Freeform 16"/>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Arial" panose="020B0604020202020204" pitchFamily="34" charset="0"/>
                <a:cs typeface="Arial" panose="020B0604020202020204" pitchFamily="34" charset="0"/>
              </a:endParaRPr>
            </a:p>
          </p:txBody>
        </p:sp>
        <p:sp>
          <p:nvSpPr>
            <p:cNvPr id="18" name="Freeform 17"/>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19" name="Freeform 18"/>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0" name="Freeform 19"/>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1" name="Freeform 20"/>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2" name="Freeform 21"/>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3" name="Freeform 22"/>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4" name="Freeform 23"/>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5" name="Freeform 24"/>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6" name="Freeform 25"/>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Arial" panose="020B0604020202020204" pitchFamily="34" charset="0"/>
                <a:cs typeface="Arial" panose="020B0604020202020204" pitchFamily="34" charset="0"/>
              </a:endParaRPr>
            </a:p>
          </p:txBody>
        </p:sp>
        <p:sp>
          <p:nvSpPr>
            <p:cNvPr id="27" name="Freeform 26"/>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8" name="Freeform 27"/>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29" name="Freeform 28"/>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30" name="Freeform 29"/>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31" name="Freeform 30"/>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32" name="Freeform 31"/>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33" name="Freeform 32"/>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34" name="Freeform 33"/>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35" name="Freeform 34"/>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sp>
          <p:nvSpPr>
            <p:cNvPr id="36" name="Freeform 35"/>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latin typeface="Arial" panose="020B0604020202020204" pitchFamily="34" charset="0"/>
                <a:cs typeface="Arial" panose="020B0604020202020204" pitchFamily="34" charset="0"/>
              </a:endParaRPr>
            </a:p>
          </p:txBody>
        </p:sp>
      </p:grpSp>
      <p:graphicFrame>
        <p:nvGraphicFramePr>
          <p:cNvPr id="40031" name="Group 95"/>
          <p:cNvGraphicFramePr>
            <a:graphicFrameLocks noGrp="1"/>
          </p:cNvGraphicFramePr>
          <p:nvPr/>
        </p:nvGraphicFramePr>
        <p:xfrm>
          <a:off x="1536700" y="4954588"/>
          <a:ext cx="4206874" cy="1398270"/>
        </p:xfrm>
        <a:graphic>
          <a:graphicData uri="http://schemas.openxmlformats.org/drawingml/2006/table">
            <a:tbl>
              <a:tblPr/>
              <a:tblGrid>
                <a:gridCol w="1514742"/>
                <a:gridCol w="672033"/>
                <a:gridCol w="673367"/>
                <a:gridCol w="673366"/>
                <a:gridCol w="673366"/>
              </a:tblGrid>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Balance Sheet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31-Dec-12</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31-Dec-13</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31-Dec-14</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44546A"/>
                        </a:solidFill>
                        <a:effectLst/>
                        <a:latin typeface="Calibri" pitchFamily="34" charset="0"/>
                        <a:cs typeface="Arial" charset="0"/>
                      </a:endParaRPr>
                    </a:p>
                  </a:txBody>
                  <a:tcPr marL="0" marR="36000" marT="0" marB="0" anchor="b" horzOverflow="overflow">
                    <a:lnL>
                      <a:noFill/>
                    </a:lnL>
                    <a:lnR>
                      <a:noFill/>
                    </a:lnR>
                    <a:lnT>
                      <a:noFill/>
                    </a:lnT>
                    <a:lnB>
                      <a:noFill/>
                    </a:lnB>
                    <a:lnTlToBr>
                      <a:noFill/>
                    </a:lnTlToBr>
                    <a:lnBlToTr>
                      <a:noFill/>
                    </a:lnBlToTr>
                    <a:solidFill>
                      <a:srgbClr val="C6E5FA"/>
                    </a:solid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Total assets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75.9 </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103.5 </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117.9</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132</a:t>
                      </a:r>
                    </a:p>
                  </a:txBody>
                  <a:tcPr marL="9525" marR="36000" marT="9525" marB="0" anchor="b"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PPE</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857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25.1 </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33.1 </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34.6</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equity</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33.1 </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25.7 </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42.9</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38</a:t>
                      </a:r>
                    </a:p>
                  </a:txBody>
                  <a:tcPr marL="9525" marR="36000" marT="9525" marB="0" anchor="b"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liabilities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42.8 </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77.8 </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74.7</a:t>
                      </a: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94</a:t>
                      </a:r>
                    </a:p>
                  </a:txBody>
                  <a:tcPr marL="9525" marR="36000" marT="9525" marB="0" anchor="b" horzOverflow="overflow">
                    <a:lnL>
                      <a:noFill/>
                    </a:lnL>
                    <a:lnR>
                      <a:noFill/>
                    </a:lnR>
                    <a:lnT>
                      <a:noFill/>
                    </a:lnT>
                    <a:lnB>
                      <a:noFill/>
                    </a:lnB>
                    <a:lnTlToBr>
                      <a:noFill/>
                    </a:lnTlToBr>
                    <a:lnBlToTr>
                      <a:noFill/>
                    </a:lnBlToTr>
                    <a:noFill/>
                  </a:tcPr>
                </a:tc>
              </a:tr>
              <a:tr h="160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financial debt</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857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 </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a:noFill/>
                    </a:lnB>
                    <a:lnTlToBr>
                      <a:noFill/>
                    </a:lnTlToBr>
                    <a:lnBlToTr>
                      <a:noFill/>
                    </a:lnBlToTr>
                    <a:noFill/>
                  </a:tcPr>
                </a:tc>
              </a:tr>
              <a:tr h="160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incl. trade accounts payable</a:t>
                      </a:r>
                      <a:endParaRPr kumimoji="0" lang="en-US" sz="1100" b="0" i="1" u="none" strike="noStrike" cap="none" normalizeH="0" baseline="0" dirty="0" smtClean="0">
                        <a:ln>
                          <a:noFill/>
                        </a:ln>
                        <a:solidFill>
                          <a:schemeClr val="tx1"/>
                        </a:solidFill>
                        <a:effectLst/>
                        <a:latin typeface="Calibri" pitchFamily="34" charset="0"/>
                        <a:cs typeface="Arial" charset="0"/>
                      </a:endParaRPr>
                    </a:p>
                  </a:txBody>
                  <a:tcPr marL="857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29.4 </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63.1 </a:t>
                      </a:r>
                      <a:endParaRPr kumimoji="0" lang="en-US" sz="1100" b="0" i="1" u="none" strike="noStrike" cap="none" normalizeH="0" baseline="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57.9</a:t>
                      </a:r>
                      <a:endParaRPr kumimoji="0" lang="en-US" sz="1100" b="0" i="1" u="none" strike="noStrike" cap="none" normalizeH="0" baseline="0" dirty="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chemeClr val="tx1"/>
                        </a:solidFill>
                        <a:effectLst/>
                        <a:latin typeface="Calibri" pitchFamily="34" charset="0"/>
                        <a:cs typeface="Arial" charset="0"/>
                      </a:endParaRPr>
                    </a:p>
                  </a:txBody>
                  <a:tcPr marL="9525" marR="36000"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032" name="Group 96"/>
          <p:cNvGraphicFramePr>
            <a:graphicFrameLocks noGrp="1"/>
          </p:cNvGraphicFramePr>
          <p:nvPr/>
        </p:nvGraphicFramePr>
        <p:xfrm>
          <a:off x="1539875" y="4060825"/>
          <a:ext cx="4206874" cy="876300"/>
        </p:xfrm>
        <a:graphic>
          <a:graphicData uri="http://schemas.openxmlformats.org/drawingml/2006/table">
            <a:tbl>
              <a:tblPr/>
              <a:tblGrid>
                <a:gridCol w="1514742"/>
                <a:gridCol w="672033"/>
                <a:gridCol w="673367"/>
                <a:gridCol w="673366"/>
                <a:gridCol w="673366"/>
              </a:tblGrid>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P&amp;L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2012</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2013</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2015</a:t>
                      </a:r>
                    </a:p>
                  </a:txBody>
                  <a:tcPr marL="0" marR="36000" marT="0" marB="0" anchor="b" horzOverflow="overflow">
                    <a:lnL>
                      <a:noFill/>
                    </a:lnL>
                    <a:lnR>
                      <a:noFill/>
                    </a:lnR>
                    <a:lnT>
                      <a:noFill/>
                    </a:lnT>
                    <a:lnB>
                      <a:noFill/>
                    </a:lnB>
                    <a:lnTlToBr>
                      <a:noFill/>
                    </a:lnTlToBr>
                    <a:lnBlToTr>
                      <a:noFill/>
                    </a:lnBlToTr>
                    <a:solidFill>
                      <a:srgbClr val="C6E5FA"/>
                    </a:solid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Revenue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188.5 </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199.0 </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177.7</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245</a:t>
                      </a:r>
                    </a:p>
                  </a:txBody>
                  <a:tcPr marL="9525" marR="36000"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Gross profit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5.7 </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15.3 </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4.6</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(4)</a:t>
                      </a:r>
                    </a:p>
                  </a:txBody>
                  <a:tcPr marL="9525" marR="36000"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EBITDA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22.7 </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0.1 </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26</a:t>
                      </a:r>
                    </a:p>
                  </a:txBody>
                  <a:tcPr marL="9525" marR="36000"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5</a:t>
                      </a:r>
                    </a:p>
                  </a:txBody>
                  <a:tcPr marL="9525" marR="36000" marT="9525" marB="0" anchor="ctr" horzOverflow="overflow">
                    <a:lnL>
                      <a:noFill/>
                    </a:lnL>
                    <a:lnR>
                      <a:noFill/>
                    </a:lnR>
                    <a:lnT>
                      <a:noFill/>
                    </a:lnT>
                    <a:lnB>
                      <a:noFill/>
                    </a:lnB>
                    <a:lnTlToBr>
                      <a:noFill/>
                    </a:lnTlToBr>
                    <a:lnBlToTr>
                      <a:noFill/>
                    </a:lnBlToTr>
                    <a:noFill/>
                  </a:tcPr>
                </a:tc>
              </a:tr>
              <a:tr h="139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Net profit</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15.2 </a:t>
                      </a: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(2.7)</a:t>
                      </a: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17.2</a:t>
                      </a: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0.3</a:t>
                      </a:r>
                    </a:p>
                  </a:txBody>
                  <a:tcPr marL="9525" marR="36000"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 name="Rectangle 38"/>
          <p:cNvSpPr/>
          <p:nvPr/>
        </p:nvSpPr>
        <p:spPr>
          <a:xfrm>
            <a:off x="1524000" y="3770313"/>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41" name="Rectangle 40"/>
          <p:cNvSpPr/>
          <p:nvPr/>
        </p:nvSpPr>
        <p:spPr>
          <a:xfrm>
            <a:off x="6464300" y="3865563"/>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28745" name="TextBox 2"/>
          <p:cNvSpPr txBox="1">
            <a:spLocks noChangeArrowheads="1"/>
          </p:cNvSpPr>
          <p:nvPr/>
        </p:nvSpPr>
        <p:spPr bwMode="auto">
          <a:xfrm>
            <a:off x="1584325" y="6373813"/>
            <a:ext cx="3276600"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graphicFrame>
        <p:nvGraphicFramePr>
          <p:cNvPr id="44" name="Table 43"/>
          <p:cNvGraphicFramePr>
            <a:graphicFrameLocks noGrp="1"/>
          </p:cNvGraphicFramePr>
          <p:nvPr/>
        </p:nvGraphicFramePr>
        <p:xfrm>
          <a:off x="6073775" y="4192588"/>
          <a:ext cx="3668713" cy="1834515"/>
        </p:xfrm>
        <a:graphic>
          <a:graphicData uri="http://schemas.openxmlformats.org/drawingml/2006/table">
            <a:tbl>
              <a:tblPr/>
              <a:tblGrid>
                <a:gridCol w="2616200"/>
                <a:gridCol w="1052513"/>
              </a:tblGrid>
              <a:tr h="136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Operational parameters</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rgbClr val="44546A"/>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solidFill>
                      <a:srgbClr val="C6E5FA"/>
                    </a:solid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Installed capacity</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196850">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410 Gcal/hour</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196850">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40 MWt</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Production volumes, 2014</a:t>
                      </a:r>
                      <a:endParaRPr kumimoji="0" lang="en-US" sz="1100" b="1"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196850">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343,528 Gcal</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0025">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94m kWh</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Other parameters</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00025">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 of employees (2014)</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charset="0"/>
                        </a:rPr>
                        <a:t>567</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66" name="Oval 121"/>
          <p:cNvSpPr>
            <a:spLocks noChangeAspect="1"/>
          </p:cNvSpPr>
          <p:nvPr/>
        </p:nvSpPr>
        <p:spPr bwMode="auto">
          <a:xfrm>
            <a:off x="7820025" y="1689100"/>
            <a:ext cx="69850" cy="73025"/>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endParaRPr>
          </a:p>
        </p:txBody>
      </p:sp>
      <p:sp>
        <p:nvSpPr>
          <p:cNvPr id="28767" name="Rectangle 122"/>
          <p:cNvSpPr>
            <a:spLocks noChangeArrowheads="1"/>
          </p:cNvSpPr>
          <p:nvPr/>
        </p:nvSpPr>
        <p:spPr bwMode="auto">
          <a:xfrm>
            <a:off x="7931150" y="1581150"/>
            <a:ext cx="425450" cy="22860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8768" name="Oval 123"/>
          <p:cNvSpPr>
            <a:spLocks noChangeAspect="1"/>
          </p:cNvSpPr>
          <p:nvPr/>
        </p:nvSpPr>
        <p:spPr bwMode="auto">
          <a:xfrm>
            <a:off x="8064500" y="2393950"/>
            <a:ext cx="69850" cy="73025"/>
          </a:xfrm>
          <a:prstGeom prst="ellipse">
            <a:avLst/>
          </a:prstGeom>
          <a:solidFill>
            <a:srgbClr val="034EA2"/>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endParaRPr>
          </a:p>
        </p:txBody>
      </p:sp>
      <p:sp>
        <p:nvSpPr>
          <p:cNvPr id="28769" name="Rectangle 124"/>
          <p:cNvSpPr>
            <a:spLocks noChangeArrowheads="1"/>
          </p:cNvSpPr>
          <p:nvPr/>
        </p:nvSpPr>
        <p:spPr bwMode="auto">
          <a:xfrm>
            <a:off x="7897813" y="2190750"/>
            <a:ext cx="1371600" cy="22860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PJSC Mykolayiv TPP</a:t>
            </a:r>
            <a:endParaRPr lang="uk-UA" sz="900" b="0">
              <a:solidFill>
                <a:srgbClr val="000000"/>
              </a:solidFill>
              <a:latin typeface="Calibri" pitchFamily="34" charset="0"/>
            </a:endParaRPr>
          </a:p>
        </p:txBody>
      </p:sp>
      <p:sp>
        <p:nvSpPr>
          <p:cNvPr id="52" name="Rectangle 51"/>
          <p:cNvSpPr/>
          <p:nvPr/>
        </p:nvSpPr>
        <p:spPr>
          <a:xfrm>
            <a:off x="1487488" y="2616200"/>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Revenue split, 2015</a:t>
            </a:r>
          </a:p>
        </p:txBody>
      </p:sp>
      <p:pic>
        <p:nvPicPr>
          <p:cNvPr id="28771" name="Picture 5"/>
          <p:cNvPicPr>
            <a:picLocks noChangeAspect="1" noChangeArrowheads="1"/>
          </p:cNvPicPr>
          <p:nvPr/>
        </p:nvPicPr>
        <p:blipFill>
          <a:blip r:embed="rId4">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8772" name="Picture 2"/>
          <p:cNvPicPr>
            <a:picLocks noChangeAspect="1" noChangeArrowheads="1"/>
          </p:cNvPicPr>
          <p:nvPr/>
        </p:nvPicPr>
        <p:blipFill>
          <a:blip r:embed="rId5"/>
          <a:srcRect l="18552" t="42311" r="71382" b="51151"/>
          <a:stretch>
            <a:fillRect/>
          </a:stretch>
        </p:blipFill>
        <p:spPr bwMode="auto">
          <a:xfrm>
            <a:off x="0" y="0"/>
            <a:ext cx="1731963" cy="900113"/>
          </a:xfrm>
          <a:prstGeom prst="rect">
            <a:avLst/>
          </a:prstGeom>
          <a:noFill/>
          <a:ln w="9525">
            <a:noFill/>
            <a:miter lim="800000"/>
            <a:headEnd/>
            <a:tailEnd/>
          </a:ln>
        </p:spPr>
      </p:pic>
      <p:sp>
        <p:nvSpPr>
          <p:cNvPr id="28773" name="Прямоугольник 54"/>
          <p:cNvSpPr>
            <a:spLocks noChangeArrowheads="1"/>
          </p:cNvSpPr>
          <p:nvPr/>
        </p:nvSpPr>
        <p:spPr bwMode="auto">
          <a:xfrm>
            <a:off x="1441450" y="325438"/>
            <a:ext cx="7123113" cy="460375"/>
          </a:xfrm>
          <a:prstGeom prst="rect">
            <a:avLst/>
          </a:prstGeom>
          <a:noFill/>
          <a:ln w="9525">
            <a:noFill/>
            <a:miter lim="800000"/>
            <a:headEnd/>
            <a:tailEnd/>
          </a:ln>
        </p:spPr>
        <p:txBody>
          <a:bodyPr wrap="none">
            <a:spAutoFit/>
          </a:bodyPr>
          <a:lstStyle/>
          <a:p>
            <a:r>
              <a:rPr kumimoji="1" lang="en-US" sz="2400">
                <a:solidFill>
                  <a:srgbClr val="44546A"/>
                </a:solidFill>
                <a:latin typeface="Verdana" pitchFamily="34" charset="0"/>
              </a:rPr>
              <a:t>ENERGY GENERATION: MYKOLAYIV CHP</a:t>
            </a:r>
          </a:p>
        </p:txBody>
      </p:sp>
      <p:sp>
        <p:nvSpPr>
          <p:cNvPr id="56"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28776" name="Text Box 104"/>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25</a:t>
            </a:r>
            <a:endParaRPr lang="ru-RU" sz="12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60" name="Group 100"/>
          <p:cNvGraphicFramePr>
            <a:graphicFrameLocks noGrp="1"/>
          </p:cNvGraphicFramePr>
          <p:nvPr/>
        </p:nvGraphicFramePr>
        <p:xfrm>
          <a:off x="1571625" y="3910013"/>
          <a:ext cx="4206874" cy="1230630"/>
        </p:xfrm>
        <a:graphic>
          <a:graphicData uri="http://schemas.openxmlformats.org/drawingml/2006/table">
            <a:tbl>
              <a:tblPr/>
              <a:tblGrid>
                <a:gridCol w="1514742"/>
                <a:gridCol w="672033"/>
                <a:gridCol w="673367"/>
                <a:gridCol w="673366"/>
                <a:gridCol w="673366"/>
              </a:tblGrid>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P&amp;L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2012</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2013</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2015</a:t>
                      </a:r>
                    </a:p>
                  </a:txBody>
                  <a:tcPr marL="0" marR="0" marT="0" marB="0" anchor="b" horzOverflow="overflow">
                    <a:lnL>
                      <a:noFill/>
                    </a:lnL>
                    <a:lnR>
                      <a:noFill/>
                    </a:lnR>
                    <a:lnT>
                      <a:noFill/>
                    </a:lnT>
                    <a:lnB>
                      <a:noFill/>
                    </a:lnB>
                    <a:lnTlToBr>
                      <a:noFill/>
                    </a:lnTlToBr>
                    <a:lnBlToTr>
                      <a:noFill/>
                    </a:lnBlToTr>
                    <a:solidFill>
                      <a:srgbClr val="C6E5FA"/>
                    </a:solid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Revenue</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187.7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183</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176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269</a:t>
                      </a:r>
                    </a:p>
                  </a:txBody>
                  <a:tcPr marL="9525" marR="9525"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Gross profit</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9.4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6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5</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21</a:t>
                      </a:r>
                    </a:p>
                  </a:txBody>
                  <a:tcPr marL="9525" marR="9525"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Gross margin</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5.0%</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3.0%</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3.1%</a:t>
                      </a: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EBITDA</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(32.0)</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1.5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14.2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(43)</a:t>
                      </a:r>
                    </a:p>
                  </a:txBody>
                  <a:tcPr marL="9525" marR="9525" marT="9525"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EBITDA margin</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-17.1%</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0.8%</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8.1%</a:t>
                      </a: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39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Net profit</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(2.2)</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0.1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0.5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(48)</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Rectangle 7"/>
          <p:cNvSpPr>
            <a:spLocks noChangeArrowheads="1"/>
          </p:cNvSpPr>
          <p:nvPr/>
        </p:nvSpPr>
        <p:spPr bwMode="auto">
          <a:xfrm>
            <a:off x="1492250" y="1192213"/>
            <a:ext cx="4279900" cy="126047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Dniprodzerzhynsk TPP is a combined heat and power producer which is servicing residential area of Dniprodzerzhynsk located on the right bank of the Dnipro river. Dniprodzerzhynsk is an industrial city in Dnipropetrovsk oblast having app. 240k inhabitants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Natural gas is the main fuel used by the TPP. It is supplied by the state company NJSC Naftogaz</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stake owned by the state in PJSC Dniprodzerzhynsk TPP is 99.9277%</a:t>
            </a:r>
          </a:p>
          <a:p>
            <a:pPr marL="228600" indent="-228600" algn="just" eaLnBrk="0" hangingPunct="0">
              <a:buClr>
                <a:srgbClr val="FFD200"/>
              </a:buClr>
              <a:buSzPct val="75000"/>
              <a:buFont typeface="Arial" charset="0"/>
              <a:buChar char="►"/>
              <a:tabLst>
                <a:tab pos="171450" algn="l"/>
                <a:tab pos="455613" algn="l"/>
              </a:tabLst>
            </a:pPr>
            <a:endParaRPr lang="en-US" sz="900" b="0">
              <a:solidFill>
                <a:srgbClr val="000000"/>
              </a:solidFill>
              <a:latin typeface="Calibri" pitchFamily="34" charset="0"/>
            </a:endParaRPr>
          </a:p>
        </p:txBody>
      </p:sp>
      <p:sp>
        <p:nvSpPr>
          <p:cNvPr id="10" name="Rectangle 9"/>
          <p:cNvSpPr/>
          <p:nvPr/>
        </p:nvSpPr>
        <p:spPr>
          <a:xfrm>
            <a:off x="6054725" y="866775"/>
            <a:ext cx="4479925"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rgbClr val="000000"/>
                </a:solidFill>
                <a:latin typeface="Arial" panose="020B0604020202020204" pitchFamily="34" charset="0"/>
                <a:ea typeface="Tahoma" pitchFamily="34" charset="0"/>
                <a:cs typeface="Arial" panose="020B0604020202020204" pitchFamily="34" charset="0"/>
              </a:rPr>
              <a:t>Key assets geographical location</a:t>
            </a:r>
          </a:p>
          <a:p>
            <a:pPr fontAlgn="auto">
              <a:spcBef>
                <a:spcPts val="0"/>
              </a:spcBef>
              <a:spcAft>
                <a:spcPts val="0"/>
              </a:spcAft>
              <a:defRPr/>
            </a:pPr>
            <a:endParaRPr lang="en-US" sz="11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6091238" y="3671888"/>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55" name="Rectangle 54"/>
          <p:cNvSpPr/>
          <p:nvPr/>
        </p:nvSpPr>
        <p:spPr>
          <a:xfrm>
            <a:off x="1612900" y="890588"/>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66" name="Rectangle 65"/>
          <p:cNvSpPr/>
          <p:nvPr/>
        </p:nvSpPr>
        <p:spPr>
          <a:xfrm>
            <a:off x="1624013" y="3633788"/>
            <a:ext cx="3962400"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graphicFrame>
        <p:nvGraphicFramePr>
          <p:cNvPr id="68" name="Table 67"/>
          <p:cNvGraphicFramePr>
            <a:graphicFrameLocks noGrp="1"/>
          </p:cNvGraphicFramePr>
          <p:nvPr/>
        </p:nvGraphicFramePr>
        <p:xfrm>
          <a:off x="6089650" y="4090988"/>
          <a:ext cx="3709988" cy="1994854"/>
        </p:xfrm>
        <a:graphic>
          <a:graphicData uri="http://schemas.openxmlformats.org/drawingml/2006/table">
            <a:tbl>
              <a:tblPr/>
              <a:tblGrid>
                <a:gridCol w="2646363"/>
                <a:gridCol w="1063625"/>
              </a:tblGrid>
              <a:tr h="139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Operational parameters</a:t>
                      </a:r>
                    </a:p>
                  </a:txBody>
                  <a:tcPr marL="0" marR="0" marT="0"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44546A"/>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solidFill>
                      <a:srgbClr val="C6E5FA"/>
                    </a:solidFill>
                  </a:tcPr>
                </a:tc>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Installed capacity</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0663">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313 Gcal/hour</a:t>
                      </a:r>
                    </a:p>
                  </a:txBody>
                  <a:tcPr marL="0" marR="36000" marT="0" marB="0" anchor="ctr" horzOverflow="overflow">
                    <a:lnL>
                      <a:noFill/>
                    </a:lnL>
                    <a:lnR>
                      <a:noFill/>
                    </a:lnR>
                    <a:lnT>
                      <a:noFill/>
                    </a:lnT>
                    <a:lnB>
                      <a:noFill/>
                    </a:lnB>
                    <a:lnTlToBr>
                      <a:noFill/>
                    </a:lnTlToBr>
                    <a:lnBlToTr>
                      <a:noFill/>
                    </a:lnBlToTr>
                    <a:noFill/>
                  </a:tcPr>
                </a:tc>
              </a:tr>
              <a:tr h="220663">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61.6 MWt</a:t>
                      </a:r>
                    </a:p>
                  </a:txBody>
                  <a:tcPr marL="0" marR="36000" marT="0" marB="0" anchor="ctr" horzOverflow="overflow">
                    <a:lnL>
                      <a:noFill/>
                    </a:lnL>
                    <a:lnR>
                      <a:noFill/>
                    </a:lnR>
                    <a:lnT>
                      <a:noFill/>
                    </a:lnT>
                    <a:lnB>
                      <a:noFill/>
                    </a:lnB>
                    <a:lnTlToBr>
                      <a:noFill/>
                    </a:lnTlToBr>
                    <a:lnBlToTr>
                      <a:noFill/>
                    </a:lnBlToTr>
                    <a:noFill/>
                  </a:tcPr>
                </a:tc>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Production volumes, 2014</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48235"/>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0663">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Heating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323,437 Gcal</a:t>
                      </a:r>
                    </a:p>
                  </a:txBody>
                  <a:tcPr marL="0" marR="36000" marT="0" marB="0" anchor="ctr" horzOverflow="overflow">
                    <a:lnL>
                      <a:noFill/>
                    </a:lnL>
                    <a:lnR>
                      <a:noFill/>
                    </a:lnR>
                    <a:lnT>
                      <a:noFill/>
                    </a:lnT>
                    <a:lnB>
                      <a:noFill/>
                    </a:lnB>
                    <a:lnTlToBr>
                      <a:noFill/>
                    </a:lnTlToBr>
                    <a:lnBlToTr>
                      <a:noFill/>
                    </a:lnBlToTr>
                    <a:noFill/>
                  </a:tcPr>
                </a:tc>
              </a:tr>
              <a:tr h="225425">
                <a:tc>
                  <a:txBody>
                    <a:bodyPr/>
                    <a:lstStyle/>
                    <a:p>
                      <a:pPr marL="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Electricity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61.5m kWh</a:t>
                      </a:r>
                    </a:p>
                  </a:txBody>
                  <a:tcPr marL="0" marR="36000" marT="0" marB="0" anchor="ctr" horzOverflow="overflow">
                    <a:lnL>
                      <a:noFill/>
                    </a:lnL>
                    <a:lnR>
                      <a:noFill/>
                    </a:lnR>
                    <a:lnT>
                      <a:noFill/>
                    </a:lnT>
                    <a:lnB>
                      <a:noFill/>
                    </a:lnB>
                    <a:lnTlToBr>
                      <a:noFill/>
                    </a:lnTlToBr>
                    <a:lnBlToTr>
                      <a:noFill/>
                    </a:lnBlToTr>
                    <a:noFill/>
                  </a:tcPr>
                </a:tc>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Other parameters</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548235"/>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225425">
                <a:tc>
                  <a:txBody>
                    <a:bodyPr/>
                    <a:lstStyle/>
                    <a:p>
                      <a:pPr marL="215900" marR="0" lvl="0" indent="-107950" algn="l" defTabSz="914400" rtl="0" eaLnBrk="1" fontAlgn="b"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smtClean="0">
                          <a:ln>
                            <a:noFill/>
                          </a:ln>
                          <a:solidFill>
                            <a:schemeClr val="tx1"/>
                          </a:solidFill>
                          <a:effectLst/>
                          <a:latin typeface="Calibri" pitchFamily="34" charset="0"/>
                          <a:cs typeface="Arial" charset="0"/>
                        </a:rPr>
                        <a:t># of employees (2014)</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cs typeface="Arial" charset="0"/>
                        </a:rPr>
                        <a:t>409</a:t>
                      </a:r>
                      <a:endParaRPr kumimoji="0" lang="en-US" sz="1100" b="0" i="0" u="none" strike="noStrike" cap="none" normalizeH="0" baseline="0" dirty="0" smtClean="0">
                        <a:ln>
                          <a:noFill/>
                        </a:ln>
                        <a:solidFill>
                          <a:schemeClr val="tx1"/>
                        </a:solidFill>
                        <a:effectLst/>
                        <a:latin typeface="Calibri" pitchFamily="34" charset="0"/>
                        <a:cs typeface="Arial" charset="0"/>
                      </a:endParaRPr>
                    </a:p>
                  </a:txBody>
                  <a:tcPr marL="0" marR="3600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 name="Rectangle 68"/>
          <p:cNvSpPr/>
          <p:nvPr/>
        </p:nvSpPr>
        <p:spPr>
          <a:xfrm>
            <a:off x="1577975" y="2332038"/>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Revenue split, 2015</a:t>
            </a:r>
          </a:p>
        </p:txBody>
      </p:sp>
      <p:graphicFrame>
        <p:nvGraphicFramePr>
          <p:cNvPr id="71" name="Chart 70"/>
          <p:cNvGraphicFramePr>
            <a:graphicFrameLocks/>
          </p:cNvGraphicFramePr>
          <p:nvPr/>
        </p:nvGraphicFramePr>
        <p:xfrm>
          <a:off x="1944780" y="2308450"/>
          <a:ext cx="3008221" cy="1398838"/>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97"/>
          <p:cNvGrpSpPr>
            <a:grpSpLocks noChangeAspect="1"/>
          </p:cNvGrpSpPr>
          <p:nvPr/>
        </p:nvGrpSpPr>
        <p:grpSpPr>
          <a:xfrm>
            <a:off x="6281786" y="1257906"/>
            <a:ext cx="2935130" cy="1902636"/>
            <a:chOff x="2566988" y="1863840"/>
            <a:chExt cx="4070624" cy="2759075"/>
          </a:xfrm>
          <a:solidFill>
            <a:schemeClr val="bg1">
              <a:lumMod val="85000"/>
            </a:schemeClr>
          </a:solidFill>
        </p:grpSpPr>
        <p:sp>
          <p:nvSpPr>
            <p:cNvPr id="99" name="Freeform 98"/>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0" name="Freeform 99"/>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1" name="Freeform 100"/>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2" name="Freeform 101"/>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3" name="Freeform 102"/>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4" name="Freeform 103"/>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mn-lt"/>
              </a:endParaRPr>
            </a:p>
          </p:txBody>
        </p:sp>
        <p:sp>
          <p:nvSpPr>
            <p:cNvPr id="105" name="Freeform 104"/>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6" name="Freeform 105"/>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7" name="Freeform 106"/>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8" name="Freeform 107"/>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9" name="Freeform 108"/>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0" name="Freeform 109"/>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1" name="Freeform 110"/>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2" name="Freeform 111"/>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3" name="Freeform 112"/>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b="0" dirty="0">
                <a:solidFill>
                  <a:srgbClr val="000000"/>
                </a:solidFill>
                <a:latin typeface="+mn-lt"/>
              </a:endParaRPr>
            </a:p>
          </p:txBody>
        </p:sp>
        <p:sp>
          <p:nvSpPr>
            <p:cNvPr id="114" name="Freeform 113"/>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5" name="Freeform 114"/>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6" name="Freeform 115"/>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7" name="Freeform 116"/>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8" name="Freeform 117"/>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9" name="Freeform 118"/>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0" name="Freeform 119"/>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1" name="Freeform 120"/>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2" name="Freeform 121"/>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3" name="Freeform 122"/>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grpSp>
      <p:sp>
        <p:nvSpPr>
          <p:cNvPr id="29762" name="Oval 123"/>
          <p:cNvSpPr>
            <a:spLocks noChangeAspect="1"/>
          </p:cNvSpPr>
          <p:nvPr/>
        </p:nvSpPr>
        <p:spPr bwMode="auto">
          <a:xfrm>
            <a:off x="7640638" y="1690688"/>
            <a:ext cx="71437" cy="71437"/>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cs typeface="Tahoma" pitchFamily="34" charset="0"/>
            </a:endParaRPr>
          </a:p>
        </p:txBody>
      </p:sp>
      <p:sp>
        <p:nvSpPr>
          <p:cNvPr id="29763" name="Rectangle 124"/>
          <p:cNvSpPr>
            <a:spLocks noChangeArrowheads="1"/>
          </p:cNvSpPr>
          <p:nvPr/>
        </p:nvSpPr>
        <p:spPr bwMode="auto">
          <a:xfrm>
            <a:off x="7666038" y="1568450"/>
            <a:ext cx="425450" cy="230188"/>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9764" name="Oval 125"/>
          <p:cNvSpPr>
            <a:spLocks noChangeAspect="1"/>
          </p:cNvSpPr>
          <p:nvPr/>
        </p:nvSpPr>
        <p:spPr bwMode="auto">
          <a:xfrm>
            <a:off x="8259763" y="2112963"/>
            <a:ext cx="71437" cy="71437"/>
          </a:xfrm>
          <a:prstGeom prst="ellipse">
            <a:avLst/>
          </a:prstGeom>
          <a:solidFill>
            <a:srgbClr val="034EA2"/>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Calibri" pitchFamily="34" charset="0"/>
              <a:cs typeface="Tahoma" pitchFamily="34" charset="0"/>
            </a:endParaRPr>
          </a:p>
        </p:txBody>
      </p:sp>
      <p:sp>
        <p:nvSpPr>
          <p:cNvPr id="29765" name="Rectangle 126"/>
          <p:cNvSpPr>
            <a:spLocks noChangeArrowheads="1"/>
          </p:cNvSpPr>
          <p:nvPr/>
        </p:nvSpPr>
        <p:spPr bwMode="auto">
          <a:xfrm>
            <a:off x="7889875" y="1919288"/>
            <a:ext cx="1828800"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PJSC </a:t>
            </a:r>
            <a:r>
              <a:rPr lang="en-US" sz="900" b="0">
                <a:latin typeface="Calibri" pitchFamily="34" charset="0"/>
              </a:rPr>
              <a:t>Dniprodzerzhynsk TPP</a:t>
            </a:r>
            <a:endParaRPr lang="uk-UA" sz="900" b="0">
              <a:solidFill>
                <a:srgbClr val="000000"/>
              </a:solidFill>
              <a:latin typeface="Calibri" pitchFamily="34" charset="0"/>
            </a:endParaRPr>
          </a:p>
        </p:txBody>
      </p:sp>
      <p:graphicFrame>
        <p:nvGraphicFramePr>
          <p:cNvPr id="41061" name="Group 101"/>
          <p:cNvGraphicFramePr>
            <a:graphicFrameLocks noGrp="1"/>
          </p:cNvGraphicFramePr>
          <p:nvPr/>
        </p:nvGraphicFramePr>
        <p:xfrm>
          <a:off x="1571625" y="5200650"/>
          <a:ext cx="4206874" cy="1221105"/>
        </p:xfrm>
        <a:graphic>
          <a:graphicData uri="http://schemas.openxmlformats.org/drawingml/2006/table">
            <a:tbl>
              <a:tblPr/>
              <a:tblGrid>
                <a:gridCol w="1514742"/>
                <a:gridCol w="672033"/>
                <a:gridCol w="673367"/>
                <a:gridCol w="673366"/>
                <a:gridCol w="673366"/>
              </a:tblGrid>
              <a:tr h="136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Balance Sheet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31-Dec-12</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31-Dec-13</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31-Dec-14</a:t>
                      </a:r>
                    </a:p>
                  </a:txBody>
                  <a:tcPr marL="0" marR="3600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31-Dec-15</a:t>
                      </a:r>
                    </a:p>
                  </a:txBody>
                  <a:tcPr marL="0" marR="36000" marT="0" marB="0" anchor="b" horzOverflow="overflow">
                    <a:lnL>
                      <a:noFill/>
                    </a:lnL>
                    <a:lnR>
                      <a:noFill/>
                    </a:lnR>
                    <a:lnT>
                      <a:noFill/>
                    </a:lnT>
                    <a:lnB>
                      <a:noFill/>
                    </a:lnB>
                    <a:lnTlToBr>
                      <a:noFill/>
                    </a:lnTlToBr>
                    <a:lnBlToTr>
                      <a:noFill/>
                    </a:lnBlToTr>
                    <a:solidFill>
                      <a:srgbClr val="C6E5FA"/>
                    </a:solid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assets</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261.7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cs typeface="Arial" charset="0"/>
                        </a:rPr>
                        <a:t>350.5 </a:t>
                      </a:r>
                      <a:endParaRPr kumimoji="0" lang="ru-RU"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charset="0"/>
                        </a:rPr>
                        <a:t>498.6 </a:t>
                      </a:r>
                      <a:endParaRPr kumimoji="0" lang="ru-RU"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642</a:t>
                      </a:r>
                      <a:endParaRPr kumimoji="0" lang="ru-RU"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PPE</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32.0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cs typeface="Arial" charset="0"/>
                        </a:rPr>
                        <a:t>42.5 </a:t>
                      </a:r>
                      <a:endParaRPr kumimoji="0" lang="ru-RU"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charset="0"/>
                        </a:rPr>
                        <a:t>44.9 </a:t>
                      </a:r>
                      <a:endParaRPr kumimoji="0" lang="ru-RU"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equity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2.2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cs typeface="Arial" charset="0"/>
                        </a:rPr>
                        <a:t>(23.7)</a:t>
                      </a:r>
                      <a:endParaRPr kumimoji="0" lang="ru-RU"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charset="0"/>
                        </a:rPr>
                        <a:t> (23.3)</a:t>
                      </a:r>
                      <a:endParaRPr kumimoji="0" lang="ru-RU"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(61)</a:t>
                      </a:r>
                      <a:endParaRPr kumimoji="0" lang="ru-RU"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r>
              <a:tr h="149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liabilities</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259.4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374.2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521.9 </a:t>
                      </a:r>
                      <a:endParaRPr kumimoji="0" lang="en-US"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703</a:t>
                      </a:r>
                    </a:p>
                  </a:txBody>
                  <a:tcPr marL="9525" marR="9525" marT="9525" marB="0" anchor="b" horzOverflow="overflow">
                    <a:lnL>
                      <a:noFill/>
                    </a:lnL>
                    <a:lnR>
                      <a:noFill/>
                    </a:lnR>
                    <a:lnT>
                      <a:noFill/>
                    </a:lnT>
                    <a:lnB>
                      <a:noFill/>
                    </a:lnB>
                    <a:lnTlToBr>
                      <a:noFill/>
                    </a:lnTlToBr>
                    <a:lnBlToTr>
                      <a:noFill/>
                    </a:lnBlToTr>
                    <a:noFill/>
                  </a:tcPr>
                </a:tc>
              </a:tr>
              <a:tr h="160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incl. trade accounts payable</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857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152.3 </a:t>
                      </a:r>
                      <a:endParaRPr kumimoji="0" lang="en-US"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cs typeface="Arial" charset="0"/>
                        </a:rPr>
                        <a:t>281.6 </a:t>
                      </a:r>
                      <a:endParaRPr kumimoji="0" lang="ru-RU" sz="1100" b="0" i="1"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charset="0"/>
                        </a:rPr>
                        <a:t>395.1 </a:t>
                      </a:r>
                      <a:endParaRPr kumimoji="0" lang="ru-RU"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1"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98" name="TextBox 51"/>
          <p:cNvSpPr txBox="1">
            <a:spLocks noChangeArrowheads="1"/>
          </p:cNvSpPr>
          <p:nvPr/>
        </p:nvSpPr>
        <p:spPr bwMode="auto">
          <a:xfrm>
            <a:off x="1528763" y="6435725"/>
            <a:ext cx="3276600" cy="230188"/>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pic>
        <p:nvPicPr>
          <p:cNvPr id="29799" name="Picture 2" descr="http://ddtec.pat.ua/files/builders/72/theme/image_top.jpg"/>
          <p:cNvPicPr>
            <a:picLocks noChangeAspect="1" noChangeArrowheads="1"/>
          </p:cNvPicPr>
          <p:nvPr/>
        </p:nvPicPr>
        <p:blipFill>
          <a:blip r:embed="rId3"/>
          <a:srcRect/>
          <a:stretch>
            <a:fillRect/>
          </a:stretch>
        </p:blipFill>
        <p:spPr bwMode="auto">
          <a:xfrm>
            <a:off x="10102850" y="271463"/>
            <a:ext cx="868363" cy="434975"/>
          </a:xfrm>
          <a:prstGeom prst="rect">
            <a:avLst/>
          </a:prstGeom>
          <a:noFill/>
          <a:ln w="9525">
            <a:noFill/>
            <a:miter lim="800000"/>
            <a:headEnd/>
            <a:tailEnd/>
          </a:ln>
        </p:spPr>
      </p:pic>
      <p:pic>
        <p:nvPicPr>
          <p:cNvPr id="29800" name="Picture 5"/>
          <p:cNvPicPr>
            <a:picLocks noChangeAspect="1" noChangeArrowheads="1"/>
          </p:cNvPicPr>
          <p:nvPr/>
        </p:nvPicPr>
        <p:blipFill>
          <a:blip r:embed="rId4">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9801" name="Picture 2"/>
          <p:cNvPicPr>
            <a:picLocks noChangeAspect="1" noChangeArrowheads="1"/>
          </p:cNvPicPr>
          <p:nvPr/>
        </p:nvPicPr>
        <p:blipFill>
          <a:blip r:embed="rId5"/>
          <a:srcRect l="18552" t="42311" r="71382" b="51151"/>
          <a:stretch>
            <a:fillRect/>
          </a:stretch>
        </p:blipFill>
        <p:spPr bwMode="auto">
          <a:xfrm>
            <a:off x="0" y="0"/>
            <a:ext cx="1731963" cy="900113"/>
          </a:xfrm>
          <a:prstGeom prst="rect">
            <a:avLst/>
          </a:prstGeom>
          <a:noFill/>
          <a:ln w="9525">
            <a:noFill/>
            <a:miter lim="800000"/>
            <a:headEnd/>
            <a:tailEnd/>
          </a:ln>
        </p:spPr>
      </p:pic>
      <p:sp>
        <p:nvSpPr>
          <p:cNvPr id="29802" name="Прямоугольник 53"/>
          <p:cNvSpPr>
            <a:spLocks noChangeArrowheads="1"/>
          </p:cNvSpPr>
          <p:nvPr/>
        </p:nvSpPr>
        <p:spPr bwMode="auto">
          <a:xfrm>
            <a:off x="1431925" y="303213"/>
            <a:ext cx="8975725" cy="460375"/>
          </a:xfrm>
          <a:prstGeom prst="rect">
            <a:avLst/>
          </a:prstGeom>
          <a:noFill/>
          <a:ln w="9525">
            <a:noFill/>
            <a:miter lim="800000"/>
            <a:headEnd/>
            <a:tailEnd/>
          </a:ln>
        </p:spPr>
        <p:txBody>
          <a:bodyPr>
            <a:spAutoFit/>
          </a:bodyPr>
          <a:lstStyle/>
          <a:p>
            <a:r>
              <a:rPr kumimoji="1" lang="en-US" sz="2400">
                <a:solidFill>
                  <a:srgbClr val="44546A"/>
                </a:solidFill>
                <a:latin typeface="Verdana" pitchFamily="34" charset="0"/>
              </a:rPr>
              <a:t>ENERGY GENERATION: DNIPRODZERZHYNSK CHP</a:t>
            </a:r>
          </a:p>
        </p:txBody>
      </p:sp>
      <p:sp>
        <p:nvSpPr>
          <p:cNvPr id="57"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29805" name="Text Box 109"/>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26</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85" name="Group 61"/>
          <p:cNvGraphicFramePr>
            <a:graphicFrameLocks noGrp="1"/>
          </p:cNvGraphicFramePr>
          <p:nvPr>
            <p:ph idx="4294967295"/>
          </p:nvPr>
        </p:nvGraphicFramePr>
        <p:xfrm>
          <a:off x="1511300" y="1155700"/>
          <a:ext cx="8243888" cy="4338021"/>
        </p:xfrm>
        <a:graphic>
          <a:graphicData uri="http://schemas.openxmlformats.org/drawingml/2006/table">
            <a:tbl>
              <a:tblPr>
                <a:tableStyleId>{3B4B98B0-60AC-42C2-AFA5-B58CD77FA1E5}</a:tableStyleId>
              </a:tblPr>
              <a:tblGrid>
                <a:gridCol w="2951163"/>
                <a:gridCol w="1744662"/>
                <a:gridCol w="1716088"/>
                <a:gridCol w="1831975"/>
              </a:tblGrid>
              <a:tr h="4651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itchFamily="34" charset="0"/>
                          <a:cs typeface="Arial" pitchFamily="34" charset="0"/>
                        </a:rPr>
                        <a:t>Company</a:t>
                      </a:r>
                      <a:endParaRPr kumimoji="0" lang="en-US" sz="1600" b="1" i="0" u="none" strike="noStrike" cap="none" normalizeH="0" baseline="0" dirty="0" smtClean="0">
                        <a:ln>
                          <a:noFill/>
                        </a:ln>
                        <a:solidFill>
                          <a:schemeClr val="bg1"/>
                        </a:solidFill>
                        <a:effectLst/>
                        <a:latin typeface="Calibri" pitchFamily="34" charset="0"/>
                        <a:cs typeface="Arial" pitchFamily="34" charset="0"/>
                      </a:endParaRPr>
                    </a:p>
                  </a:txBody>
                  <a:tcPr marL="9488" marR="9488" marT="9488" marB="0" anchor="ctr" horzOverflow="overflow">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itchFamily="34" charset="0"/>
                          <a:cs typeface="Arial" pitchFamily="34" charset="0"/>
                        </a:rPr>
                        <a:t>Industry</a:t>
                      </a:r>
                      <a:endParaRPr kumimoji="0" lang="en-US" sz="1600" b="1" i="0" u="none" strike="noStrike" cap="none" normalizeH="0" baseline="0" dirty="0" smtClean="0">
                        <a:ln>
                          <a:noFill/>
                        </a:ln>
                        <a:solidFill>
                          <a:schemeClr val="bg1"/>
                        </a:solidFill>
                        <a:effectLst/>
                        <a:latin typeface="Calibri" pitchFamily="34" charset="0"/>
                        <a:cs typeface="Arial" pitchFamily="34" charset="0"/>
                      </a:endParaRPr>
                    </a:p>
                  </a:txBody>
                  <a:tcPr marL="9488" marR="9488" marT="9488" marB="0" anchor="ctr" horzOverflow="overflow">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itchFamily="34" charset="0"/>
                          <a:cs typeface="Arial" pitchFamily="34" charset="0"/>
                        </a:rPr>
                        <a:t> Revenue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itchFamily="34" charset="0"/>
                          <a:cs typeface="Arial" pitchFamily="34" charset="0"/>
                        </a:rPr>
                        <a:t>2015 year, USD </a:t>
                      </a:r>
                      <a:r>
                        <a:rPr kumimoji="0" lang="en-US" sz="1600" b="1" u="none" strike="noStrike" cap="none" normalizeH="0" baseline="0" dirty="0" err="1" smtClean="0">
                          <a:ln>
                            <a:noFill/>
                          </a:ln>
                          <a:effectLst/>
                          <a:latin typeface="Calibri" pitchFamily="34" charset="0"/>
                          <a:cs typeface="Arial" pitchFamily="34" charset="0"/>
                        </a:rPr>
                        <a:t>mln</a:t>
                      </a:r>
                      <a:r>
                        <a:rPr kumimoji="0" lang="en-US" sz="1600" b="1" u="none" strike="noStrike" cap="none" normalizeH="0" baseline="0" dirty="0" smtClean="0">
                          <a:ln>
                            <a:noFill/>
                          </a:ln>
                          <a:effectLst/>
                          <a:latin typeface="Calibri" pitchFamily="34" charset="0"/>
                          <a:cs typeface="Arial" pitchFamily="34" charset="0"/>
                        </a:rPr>
                        <a:t>* </a:t>
                      </a:r>
                      <a:endParaRPr kumimoji="0" lang="en-US" sz="1600" b="1" i="0" u="none" strike="noStrike" cap="none" normalizeH="0" baseline="0" dirty="0" smtClean="0">
                        <a:ln>
                          <a:noFill/>
                        </a:ln>
                        <a:solidFill>
                          <a:schemeClr val="bg1"/>
                        </a:solidFill>
                        <a:effectLst/>
                        <a:latin typeface="Calibri" pitchFamily="34" charset="0"/>
                        <a:cs typeface="Arial" pitchFamily="34" charset="0"/>
                      </a:endParaRPr>
                    </a:p>
                  </a:txBody>
                  <a:tcPr marL="9488" marR="9488" marT="9488" marB="0" anchor="ctr" horzOverflow="overflow">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itchFamily="34" charset="0"/>
                          <a:cs typeface="Arial" pitchFamily="34" charset="0"/>
                        </a:rPr>
                        <a:t> Share for privatization, % </a:t>
                      </a:r>
                      <a:endParaRPr kumimoji="0" lang="en-US" sz="1600" b="1" i="0" u="none" strike="noStrike" cap="none" normalizeH="0" baseline="0" dirty="0" smtClean="0">
                        <a:ln>
                          <a:noFill/>
                        </a:ln>
                        <a:solidFill>
                          <a:schemeClr val="bg1"/>
                        </a:solidFill>
                        <a:effectLst/>
                        <a:latin typeface="Calibri" pitchFamily="34" charset="0"/>
                        <a:cs typeface="Arial" pitchFamily="34" charset="0"/>
                      </a:endParaRPr>
                    </a:p>
                  </a:txBody>
                  <a:tcPr marL="9488" marR="9488" marT="9488" marB="0" anchor="ctr" horzOverflow="overflow">
                    <a:solidFill>
                      <a:srgbClr val="C6E5FA"/>
                    </a:solidFill>
                  </a:tcPr>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Odesa</a:t>
                      </a:r>
                      <a:r>
                        <a:rPr kumimoji="0" lang="en-US" sz="1400" u="none" strike="noStrike" cap="none" normalizeH="0" baseline="0" dirty="0" smtClean="0">
                          <a:ln>
                            <a:noFill/>
                          </a:ln>
                          <a:effectLst/>
                          <a:latin typeface="Calibri" pitchFamily="34" charset="0"/>
                          <a:cs typeface="Arial" pitchFamily="34" charset="0"/>
                        </a:rPr>
                        <a:t> Portside Plant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Fertilisers</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512,</a:t>
                      </a:r>
                      <a:r>
                        <a:rPr kumimoji="0" lang="en-US" sz="1400" u="none" strike="noStrike" kern="1200" cap="none" normalizeH="0" baseline="0" dirty="0" smtClean="0">
                          <a:ln>
                            <a:noFill/>
                          </a:ln>
                          <a:solidFill>
                            <a:schemeClr val="tx1"/>
                          </a:solidFill>
                          <a:effectLst/>
                          <a:latin typeface="Calibri" pitchFamily="34" charset="0"/>
                          <a:ea typeface="+mn-ea"/>
                          <a:cs typeface="Arial" pitchFamily="34" charset="0"/>
                        </a:rPr>
                        <a:t>5</a:t>
                      </a:r>
                      <a:endPar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99,</a:t>
                      </a:r>
                      <a:r>
                        <a:rPr kumimoji="0" lang="uk-UA" sz="1400" u="none" strike="noStrike" cap="none" normalizeH="0" baseline="0" dirty="0" smtClean="0">
                          <a:ln>
                            <a:noFill/>
                          </a:ln>
                          <a:effectLst/>
                          <a:latin typeface="Calibri" pitchFamily="34" charset="0"/>
                          <a:cs typeface="Arial" pitchFamily="34" charset="0"/>
                        </a:rPr>
                        <a:t>6</a:t>
                      </a:r>
                      <a:r>
                        <a:rPr kumimoji="0" lang="en-US" sz="1400" u="none" strike="noStrike" cap="none" normalizeH="0" baseline="0" dirty="0" smtClean="0">
                          <a:ln>
                            <a:noFill/>
                          </a:ln>
                          <a:effectLst/>
                          <a:latin typeface="Calibri" pitchFamily="34" charset="0"/>
                          <a:cs typeface="Arial" pitchFamily="34" charset="0"/>
                        </a:rPr>
                        <a: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4920" marR="4920" marT="4920" marB="0" anchor="ctr" horzOverflow="overflow"/>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Tsentrenergo</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Energy Generation</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314</a:t>
                      </a: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78,3%</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r h="3127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Kharkivoblenergo</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Energy Distribution</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226</a:t>
                      </a: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65</a:t>
                      </a:r>
                      <a:r>
                        <a:rPr kumimoji="0" lang="uk-UA" sz="1400" u="none" strike="noStrike" cap="none" normalizeH="0" baseline="0" dirty="0" smtClean="0">
                          <a:ln>
                            <a:noFill/>
                          </a:ln>
                          <a:effectLst/>
                          <a:latin typeface="Calibri" pitchFamily="34" charset="0"/>
                          <a:cs typeface="Arial" pitchFamily="34" charset="0"/>
                        </a:rPr>
                        <a:t>,0</a:t>
                      </a:r>
                      <a:r>
                        <a:rPr kumimoji="0" lang="en-US" sz="1400" u="none" strike="noStrike" cap="none" normalizeH="0" baseline="0" dirty="0" smtClean="0">
                          <a:ln>
                            <a:noFill/>
                          </a:ln>
                          <a:effectLst/>
                          <a:latin typeface="Calibri" pitchFamily="34" charset="0"/>
                          <a:cs typeface="Arial" pitchFamily="34" charset="0"/>
                        </a:rPr>
                        <a: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Mykolayivoblenergo</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Energy Distribution</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98</a:t>
                      </a:r>
                      <a:r>
                        <a:rPr kumimoji="0" lang="en-US" sz="1400" u="none" strike="noStrike" kern="1200" cap="none" normalizeH="0" baseline="0" dirty="0" smtClean="0">
                          <a:ln>
                            <a:noFill/>
                          </a:ln>
                          <a:solidFill>
                            <a:schemeClr val="tx1"/>
                          </a:solidFill>
                          <a:effectLst/>
                          <a:latin typeface="Calibri" pitchFamily="34" charset="0"/>
                          <a:ea typeface="+mn-ea"/>
                          <a:cs typeface="Arial" pitchFamily="34" charset="0"/>
                        </a:rPr>
                        <a:t>,5</a:t>
                      </a:r>
                      <a:endPar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70</a:t>
                      </a:r>
                      <a:r>
                        <a:rPr kumimoji="0" lang="uk-UA" sz="1400" u="none" strike="noStrike" cap="none" normalizeH="0" baseline="0" smtClean="0">
                          <a:ln>
                            <a:noFill/>
                          </a:ln>
                          <a:effectLst/>
                          <a:latin typeface="Calibri" pitchFamily="34" charset="0"/>
                          <a:cs typeface="Arial" pitchFamily="34" charset="0"/>
                        </a:rPr>
                        <a:t>,0</a:t>
                      </a:r>
                      <a:r>
                        <a:rPr kumimoji="0" lang="en-US" sz="1400" u="none" strike="noStrike" cap="none" normalizeH="0" baseline="0" smtClean="0">
                          <a:ln>
                            <a:noFill/>
                          </a:ln>
                          <a:effectLst/>
                          <a:latin typeface="Calibri" pitchFamily="34" charset="0"/>
                          <a:cs typeface="Arial" pitchFamily="34" charset="0"/>
                        </a:rPr>
                        <a:t>%</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Zaporizhzhyaoblenergo</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Energy Distribution</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378</a:t>
                      </a: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60,2%</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r>
              <a:tr h="303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Khmelnytskeoblenergo</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Energy Distribution</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65</a:t>
                      </a: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70</a:t>
                      </a:r>
                      <a:r>
                        <a:rPr kumimoji="0" lang="uk-UA" sz="1400" u="none" strike="noStrike" cap="none" normalizeH="0" baseline="0" dirty="0" smtClean="0">
                          <a:ln>
                            <a:noFill/>
                          </a:ln>
                          <a:effectLst/>
                          <a:latin typeface="Calibri" pitchFamily="34" charset="0"/>
                          <a:cs typeface="Arial" pitchFamily="34" charset="0"/>
                        </a:rPr>
                        <a:t>,0</a:t>
                      </a:r>
                      <a:r>
                        <a:rPr kumimoji="0" lang="en-US" sz="1400" u="none" strike="noStrike" cap="none" normalizeH="0" baseline="0" dirty="0" smtClean="0">
                          <a:ln>
                            <a:noFill/>
                          </a:ln>
                          <a:effectLst/>
                          <a:latin typeface="Calibri" pitchFamily="34" charset="0"/>
                          <a:cs typeface="Arial" pitchFamily="34" charset="0"/>
                        </a:rPr>
                        <a: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r h="2778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Ternopiloblenergo</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Energy Distribution</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46,</a:t>
                      </a:r>
                      <a:r>
                        <a:rPr kumimoji="0" lang="en-US" sz="1400" u="none" strike="noStrike" kern="1200" cap="none" normalizeH="0" baseline="0" dirty="0" smtClean="0">
                          <a:ln>
                            <a:noFill/>
                          </a:ln>
                          <a:solidFill>
                            <a:schemeClr val="tx1"/>
                          </a:solidFill>
                          <a:effectLst/>
                          <a:latin typeface="Calibri" pitchFamily="34" charset="0"/>
                          <a:ea typeface="+mn-ea"/>
                          <a:cs typeface="Arial" pitchFamily="34" charset="0"/>
                        </a:rPr>
                        <a:t>5</a:t>
                      </a:r>
                      <a:endPar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51</a:t>
                      </a:r>
                      <a:r>
                        <a:rPr kumimoji="0" lang="uk-UA" sz="1400" u="none" strike="noStrike" cap="none" normalizeH="0" baseline="0" dirty="0" smtClean="0">
                          <a:ln>
                            <a:noFill/>
                          </a:ln>
                          <a:effectLst/>
                          <a:latin typeface="Calibri" pitchFamily="34" charset="0"/>
                          <a:cs typeface="Arial" pitchFamily="34" charset="0"/>
                        </a:rPr>
                        <a:t>,0</a:t>
                      </a:r>
                      <a:r>
                        <a:rPr kumimoji="0" lang="en-US" sz="1400" u="none" strike="noStrike" cap="none" normalizeH="0" baseline="0" dirty="0" smtClean="0">
                          <a:ln>
                            <a:noFill/>
                          </a:ln>
                          <a:effectLst/>
                          <a:latin typeface="Calibri" pitchFamily="34" charset="0"/>
                          <a:cs typeface="Arial" pitchFamily="34" charset="0"/>
                        </a:rPr>
                        <a: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r h="1619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Cherkasyoblenergo</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Energy Distribution</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5873" marR="5873" marT="587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1</a:t>
                      </a:r>
                      <a:r>
                        <a:rPr kumimoji="0" lang="en-US" sz="1400" u="none" strike="noStrike" kern="1200" cap="none" normalizeH="0" baseline="0" dirty="0" smtClean="0">
                          <a:ln>
                            <a:noFill/>
                          </a:ln>
                          <a:solidFill>
                            <a:schemeClr val="tx1"/>
                          </a:solidFill>
                          <a:effectLst/>
                          <a:latin typeface="Calibri" pitchFamily="34" charset="0"/>
                          <a:ea typeface="+mn-ea"/>
                          <a:cs typeface="Arial" pitchFamily="34" charset="0"/>
                        </a:rPr>
                        <a:t>1</a:t>
                      </a:r>
                      <a:endPar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46</a:t>
                      </a:r>
                      <a:r>
                        <a:rPr kumimoji="0" lang="uk-UA" sz="1400" u="none" strike="noStrike" cap="none" normalizeH="0" baseline="0" dirty="0" smtClean="0">
                          <a:ln>
                            <a:noFill/>
                          </a:ln>
                          <a:effectLst/>
                          <a:latin typeface="Calibri" pitchFamily="34" charset="0"/>
                          <a:cs typeface="Arial" pitchFamily="34" charset="0"/>
                        </a:rPr>
                        <a:t>,0</a:t>
                      </a:r>
                      <a:r>
                        <a:rPr kumimoji="0" lang="en-US" sz="1400" u="none" strike="noStrike" cap="none" normalizeH="0" baseline="0" dirty="0" smtClean="0">
                          <a:ln>
                            <a:noFill/>
                          </a:ln>
                          <a:effectLst/>
                          <a:latin typeface="Calibri" pitchFamily="34" charset="0"/>
                          <a:cs typeface="Arial" pitchFamily="34" charset="0"/>
                        </a:rPr>
                        <a: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r h="33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Odesa CHP</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Energy Generation</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1</a:t>
                      </a:r>
                      <a:r>
                        <a:rPr kumimoji="0" lang="en-US" sz="1400" u="none" strike="noStrike" kern="1200" cap="none" normalizeH="0" baseline="0" dirty="0" smtClean="0">
                          <a:ln>
                            <a:noFill/>
                          </a:ln>
                          <a:solidFill>
                            <a:schemeClr val="tx1"/>
                          </a:solidFill>
                          <a:effectLst/>
                          <a:latin typeface="Calibri" pitchFamily="34" charset="0"/>
                          <a:ea typeface="+mn-ea"/>
                          <a:cs typeface="Arial" pitchFamily="34" charset="0"/>
                        </a:rPr>
                        <a:t>8</a:t>
                      </a:r>
                      <a:endPar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100</a:t>
                      </a:r>
                      <a:r>
                        <a:rPr kumimoji="0" lang="uk-UA" sz="1400" u="none" strike="noStrike" cap="none" normalizeH="0" baseline="0" dirty="0" smtClean="0">
                          <a:ln>
                            <a:noFill/>
                          </a:ln>
                          <a:effectLst/>
                          <a:latin typeface="Calibri" pitchFamily="34" charset="0"/>
                          <a:cs typeface="Arial" pitchFamily="34" charset="0"/>
                        </a:rPr>
                        <a:t>,0</a:t>
                      </a:r>
                      <a:r>
                        <a:rPr kumimoji="0" lang="en-US" sz="1400" u="none" strike="noStrike" cap="none" normalizeH="0" baseline="0" dirty="0" smtClean="0">
                          <a:ln>
                            <a:noFill/>
                          </a:ln>
                          <a:effectLst/>
                          <a:latin typeface="Calibri" pitchFamily="34" charset="0"/>
                          <a:cs typeface="Arial" pitchFamily="34" charset="0"/>
                        </a:rPr>
                        <a: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4920" marR="4920" marT="4920" marB="0" anchor="ctr" horzOverflow="overflow"/>
                </a:tc>
              </a:tr>
              <a:tr h="33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Kherson CHP</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Energy Generation</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12,</a:t>
                      </a:r>
                      <a:r>
                        <a:rPr kumimoji="0" lang="en-US" sz="1400" u="none" strike="noStrike" kern="1200" cap="none" normalizeH="0" baseline="0" dirty="0" smtClean="0">
                          <a:ln>
                            <a:noFill/>
                          </a:ln>
                          <a:solidFill>
                            <a:schemeClr val="tx1"/>
                          </a:solidFill>
                          <a:effectLst/>
                          <a:latin typeface="Calibri" pitchFamily="34" charset="0"/>
                          <a:ea typeface="+mn-ea"/>
                          <a:cs typeface="Arial" pitchFamily="34" charset="0"/>
                        </a:rPr>
                        <a:t>5</a:t>
                      </a:r>
                      <a:endPar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endParaRP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99,8%</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r h="331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Mykolayiv CHP</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Energy Generation</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11</a:t>
                      </a: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100</a:t>
                      </a:r>
                      <a:r>
                        <a:rPr kumimoji="0" lang="uk-UA" sz="1400" u="none" strike="noStrike" cap="none" normalizeH="0" baseline="0" dirty="0" smtClean="0">
                          <a:ln>
                            <a:noFill/>
                          </a:ln>
                          <a:effectLst/>
                          <a:latin typeface="Calibri" pitchFamily="34" charset="0"/>
                          <a:cs typeface="Arial" pitchFamily="34" charset="0"/>
                        </a:rPr>
                        <a:t>,0</a:t>
                      </a:r>
                      <a:r>
                        <a:rPr kumimoji="0" lang="en-US" sz="1400" u="none" strike="noStrike" cap="none" normalizeH="0" baseline="0" dirty="0" smtClean="0">
                          <a:ln>
                            <a:noFill/>
                          </a:ln>
                          <a:effectLst/>
                          <a:latin typeface="Calibri" pitchFamily="34" charset="0"/>
                          <a:cs typeface="Arial" pitchFamily="34" charset="0"/>
                        </a:rPr>
                        <a:t>%</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r h="3524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latin typeface="Calibri" pitchFamily="34" charset="0"/>
                          <a:cs typeface="Arial" pitchFamily="34" charset="0"/>
                        </a:rPr>
                        <a:t>Dniprodzerzhynsk</a:t>
                      </a:r>
                      <a:r>
                        <a:rPr kumimoji="0" lang="en-US" sz="1400" u="none" strike="noStrike" cap="none" normalizeH="0" baseline="0" dirty="0" smtClean="0">
                          <a:ln>
                            <a:noFill/>
                          </a:ln>
                          <a:effectLst/>
                          <a:latin typeface="Calibri" pitchFamily="34" charset="0"/>
                          <a:cs typeface="Arial" pitchFamily="34" charset="0"/>
                        </a:rPr>
                        <a:t> CHP</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alibri" pitchFamily="34" charset="0"/>
                          <a:cs typeface="Arial" pitchFamily="34" charset="0"/>
                        </a:rPr>
                        <a:t>Energy Generation</a:t>
                      </a:r>
                      <a:endParaRPr kumimoji="0" lang="en-US" sz="1400" b="0" i="0" u="none" strike="noStrike" cap="none" normalizeH="0" baseline="0" smtClean="0">
                        <a:ln>
                          <a:noFill/>
                        </a:ln>
                        <a:solidFill>
                          <a:srgbClr val="000000"/>
                        </a:solidFill>
                        <a:effectLst/>
                        <a:latin typeface="Calibri" pitchFamily="34" charset="0"/>
                        <a:cs typeface="Arial" pitchFamily="34" charset="0"/>
                      </a:endParaRPr>
                    </a:p>
                  </a:txBody>
                  <a:tcPr marL="4920" marR="4920" marT="4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u="none" strike="noStrike" kern="1200" cap="none" normalizeH="0" baseline="0" dirty="0" smtClean="0">
                          <a:ln>
                            <a:noFill/>
                          </a:ln>
                          <a:solidFill>
                            <a:schemeClr val="tx1"/>
                          </a:solidFill>
                          <a:effectLst/>
                          <a:latin typeface="Calibri" pitchFamily="34" charset="0"/>
                          <a:ea typeface="+mn-ea"/>
                          <a:cs typeface="Arial" pitchFamily="34" charset="0"/>
                        </a:rPr>
                        <a:t>12</a:t>
                      </a:r>
                    </a:p>
                  </a:txBody>
                  <a:tcPr marL="9525" marR="9525" marT="9525" marB="0" anchor="b"/>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alibri" pitchFamily="34" charset="0"/>
                          <a:cs typeface="Arial" pitchFamily="34" charset="0"/>
                        </a:rPr>
                        <a:t>99,9%</a:t>
                      </a:r>
                      <a:endParaRPr kumimoji="0" lang="en-US" sz="1400" b="0" i="0" u="none" strike="noStrike" cap="none" normalizeH="0" baseline="0" dirty="0" smtClean="0">
                        <a:ln>
                          <a:noFill/>
                        </a:ln>
                        <a:solidFill>
                          <a:srgbClr val="000000"/>
                        </a:solidFill>
                        <a:effectLst/>
                        <a:latin typeface="Calibri" pitchFamily="34" charset="0"/>
                        <a:cs typeface="Arial" pitchFamily="34" charset="0"/>
                      </a:endParaRPr>
                    </a:p>
                  </a:txBody>
                  <a:tcPr marL="9488" marR="9488" marT="9488" marB="0" anchor="ctr" horzOverflow="overflow"/>
                </a:tc>
              </a:tr>
            </a:tbl>
          </a:graphicData>
        </a:graphic>
      </p:graphicFrame>
      <p:sp>
        <p:nvSpPr>
          <p:cNvPr id="15416" name="TextBox 5"/>
          <p:cNvSpPr txBox="1">
            <a:spLocks noChangeArrowheads="1"/>
          </p:cNvSpPr>
          <p:nvPr/>
        </p:nvSpPr>
        <p:spPr bwMode="auto">
          <a:xfrm>
            <a:off x="1524000" y="5591175"/>
            <a:ext cx="3505200" cy="366713"/>
          </a:xfrm>
          <a:prstGeom prst="rect">
            <a:avLst/>
          </a:prstGeom>
          <a:noFill/>
          <a:ln w="9525">
            <a:noFill/>
            <a:miter lim="800000"/>
            <a:headEnd/>
            <a:tailEnd/>
          </a:ln>
        </p:spPr>
        <p:txBody>
          <a:bodyPr>
            <a:spAutoFit/>
          </a:bodyPr>
          <a:lstStyle/>
          <a:p>
            <a:r>
              <a:rPr lang="en-US" sz="900" b="0" i="1">
                <a:latin typeface="Calibri" pitchFamily="34" charset="0"/>
              </a:rPr>
              <a:t>*Average</a:t>
            </a:r>
            <a:r>
              <a:rPr lang="en-US" b="0" i="1">
                <a:latin typeface="Calibri" pitchFamily="34" charset="0"/>
              </a:rPr>
              <a:t> </a:t>
            </a:r>
            <a:r>
              <a:rPr lang="en-US" sz="900" b="0" i="1">
                <a:latin typeface="Calibri" pitchFamily="34" charset="0"/>
              </a:rPr>
              <a:t>NBU exchange rate 21,8447 UAH/USD for 2015</a:t>
            </a:r>
          </a:p>
        </p:txBody>
      </p:sp>
      <p:pic>
        <p:nvPicPr>
          <p:cNvPr id="15417" name="Picture 5"/>
          <p:cNvPicPr>
            <a:picLocks noChangeAspect="1" noChangeArrowheads="1"/>
          </p:cNvPicPr>
          <p:nvPr/>
        </p:nvPicPr>
        <p:blipFill>
          <a:blip r:embed="rId2">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15418" name="Picture 2"/>
          <p:cNvPicPr>
            <a:picLocks noChangeAspect="1" noChangeArrowheads="1"/>
          </p:cNvPicPr>
          <p:nvPr/>
        </p:nvPicPr>
        <p:blipFill>
          <a:blip r:embed="rId3"/>
          <a:srcRect l="18552" t="42311" r="71382" b="51151"/>
          <a:stretch>
            <a:fillRect/>
          </a:stretch>
        </p:blipFill>
        <p:spPr bwMode="auto">
          <a:xfrm>
            <a:off x="0" y="0"/>
            <a:ext cx="1731963" cy="900113"/>
          </a:xfrm>
          <a:prstGeom prst="rect">
            <a:avLst/>
          </a:prstGeom>
          <a:noFill/>
          <a:ln w="9525">
            <a:noFill/>
            <a:miter lim="800000"/>
            <a:headEnd/>
            <a:tailEnd/>
          </a:ln>
        </p:spPr>
      </p:pic>
      <p:sp>
        <p:nvSpPr>
          <p:cNvPr id="15419" name="Прямоугольник 8"/>
          <p:cNvSpPr>
            <a:spLocks noChangeArrowheads="1"/>
          </p:cNvSpPr>
          <p:nvPr/>
        </p:nvSpPr>
        <p:spPr bwMode="auto">
          <a:xfrm>
            <a:off x="1511300" y="296863"/>
            <a:ext cx="7169150" cy="461962"/>
          </a:xfrm>
          <a:prstGeom prst="rect">
            <a:avLst/>
          </a:prstGeom>
          <a:noFill/>
          <a:ln w="9525">
            <a:noFill/>
            <a:miter lim="800000"/>
            <a:headEnd/>
            <a:tailEnd/>
          </a:ln>
        </p:spPr>
        <p:txBody>
          <a:bodyPr wrap="none">
            <a:spAutoFit/>
          </a:bodyPr>
          <a:lstStyle/>
          <a:p>
            <a:r>
              <a:rPr kumimoji="1" lang="en-US" sz="2400">
                <a:solidFill>
                  <a:srgbClr val="44546A"/>
                </a:solidFill>
                <a:latin typeface="Verdana" pitchFamily="34" charset="0"/>
              </a:rPr>
              <a:t>TOP SOES FOR PRIVATIZATION IN 2016</a:t>
            </a:r>
          </a:p>
        </p:txBody>
      </p:sp>
      <p:sp>
        <p:nvSpPr>
          <p:cNvPr id="10"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15422" name="Text Box 62"/>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14</a:t>
            </a:r>
            <a:endParaRPr lang="ru-RU" sz="1200" b="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p:cNvGraphicFramePr>
            <a:graphicFrameLocks noGrp="1"/>
          </p:cNvGraphicFramePr>
          <p:nvPr/>
        </p:nvGraphicFramePr>
        <p:xfrm>
          <a:off x="1636713" y="4418013"/>
          <a:ext cx="4203701" cy="1539243"/>
        </p:xfrm>
        <a:graphic>
          <a:graphicData uri="http://schemas.openxmlformats.org/drawingml/2006/table">
            <a:tbl>
              <a:tblPr>
                <a:tableStyleId>{284E427A-3D55-4303-BF80-6455036E1DE7}</a:tableStyleId>
              </a:tblPr>
              <a:tblGrid>
                <a:gridCol w="1084868"/>
                <a:gridCol w="779708"/>
                <a:gridCol w="779709"/>
                <a:gridCol w="779708"/>
                <a:gridCol w="779708"/>
              </a:tblGrid>
              <a:tr h="146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latin typeface="Calibri" pitchFamily="34" charset="0"/>
                        </a:rPr>
                        <a:t>UAH m</a:t>
                      </a:r>
                      <a:endParaRPr kumimoji="0" lang="en-US" sz="1100" b="1" i="0" u="none" strike="noStrike" cap="none" normalizeH="0" baseline="0" dirty="0" smtClean="0">
                        <a:ln>
                          <a:noFill/>
                        </a:ln>
                        <a:solidFill>
                          <a:schemeClr val="bg2">
                            <a:lumMod val="25000"/>
                          </a:schemeClr>
                        </a:solidFill>
                        <a:effectLst/>
                        <a:latin typeface="Calibri" pitchFamily="34" charset="0"/>
                        <a:cs typeface="Arial" charset="0"/>
                      </a:endParaRPr>
                    </a:p>
                  </a:txBody>
                  <a:tcPr marL="9525" marR="9525" marT="9525" marB="0" anchor="ctr" horzOverflow="overflow">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latin typeface="Calibri" pitchFamily="34" charset="0"/>
                        </a:rPr>
                        <a:t>2012</a:t>
                      </a:r>
                      <a:endParaRPr kumimoji="0" lang="en-US" sz="1100" b="1" i="0" u="none" strike="noStrike" cap="none" normalizeH="0" baseline="0" dirty="0" smtClean="0">
                        <a:ln>
                          <a:noFill/>
                        </a:ln>
                        <a:solidFill>
                          <a:schemeClr val="bg2">
                            <a:lumMod val="25000"/>
                          </a:schemeClr>
                        </a:solidFill>
                        <a:effectLst/>
                        <a:latin typeface="Calibri" pitchFamily="34" charset="0"/>
                        <a:cs typeface="Arial" charset="0"/>
                      </a:endParaRPr>
                    </a:p>
                  </a:txBody>
                  <a:tcPr marL="9525" marR="9525" marT="9525" marB="0" anchor="ctr" horzOverflow="overflow">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latin typeface="Calibri" pitchFamily="34" charset="0"/>
                        </a:rPr>
                        <a:t>2013</a:t>
                      </a:r>
                      <a:endParaRPr kumimoji="0" lang="en-US" sz="1100" b="1" i="0" u="none" strike="noStrike" cap="none" normalizeH="0" baseline="0" dirty="0" smtClean="0">
                        <a:ln>
                          <a:noFill/>
                        </a:ln>
                        <a:solidFill>
                          <a:schemeClr val="bg2">
                            <a:lumMod val="25000"/>
                          </a:schemeClr>
                        </a:solidFill>
                        <a:effectLst/>
                        <a:latin typeface="Calibri" pitchFamily="34" charset="0"/>
                        <a:cs typeface="Arial" charset="0"/>
                      </a:endParaRPr>
                    </a:p>
                  </a:txBody>
                  <a:tcPr marL="9525" marR="9525" marT="9525" marB="0" anchor="ctr" horzOverflow="overflow">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latin typeface="Calibri" pitchFamily="34" charset="0"/>
                        </a:rPr>
                        <a:t>2014</a:t>
                      </a:r>
                      <a:endParaRPr kumimoji="0" lang="en-US" sz="1100" b="1" i="0" u="none" strike="noStrike" cap="none" normalizeH="0" baseline="0" dirty="0" smtClean="0">
                        <a:ln>
                          <a:noFill/>
                        </a:ln>
                        <a:solidFill>
                          <a:schemeClr val="bg2">
                            <a:lumMod val="25000"/>
                          </a:schemeClr>
                        </a:solidFill>
                        <a:effectLst/>
                        <a:latin typeface="Calibri" pitchFamily="34" charset="0"/>
                        <a:cs typeface="Arial" charset="0"/>
                      </a:endParaRPr>
                    </a:p>
                  </a:txBody>
                  <a:tcPr marL="9525" marR="9525" marT="9525" marB="0" anchor="ctr" horzOverflow="overflow">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2">
                              <a:lumMod val="25000"/>
                            </a:schemeClr>
                          </a:solidFill>
                          <a:effectLst/>
                          <a:latin typeface="Calibri" pitchFamily="34" charset="0"/>
                          <a:cs typeface="Arial" charset="0"/>
                        </a:rPr>
                        <a:t>2015</a:t>
                      </a:r>
                    </a:p>
                  </a:txBody>
                  <a:tcPr marL="9525" marR="9525" marT="9525" marB="0" anchor="ctr" horzOverflow="overflow">
                    <a:solidFill>
                      <a:srgbClr val="C6E5FA"/>
                    </a:solidFill>
                  </a:tcPr>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Revenue</a:t>
                      </a:r>
                      <a:endParaRPr kumimoji="0" lang="en-US" sz="1100" b="0" i="0" u="none" strike="noStrike" cap="none" normalizeH="0" baseline="0" smtClean="0">
                        <a:ln>
                          <a:noFill/>
                        </a:ln>
                        <a:solidFill>
                          <a:schemeClr val="bg2">
                            <a:lumMod val="25000"/>
                          </a:schemeClr>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5,372 </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4,904 </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5,428 </a:t>
                      </a:r>
                      <a:endParaRPr kumimoji="0" lang="en-US" sz="1100" b="0" i="0" u="none" strike="noStrike" cap="none" normalizeH="0" baseline="0" dirty="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2">
                              <a:lumMod val="25000"/>
                            </a:schemeClr>
                          </a:solidFill>
                          <a:effectLst/>
                          <a:latin typeface="Calibri" pitchFamily="34" charset="0"/>
                        </a:rPr>
                        <a:t>11,195</a:t>
                      </a:r>
                    </a:p>
                  </a:txBody>
                  <a:tcPr marL="9525" marR="9525" marT="9525" marB="0" anchor="ctr" horzOverflow="overflow"/>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Gross profit</a:t>
                      </a:r>
                      <a:endParaRPr kumimoji="0" lang="en-US" sz="1100" b="0" i="0" u="none" strike="noStrike" cap="none" normalizeH="0" baseline="0" smtClean="0">
                        <a:ln>
                          <a:noFill/>
                        </a:ln>
                        <a:solidFill>
                          <a:schemeClr val="bg2">
                            <a:lumMod val="25000"/>
                          </a:schemeClr>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168 </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(811)</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(39)</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2">
                              <a:lumMod val="25000"/>
                            </a:schemeClr>
                          </a:solidFill>
                          <a:effectLst/>
                          <a:latin typeface="Calibri" pitchFamily="34" charset="0"/>
                        </a:rPr>
                        <a:t>1426</a:t>
                      </a:r>
                    </a:p>
                  </a:txBody>
                  <a:tcPr marL="9525" marR="9525" marT="9525" marB="0" anchor="ctr" horzOverflow="overflow"/>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EBITDA</a:t>
                      </a:r>
                      <a:endParaRPr kumimoji="0" lang="en-US" sz="1100" b="0" i="0" u="none" strike="noStrike" cap="none" normalizeH="0" baseline="0" dirty="0" smtClean="0">
                        <a:ln>
                          <a:noFill/>
                        </a:ln>
                        <a:solidFill>
                          <a:schemeClr val="bg2">
                            <a:lumMod val="25000"/>
                          </a:schemeClr>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(12)</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(1,034)</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(132)</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2">
                              <a:lumMod val="25000"/>
                            </a:schemeClr>
                          </a:solidFill>
                          <a:effectLst/>
                          <a:latin typeface="Calibri" pitchFamily="34" charset="0"/>
                        </a:rPr>
                        <a:t>983</a:t>
                      </a:r>
                    </a:p>
                  </a:txBody>
                  <a:tcPr marL="9525" marR="9525" marT="9525" marB="0" anchor="ctr" horzOverflow="overflow"/>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Net profit</a:t>
                      </a:r>
                      <a:endParaRPr kumimoji="0" lang="en-US" sz="1100" b="0" i="0" u="none" strike="noStrike" cap="none" normalizeH="0" baseline="0" dirty="0" smtClean="0">
                        <a:ln>
                          <a:noFill/>
                        </a:ln>
                        <a:solidFill>
                          <a:schemeClr val="bg2">
                            <a:lumMod val="25000"/>
                          </a:schemeClr>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(116)</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(1,144)</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(270)</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2">
                              <a:lumMod val="25000"/>
                            </a:schemeClr>
                          </a:solidFill>
                          <a:effectLst/>
                          <a:latin typeface="Calibri" pitchFamily="34" charset="0"/>
                        </a:rPr>
                        <a:t>211</a:t>
                      </a:r>
                    </a:p>
                  </a:txBody>
                  <a:tcPr marL="9525" marR="9525" marT="9525" marB="0" anchor="ctr" horzOverflow="overflow"/>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Total assets</a:t>
                      </a:r>
                      <a:endParaRPr kumimoji="0" lang="en-US" sz="1100" b="0" i="0" u="none" strike="noStrike" cap="none" normalizeH="0" baseline="0" dirty="0" smtClean="0">
                        <a:ln>
                          <a:noFill/>
                        </a:ln>
                        <a:solidFill>
                          <a:schemeClr val="bg2">
                            <a:lumMod val="25000"/>
                          </a:schemeClr>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2,240 </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2,756 </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8,827 </a:t>
                      </a:r>
                      <a:endParaRPr kumimoji="0" lang="en-US" sz="1100" b="0" i="0"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2">
                              <a:lumMod val="25000"/>
                            </a:schemeClr>
                          </a:solidFill>
                          <a:effectLst/>
                          <a:latin typeface="Calibri" pitchFamily="34" charset="0"/>
                        </a:rPr>
                        <a:t>3,352</a:t>
                      </a:r>
                    </a:p>
                  </a:txBody>
                  <a:tcPr marL="9525" marR="9525" marT="9525" marB="0" anchor="ctr" horzOverflow="overflow"/>
                </a:tc>
              </a:tr>
              <a:tr h="227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Financial debt</a:t>
                      </a:r>
                      <a:endParaRPr kumimoji="0" lang="en-US" sz="1100" b="0" i="0" u="none" strike="noStrike" cap="none" normalizeH="0" baseline="0" smtClean="0">
                        <a:ln>
                          <a:noFill/>
                        </a:ln>
                        <a:solidFill>
                          <a:schemeClr val="bg2">
                            <a:lumMod val="25000"/>
                          </a:schemeClr>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 </a:t>
                      </a:r>
                      <a:endParaRPr kumimoji="0" lang="en-US" sz="1100" b="0" i="1"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 </a:t>
                      </a:r>
                      <a:endParaRPr kumimoji="0" lang="en-US" sz="1100" b="0" i="1" u="none" strike="noStrike" cap="none" normalizeH="0" baseline="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4,603 </a:t>
                      </a:r>
                      <a:endParaRPr kumimoji="0" lang="en-US" sz="1100" b="0" i="0" u="none" strike="noStrike" cap="none" normalizeH="0" baseline="0" dirty="0" smtClean="0">
                        <a:ln>
                          <a:noFill/>
                        </a:ln>
                        <a:solidFill>
                          <a:schemeClr val="bg2">
                            <a:lumMod val="25000"/>
                          </a:schemeClr>
                        </a:solidFill>
                        <a:effectLst/>
                        <a:latin typeface="Calibri" pitchFamily="34" charset="0"/>
                      </a:endParaRPr>
                    </a:p>
                  </a:txBody>
                  <a:tcPr marL="9525" marR="9525" marT="9525"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2">
                              <a:lumMod val="25000"/>
                            </a:schemeClr>
                          </a:solidFill>
                          <a:effectLst/>
                          <a:latin typeface="Calibri" pitchFamily="34" charset="0"/>
                        </a:rPr>
                        <a:t>3,178</a:t>
                      </a:r>
                    </a:p>
                  </a:txBody>
                  <a:tcPr marL="9525" marR="9525" marT="9525" marB="0" anchor="ctr" horzOverflow="overflow"/>
                </a:tc>
              </a:tr>
            </a:tbl>
          </a:graphicData>
        </a:graphic>
      </p:graphicFrame>
      <p:sp>
        <p:nvSpPr>
          <p:cNvPr id="16386" name="Rectangle 7"/>
          <p:cNvSpPr>
            <a:spLocks noChangeArrowheads="1"/>
          </p:cNvSpPr>
          <p:nvPr/>
        </p:nvSpPr>
        <p:spPr bwMode="auto">
          <a:xfrm>
            <a:off x="1512888" y="1098550"/>
            <a:ext cx="4279900" cy="3028950"/>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t>The Odesa Portside Plant (OPP) is a major chemical production company accounting for 17% of ammonium nitrate and 19% of urea production capacity in Ukraine</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t>A specific advantage of the plant is that it is located at the end-point of the ammonia pipeline Tolyatti-Gorlovka-Odesa and operates sea chemicals transshipment terminal:</a:t>
            </a:r>
          </a:p>
          <a:p>
            <a:pPr marL="228600" indent="-228600" algn="just" eaLnBrk="0" hangingPunct="0">
              <a:spcBef>
                <a:spcPts val="300"/>
              </a:spcBef>
              <a:buClr>
                <a:srgbClr val="034EA2"/>
              </a:buClr>
              <a:buSzPct val="75000"/>
              <a:buFont typeface="Arial" charset="0"/>
              <a:buChar char="‒"/>
              <a:tabLst>
                <a:tab pos="171450" algn="l"/>
                <a:tab pos="455613" algn="l"/>
              </a:tabLst>
            </a:pPr>
            <a:r>
              <a:rPr lang="en-GB" sz="900" b="0"/>
              <a:t>Transhipment services provide additional source of revenue</a:t>
            </a:r>
            <a:endParaRPr lang="en-US" sz="900" b="0"/>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t>Apart from ammonium nitrate and urea OPP produces liquid nitrogen, carbon dioxide, liquid oxygen and sodium sulphate</a:t>
            </a:r>
          </a:p>
          <a:p>
            <a:pPr marL="228600" indent="-228600" algn="just" eaLnBrk="0" hangingPunct="0">
              <a:spcBef>
                <a:spcPts val="300"/>
              </a:spcBef>
              <a:buClr>
                <a:srgbClr val="034EA2"/>
              </a:buClr>
              <a:buSzPct val="100000"/>
              <a:buFont typeface="Arial" charset="0"/>
              <a:buChar char="•"/>
              <a:tabLst>
                <a:tab pos="171450" algn="l"/>
                <a:tab pos="455613" algn="l"/>
              </a:tabLst>
            </a:pPr>
            <a:r>
              <a:rPr lang="en-GB" sz="900" b="0"/>
              <a:t>The plant due to its strategic location and connection to the chemical transportation infrastructure is </a:t>
            </a:r>
            <a:r>
              <a:rPr lang="en-US" sz="900" b="0"/>
              <a:t>export oriented</a:t>
            </a:r>
          </a:p>
          <a:p>
            <a:pPr marL="228600" indent="-228600" algn="just" eaLnBrk="0" hangingPunct="0">
              <a:spcBef>
                <a:spcPts val="300"/>
              </a:spcBef>
              <a:buClr>
                <a:srgbClr val="034EA2"/>
              </a:buClr>
              <a:buSzPct val="75000"/>
              <a:buFont typeface="Arial" charset="0"/>
              <a:buChar char="‒"/>
              <a:tabLst>
                <a:tab pos="171450" algn="l"/>
                <a:tab pos="455613" algn="l"/>
              </a:tabLst>
            </a:pPr>
            <a:r>
              <a:rPr lang="en-US" sz="900" b="0"/>
              <a:t>Export sales account up to 85% of the output</a:t>
            </a:r>
          </a:p>
          <a:p>
            <a:pPr marL="228600" indent="-228600" algn="just" eaLnBrk="0" hangingPunct="0">
              <a:spcBef>
                <a:spcPts val="300"/>
              </a:spcBef>
              <a:buClr>
                <a:srgbClr val="034EA2"/>
              </a:buClr>
              <a:buSzPct val="75000"/>
              <a:buFont typeface="Arial" charset="0"/>
              <a:buChar char="‒"/>
              <a:tabLst>
                <a:tab pos="171450" algn="l"/>
                <a:tab pos="455613" algn="l"/>
              </a:tabLst>
            </a:pPr>
            <a:r>
              <a:rPr lang="en-US" sz="900" b="0"/>
              <a:t>Major export destinations incl. EU countries and USA</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t>The OPP’s financial performance is highly dependent on natural gas prices, with gas constituting 80 % of the production costs</a:t>
            </a:r>
          </a:p>
          <a:p>
            <a:pPr marL="228600" indent="-228600" algn="just" eaLnBrk="0" hangingPunct="0">
              <a:spcBef>
                <a:spcPts val="300"/>
              </a:spcBef>
              <a:buClr>
                <a:srgbClr val="034EA2"/>
              </a:buClr>
              <a:buSzPct val="75000"/>
              <a:buFont typeface="Arial" charset="0"/>
              <a:buChar char="‒"/>
              <a:tabLst>
                <a:tab pos="171450" algn="l"/>
                <a:tab pos="455613" algn="l"/>
              </a:tabLst>
            </a:pPr>
            <a:r>
              <a:rPr lang="en-US" sz="900" b="0"/>
              <a:t>In 2014, apart from the natural gas supplies from the state-owned company Naftogaz OPP started importing gas from Hungary through reverse facilities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t>The Odesa Portside Plant is </a:t>
            </a:r>
            <a:r>
              <a:rPr lang="en-GB" sz="900" b="0"/>
              <a:t>state-owned by </a:t>
            </a:r>
            <a:r>
              <a:rPr lang="en-US" sz="900" b="0"/>
              <a:t>99.57%</a:t>
            </a:r>
          </a:p>
          <a:p>
            <a:pPr marL="228600" indent="-228600" algn="just" eaLnBrk="0" hangingPunct="0">
              <a:buClr>
                <a:srgbClr val="FFD200"/>
              </a:buClr>
              <a:buSzPct val="75000"/>
              <a:buFont typeface="Arial" charset="0"/>
              <a:buChar char="►"/>
              <a:tabLst>
                <a:tab pos="171450" algn="l"/>
                <a:tab pos="455613" algn="l"/>
              </a:tabLst>
            </a:pPr>
            <a:endParaRPr lang="en-US" sz="900" b="0"/>
          </a:p>
        </p:txBody>
      </p:sp>
      <p:sp>
        <p:nvSpPr>
          <p:cNvPr id="10" name="Rectangle 9"/>
          <p:cNvSpPr/>
          <p:nvPr/>
        </p:nvSpPr>
        <p:spPr>
          <a:xfrm>
            <a:off x="6164263" y="830263"/>
            <a:ext cx="3517900"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OPP fertilizers output, </a:t>
            </a:r>
            <a:r>
              <a:rPr lang="en-US" sz="1100" dirty="0" err="1">
                <a:solidFill>
                  <a:schemeClr val="tx1"/>
                </a:solidFill>
                <a:latin typeface="Arial" panose="020B0604020202020204" pitchFamily="34" charset="0"/>
                <a:cs typeface="Arial" panose="020B0604020202020204" pitchFamily="34" charset="0"/>
              </a:rPr>
              <a:t>kt</a:t>
            </a:r>
            <a:r>
              <a:rPr lang="en-US" sz="1100" dirty="0">
                <a:solidFill>
                  <a:schemeClr val="tx1"/>
                </a:solidFill>
                <a:latin typeface="Arial" panose="020B0604020202020204" pitchFamily="34" charset="0"/>
                <a:cs typeface="Arial" panose="020B0604020202020204" pitchFamily="34" charset="0"/>
              </a:rPr>
              <a:t> </a:t>
            </a:r>
          </a:p>
        </p:txBody>
      </p:sp>
      <p:sp>
        <p:nvSpPr>
          <p:cNvPr id="12" name="Rectangle 11"/>
          <p:cNvSpPr/>
          <p:nvPr/>
        </p:nvSpPr>
        <p:spPr>
          <a:xfrm>
            <a:off x="1643063" y="4067175"/>
            <a:ext cx="4481512"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Key financials (according to national GAAP)</a:t>
            </a:r>
          </a:p>
        </p:txBody>
      </p:sp>
      <p:graphicFrame>
        <p:nvGraphicFramePr>
          <p:cNvPr id="27740" name="Group 92"/>
          <p:cNvGraphicFramePr>
            <a:graphicFrameLocks noGrp="1"/>
          </p:cNvGraphicFramePr>
          <p:nvPr/>
        </p:nvGraphicFramePr>
        <p:xfrm>
          <a:off x="6181725" y="4443413"/>
          <a:ext cx="3657600" cy="2173955"/>
        </p:xfrm>
        <a:graphic>
          <a:graphicData uri="http://schemas.openxmlformats.org/drawingml/2006/table">
            <a:tbl>
              <a:tblPr>
                <a:tableStyleId>{D27102A9-8310-4765-A935-A1911B00CA55}</a:tableStyleId>
              </a:tblPr>
              <a:tblGrid>
                <a:gridCol w="3171825"/>
                <a:gridCol w="485775"/>
              </a:tblGrid>
              <a:tr h="93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Production</a:t>
                      </a:r>
                      <a:endParaRPr kumimoji="0" lang="en-US" sz="1100" b="1" i="0" u="none" strike="noStrike" cap="none" normalizeH="0" baseline="0" dirty="0" smtClean="0">
                        <a:ln>
                          <a:noFill/>
                        </a:ln>
                        <a:solidFill>
                          <a:schemeClr val="bg1"/>
                        </a:solidFill>
                        <a:effectLst/>
                        <a:latin typeface="Calibri" pitchFamily="34" charset="0"/>
                        <a:cs typeface="Arial" charset="0"/>
                      </a:endParaRPr>
                    </a:p>
                  </a:txBody>
                  <a:tcPr marL="9525" marR="9525" marT="9525" marB="0" anchor="ctr" horzOverflow="overflow">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 </a:t>
                      </a:r>
                      <a:endParaRPr kumimoji="0" lang="en-US" sz="1100" b="0" i="0" u="none" strike="noStrike" cap="none" normalizeH="0" baseline="0" dirty="0" smtClean="0">
                        <a:ln>
                          <a:noFill/>
                        </a:ln>
                        <a:solidFill>
                          <a:schemeClr val="bg1"/>
                        </a:solidFill>
                        <a:effectLst/>
                        <a:latin typeface="Calibri" pitchFamily="34" charset="0"/>
                        <a:cs typeface="Arial" charset="0"/>
                      </a:endParaRPr>
                    </a:p>
                  </a:txBody>
                  <a:tcPr marL="9525" marR="9525" marT="9525" marB="0" anchor="ctr" horzOverflow="overflow">
                    <a:solidFill>
                      <a:schemeClr val="accent2"/>
                    </a:solidFill>
                  </a:tcPr>
                </a:tc>
              </a:tr>
              <a:tr h="93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Ammonia</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1.1</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93663">
                <a:tc>
                  <a:txBody>
                    <a:bodyPr/>
                    <a:lstStyle/>
                    <a:p>
                      <a:pPr marL="0" marR="0" lvl="0" indent="0" algn="l" defTabSz="914400" rtl="0" eaLnBrk="1" fontAlgn="ctr" latinLnBrk="0" hangingPunct="1">
                        <a:lnSpc>
                          <a:spcPct val="100000"/>
                        </a:lnSpc>
                        <a:spcBef>
                          <a:spcPct val="0"/>
                        </a:spcBef>
                        <a:spcAft>
                          <a:spcPct val="0"/>
                        </a:spcAft>
                        <a:buClr>
                          <a:srgbClr val="000000"/>
                        </a:buClr>
                        <a:buSzPts val="800"/>
                        <a:buFont typeface="Arial" charset="0"/>
                        <a:buNone/>
                        <a:tabLst/>
                      </a:pPr>
                      <a:r>
                        <a:rPr kumimoji="0" lang="en-US" sz="1100" u="none" strike="noStrike" cap="none" normalizeH="0" baseline="0" smtClean="0">
                          <a:ln>
                            <a:noFill/>
                          </a:ln>
                          <a:effectLst/>
                          <a:latin typeface="Calibri" pitchFamily="34" charset="0"/>
                        </a:rPr>
                        <a:t>Urea</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0.9</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180975">
                <a:tc>
                  <a:txBody>
                    <a:bodyPr/>
                    <a:lstStyle/>
                    <a:p>
                      <a:pPr marL="0" marR="0" lvl="0" indent="0" algn="l" defTabSz="914400" rtl="0" eaLnBrk="1" fontAlgn="ctr" latinLnBrk="0" hangingPunct="1">
                        <a:lnSpc>
                          <a:spcPct val="100000"/>
                        </a:lnSpc>
                        <a:spcBef>
                          <a:spcPct val="0"/>
                        </a:spcBef>
                        <a:spcAft>
                          <a:spcPct val="0"/>
                        </a:spcAft>
                        <a:buClr>
                          <a:srgbClr val="000000"/>
                        </a:buClr>
                        <a:buSzPts val="800"/>
                        <a:buFont typeface="Arial" charset="0"/>
                        <a:buNone/>
                        <a:tabLst/>
                      </a:pPr>
                      <a:r>
                        <a:rPr kumimoji="0" lang="en-US" sz="1100" u="none" strike="noStrike" cap="none" normalizeH="0" baseline="0" smtClean="0">
                          <a:ln>
                            <a:noFill/>
                          </a:ln>
                          <a:effectLst/>
                          <a:latin typeface="Calibri" pitchFamily="34" charset="0"/>
                        </a:rPr>
                        <a:t>Liquid nitrogen, carbon, dioxide, liquid oxygen and sodium sulphate (non-significant quantities)</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93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Total production capacities</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2.0</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93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Transshipment</a:t>
                      </a:r>
                      <a:endParaRPr kumimoji="0" lang="en-US" sz="1100" b="1" i="0" u="none" strike="noStrike" cap="none" normalizeH="0" baseline="0" smtClean="0">
                        <a:ln>
                          <a:noFill/>
                        </a:ln>
                        <a:solidFill>
                          <a:schemeClr val="bg1"/>
                        </a:solidFill>
                        <a:effectLst/>
                        <a:latin typeface="Calibri" pitchFamily="34" charset="0"/>
                        <a:cs typeface="Arial" charset="0"/>
                      </a:endParaRPr>
                    </a:p>
                  </a:txBody>
                  <a:tcPr marL="9525" marR="9525" marT="9525" marB="0" anchor="ctr" horzOverflow="overflow">
                    <a:solidFill>
                      <a:schemeClr val="accent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latin typeface="Calibri" pitchFamily="34" charset="0"/>
                        </a:rPr>
                        <a:t> </a:t>
                      </a:r>
                      <a:endParaRPr kumimoji="0" lang="en-US" sz="1100" b="0" i="0" u="none" strike="noStrike" cap="none" normalizeH="0" baseline="0" dirty="0" smtClean="0">
                        <a:ln>
                          <a:noFill/>
                        </a:ln>
                        <a:solidFill>
                          <a:schemeClr val="bg1"/>
                        </a:solidFill>
                        <a:effectLst/>
                        <a:latin typeface="Calibri" pitchFamily="34" charset="0"/>
                        <a:cs typeface="Arial" charset="0"/>
                      </a:endParaRPr>
                    </a:p>
                  </a:txBody>
                  <a:tcPr marL="9525" marR="9525" marT="9525" marB="0" anchor="ctr" horzOverflow="overflow">
                    <a:solidFill>
                      <a:schemeClr val="accent2"/>
                    </a:solidFill>
                  </a:tcPr>
                </a:tc>
              </a:tr>
              <a:tr h="93663">
                <a:tc>
                  <a:txBody>
                    <a:bodyPr/>
                    <a:lstStyle/>
                    <a:p>
                      <a:pPr marL="0" marR="0" lvl="0" indent="0" algn="l" defTabSz="914400" rtl="0" eaLnBrk="1" fontAlgn="ctr" latinLnBrk="0" hangingPunct="1">
                        <a:lnSpc>
                          <a:spcPct val="100000"/>
                        </a:lnSpc>
                        <a:spcBef>
                          <a:spcPct val="0"/>
                        </a:spcBef>
                        <a:spcAft>
                          <a:spcPct val="0"/>
                        </a:spcAft>
                        <a:buClr>
                          <a:srgbClr val="000000"/>
                        </a:buClr>
                        <a:buSzPts val="800"/>
                        <a:buFont typeface="Arial" charset="0"/>
                        <a:buNone/>
                        <a:tabLst/>
                      </a:pPr>
                      <a:r>
                        <a:rPr kumimoji="0" lang="en-US" sz="1100" u="none" strike="noStrike" cap="none" normalizeH="0" baseline="0" smtClean="0">
                          <a:ln>
                            <a:noFill/>
                          </a:ln>
                          <a:effectLst/>
                          <a:latin typeface="Calibri" pitchFamily="34" charset="0"/>
                        </a:rPr>
                        <a:t>Ammonia</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4.3</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93663">
                <a:tc>
                  <a:txBody>
                    <a:bodyPr/>
                    <a:lstStyle/>
                    <a:p>
                      <a:pPr marL="0" marR="0" lvl="0" indent="0" algn="l" defTabSz="914400" rtl="0" eaLnBrk="1" fontAlgn="ctr" latinLnBrk="0" hangingPunct="1">
                        <a:lnSpc>
                          <a:spcPct val="100000"/>
                        </a:lnSpc>
                        <a:spcBef>
                          <a:spcPct val="0"/>
                        </a:spcBef>
                        <a:spcAft>
                          <a:spcPct val="0"/>
                        </a:spcAft>
                        <a:buClr>
                          <a:srgbClr val="000000"/>
                        </a:buClr>
                        <a:buSzPts val="800"/>
                        <a:buFont typeface="Arial" charset="0"/>
                        <a:buNone/>
                        <a:tabLst/>
                      </a:pPr>
                      <a:r>
                        <a:rPr kumimoji="0" lang="en-US" sz="1100" u="none" strike="noStrike" cap="none" normalizeH="0" baseline="0" smtClean="0">
                          <a:ln>
                            <a:noFill/>
                          </a:ln>
                          <a:effectLst/>
                          <a:latin typeface="Calibri" pitchFamily="34" charset="0"/>
                        </a:rPr>
                        <a:t>Urea</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5.0</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93663">
                <a:tc>
                  <a:txBody>
                    <a:bodyPr/>
                    <a:lstStyle/>
                    <a:p>
                      <a:pPr marL="0" marR="0" lvl="0" indent="0" algn="l" defTabSz="914400" rtl="0" eaLnBrk="1" fontAlgn="ctr" latinLnBrk="0" hangingPunct="1">
                        <a:lnSpc>
                          <a:spcPct val="100000"/>
                        </a:lnSpc>
                        <a:spcBef>
                          <a:spcPct val="0"/>
                        </a:spcBef>
                        <a:spcAft>
                          <a:spcPct val="0"/>
                        </a:spcAft>
                        <a:buClr>
                          <a:srgbClr val="000000"/>
                        </a:buClr>
                        <a:buSzPts val="800"/>
                        <a:buFont typeface="Arial" charset="0"/>
                        <a:buNone/>
                        <a:tabLst/>
                      </a:pPr>
                      <a:r>
                        <a:rPr kumimoji="0" lang="en-US" sz="1100" u="none" strike="noStrike" cap="none" normalizeH="0" baseline="0" smtClean="0">
                          <a:ln>
                            <a:noFill/>
                          </a:ln>
                          <a:effectLst/>
                          <a:latin typeface="Calibri" pitchFamily="34" charset="0"/>
                        </a:rPr>
                        <a:t>Methanol</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1.0</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93663">
                <a:tc>
                  <a:txBody>
                    <a:bodyPr/>
                    <a:lstStyle/>
                    <a:p>
                      <a:pPr marL="0" marR="0" lvl="0" indent="0" algn="l" defTabSz="914400" rtl="0" eaLnBrk="1" fontAlgn="ctr" latinLnBrk="0" hangingPunct="1">
                        <a:lnSpc>
                          <a:spcPct val="100000"/>
                        </a:lnSpc>
                        <a:spcBef>
                          <a:spcPct val="0"/>
                        </a:spcBef>
                        <a:spcAft>
                          <a:spcPct val="0"/>
                        </a:spcAft>
                        <a:buClr>
                          <a:srgbClr val="000000"/>
                        </a:buClr>
                        <a:buSzPts val="800"/>
                        <a:buFont typeface="Arial" charset="0"/>
                        <a:buNone/>
                        <a:tabLst/>
                      </a:pPr>
                      <a:r>
                        <a:rPr kumimoji="0" lang="en-US" sz="1100" u="none" strike="noStrike" cap="none" normalizeH="0" baseline="0" smtClean="0">
                          <a:ln>
                            <a:noFill/>
                          </a:ln>
                          <a:effectLst/>
                          <a:latin typeface="Calibri" pitchFamily="34" charset="0"/>
                        </a:rPr>
                        <a:t>Liquid fertilizers </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857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smtClean="0">
                          <a:ln>
                            <a:noFill/>
                          </a:ln>
                          <a:effectLst/>
                          <a:latin typeface="Calibri" pitchFamily="34" charset="0"/>
                        </a:rPr>
                        <a:t>0.5</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23466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smtClean="0">
                          <a:ln>
                            <a:noFill/>
                          </a:ln>
                          <a:effectLst/>
                          <a:latin typeface="Calibri" pitchFamily="34" charset="0"/>
                        </a:rPr>
                        <a:t>Total transshipment capacities</a:t>
                      </a:r>
                      <a:endParaRPr kumimoji="0" lang="en-US" sz="1100" b="1"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latin typeface="Calibri" pitchFamily="34" charset="0"/>
                        </a:rPr>
                        <a:t>10.8</a:t>
                      </a:r>
                      <a:endParaRPr kumimoji="0" lang="en-US" sz="1100" b="1"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tc>
              </a:tr>
            </a:tbl>
          </a:graphicData>
        </a:graphic>
      </p:graphicFrame>
      <p:sp>
        <p:nvSpPr>
          <p:cNvPr id="62" name="Rectangle 61"/>
          <p:cNvSpPr/>
          <p:nvPr/>
        </p:nvSpPr>
        <p:spPr>
          <a:xfrm>
            <a:off x="6186488" y="4127500"/>
            <a:ext cx="3662362"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OPP capacities overview, </a:t>
            </a:r>
            <a:r>
              <a:rPr lang="en-US" sz="1100" dirty="0" err="1">
                <a:solidFill>
                  <a:schemeClr val="tx1"/>
                </a:solidFill>
                <a:latin typeface="Arial" panose="020B0604020202020204" pitchFamily="34" charset="0"/>
                <a:cs typeface="Arial" panose="020B0604020202020204" pitchFamily="34" charset="0"/>
              </a:rPr>
              <a:t>mt</a:t>
            </a:r>
            <a:r>
              <a:rPr lang="en-US" sz="1100" dirty="0">
                <a:solidFill>
                  <a:schemeClr val="tx1"/>
                </a:solidFill>
                <a:latin typeface="Arial" panose="020B0604020202020204" pitchFamily="34" charset="0"/>
                <a:cs typeface="Arial" panose="020B0604020202020204" pitchFamily="34" charset="0"/>
              </a:rPr>
              <a:t> pa</a:t>
            </a:r>
          </a:p>
        </p:txBody>
      </p:sp>
      <p:graphicFrame>
        <p:nvGraphicFramePr>
          <p:cNvPr id="64" name="Chart 63"/>
          <p:cNvGraphicFramePr>
            <a:graphicFrameLocks/>
          </p:cNvGraphicFramePr>
          <p:nvPr/>
        </p:nvGraphicFramePr>
        <p:xfrm>
          <a:off x="6050082" y="1099620"/>
          <a:ext cx="3775593" cy="1203258"/>
        </p:xfrm>
        <a:graphic>
          <a:graphicData uri="http://schemas.openxmlformats.org/drawingml/2006/chart">
            <c:chart xmlns:c="http://schemas.openxmlformats.org/drawingml/2006/chart" xmlns:r="http://schemas.openxmlformats.org/officeDocument/2006/relationships" r:id="rId2"/>
          </a:graphicData>
        </a:graphic>
      </p:graphicFrame>
      <p:grpSp>
        <p:nvGrpSpPr>
          <p:cNvPr id="16416" name="Group 14"/>
          <p:cNvGrpSpPr>
            <a:grpSpLocks noChangeAspect="1"/>
          </p:cNvGrpSpPr>
          <p:nvPr/>
        </p:nvGrpSpPr>
        <p:grpSpPr bwMode="auto">
          <a:xfrm>
            <a:off x="6535738" y="2801938"/>
            <a:ext cx="2757487" cy="1338262"/>
            <a:chOff x="5274252" y="1130588"/>
            <a:chExt cx="3465802" cy="1682450"/>
          </a:xfrm>
        </p:grpSpPr>
        <p:grpSp>
          <p:nvGrpSpPr>
            <p:cNvPr id="16426" name="Group 15"/>
            <p:cNvGrpSpPr>
              <a:grpSpLocks noChangeAspect="1"/>
            </p:cNvGrpSpPr>
            <p:nvPr/>
          </p:nvGrpSpPr>
          <p:grpSpPr bwMode="auto">
            <a:xfrm>
              <a:off x="5274252" y="1130588"/>
              <a:ext cx="2708506" cy="1682450"/>
              <a:chOff x="5229950" y="1879851"/>
              <a:chExt cx="3180542" cy="2061720"/>
            </a:xfrm>
          </p:grpSpPr>
          <p:grpSp>
            <p:nvGrpSpPr>
              <p:cNvPr id="4" name="Group 28"/>
              <p:cNvGrpSpPr>
                <a:grpSpLocks noChangeAspect="1"/>
              </p:cNvGrpSpPr>
              <p:nvPr/>
            </p:nvGrpSpPr>
            <p:grpSpPr>
              <a:xfrm>
                <a:off x="5229950" y="1879851"/>
                <a:ext cx="3180542" cy="2061720"/>
                <a:chOff x="2566988" y="1863840"/>
                <a:chExt cx="4070624" cy="2759075"/>
              </a:xfrm>
              <a:solidFill>
                <a:schemeClr val="bg1">
                  <a:lumMod val="85000"/>
                </a:schemeClr>
              </a:solidFill>
            </p:grpSpPr>
            <p:sp>
              <p:nvSpPr>
                <p:cNvPr id="32" name="Freeform 31"/>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3" name="Freeform 32"/>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4" name="Freeform 33"/>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5" name="Freeform 34"/>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6" name="Freeform 35"/>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7" name="Freeform 36"/>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8" name="Freeform 37"/>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9" name="Freeform 38"/>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0" name="Freeform 39"/>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1" name="Freeform 40"/>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2" name="Freeform 41"/>
                <p:cNvSpPr>
                  <a:spLocks/>
                </p:cNvSpPr>
                <p:nvPr/>
              </p:nvSpPr>
              <p:spPr bwMode="auto">
                <a:xfrm>
                  <a:off x="4211639" y="2138477"/>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43" name="Freeform 42"/>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4" name="Freeform 43"/>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5" name="Freeform 44"/>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6" name="Freeform 45"/>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7" name="Freeform 46"/>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8" name="Freeform 47"/>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9" name="Freeform 48"/>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0" name="Freeform 49"/>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1" name="Freeform 50"/>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2" name="Freeform 51"/>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3" name="Freeform 52"/>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54" name="Freeform 53"/>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8" name="Freeform 57"/>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p>
                  <a:pPr fontAlgn="auto">
                    <a:spcBef>
                      <a:spcPts val="0"/>
                    </a:spcBef>
                    <a:spcAft>
                      <a:spcPts val="0"/>
                    </a:spcAft>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endParaRPr>
                </a:p>
              </p:txBody>
            </p:sp>
            <p:sp>
              <p:nvSpPr>
                <p:cNvPr id="60" name="Freeform 59"/>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grpSp>
          <p:sp>
            <p:nvSpPr>
              <p:cNvPr id="27737" name="TextBox 63"/>
              <p:cNvSpPr txBox="1">
                <a:spLocks noChangeArrowheads="1"/>
              </p:cNvSpPr>
              <p:nvPr/>
            </p:nvSpPr>
            <p:spPr bwMode="auto">
              <a:xfrm>
                <a:off x="6438027" y="3416609"/>
                <a:ext cx="1423798" cy="331912"/>
              </a:xfrm>
              <a:prstGeom prst="rect">
                <a:avLst/>
              </a:prstGeom>
              <a:noFill/>
              <a:ln w="9525">
                <a:noFill/>
                <a:miter lim="800000"/>
                <a:headEnd/>
                <a:tailEnd/>
              </a:ln>
            </p:spPr>
            <p:txBody>
              <a:bodyPr lIns="0" tIns="0" rIns="0" bIns="0">
                <a:spAutoFit/>
              </a:bodyPr>
              <a:lstStyle/>
              <a:p>
                <a:pPr algn="ctr">
                  <a:defRPr/>
                </a:pPr>
                <a:r>
                  <a:rPr lang="en-US" sz="7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cs typeface="Tahoma" pitchFamily="34" charset="0"/>
                  </a:rPr>
                  <a:t>Odesa Portside Plant</a:t>
                </a:r>
              </a:p>
            </p:txBody>
          </p:sp>
          <p:sp>
            <p:nvSpPr>
              <p:cNvPr id="27738" name="Oval 30"/>
              <p:cNvSpPr>
                <a:spLocks noChangeArrowheads="1"/>
              </p:cNvSpPr>
              <p:nvPr/>
            </p:nvSpPr>
            <p:spPr bwMode="auto">
              <a:xfrm>
                <a:off x="6722450" y="3320365"/>
                <a:ext cx="84349" cy="88045"/>
              </a:xfrm>
              <a:prstGeom prst="ellipse">
                <a:avLst/>
              </a:prstGeom>
              <a:solidFill>
                <a:srgbClr val="F8D608"/>
              </a:solidFill>
              <a:ln w="9525">
                <a:noFill/>
                <a:round/>
                <a:headEnd/>
                <a:tailEnd/>
              </a:ln>
            </p:spPr>
            <p:txBody>
              <a:bodyPr lIns="0" tIns="0" rIns="0" bIns="0" anchor="ctr"/>
              <a:lstStyle/>
              <a:p>
                <a:pPr algn="ctr">
                  <a:lnSpc>
                    <a:spcPct val="90000"/>
                  </a:lnSpc>
                  <a:spcBef>
                    <a:spcPts val="1200"/>
                  </a:spcBef>
                  <a:buClr>
                    <a:srgbClr val="007D28"/>
                  </a:buClr>
                  <a:buSzPct val="150000"/>
                  <a:defRPr/>
                </a:pPr>
                <a:endParaRPr lang="ru-RU" sz="9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ahoma" pitchFamily="34" charset="0"/>
                  <a:cs typeface="Tahoma" pitchFamily="34" charset="0"/>
                </a:endParaRPr>
              </a:p>
            </p:txBody>
          </p:sp>
        </p:grpSp>
        <p:sp>
          <p:nvSpPr>
            <p:cNvPr id="27724" name="Oval 16"/>
            <p:cNvSpPr>
              <a:spLocks noChangeArrowheads="1"/>
            </p:cNvSpPr>
            <p:nvPr/>
          </p:nvSpPr>
          <p:spPr bwMode="auto">
            <a:xfrm>
              <a:off x="7089957" y="1926907"/>
              <a:ext cx="71830" cy="73845"/>
            </a:xfrm>
            <a:prstGeom prst="ellipse">
              <a:avLst/>
            </a:prstGeom>
            <a:solidFill>
              <a:srgbClr val="034EA2"/>
            </a:solidFill>
            <a:ln w="9525">
              <a:noFill/>
              <a:round/>
              <a:headEnd/>
              <a:tailEnd/>
            </a:ln>
          </p:spPr>
          <p:txBody>
            <a:bodyPr lIns="0" tIns="0" rIns="0" bIns="0" anchor="ctr"/>
            <a:lstStyle/>
            <a:p>
              <a:pPr algn="ctr">
                <a:lnSpc>
                  <a:spcPct val="90000"/>
                </a:lnSpc>
                <a:spcBef>
                  <a:spcPts val="1200"/>
                </a:spcBef>
                <a:buClr>
                  <a:srgbClr val="007D28"/>
                </a:buClr>
                <a:buSzPct val="150000"/>
                <a:defRPr/>
              </a:pPr>
              <a:endParaRPr lang="ru-RU" sz="9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ahoma" pitchFamily="34" charset="0"/>
                <a:cs typeface="Tahoma" pitchFamily="34" charset="0"/>
              </a:endParaRPr>
            </a:p>
          </p:txBody>
        </p:sp>
        <p:sp>
          <p:nvSpPr>
            <p:cNvPr id="27725" name="Oval 17"/>
            <p:cNvSpPr>
              <a:spLocks noChangeArrowheads="1"/>
            </p:cNvSpPr>
            <p:nvPr/>
          </p:nvSpPr>
          <p:spPr bwMode="auto">
            <a:xfrm>
              <a:off x="7574810" y="1877013"/>
              <a:ext cx="71830" cy="71848"/>
            </a:xfrm>
            <a:prstGeom prst="ellipse">
              <a:avLst/>
            </a:prstGeom>
            <a:solidFill>
              <a:srgbClr val="034EA2"/>
            </a:solidFill>
            <a:ln w="9525">
              <a:noFill/>
              <a:round/>
              <a:headEnd/>
              <a:tailEnd/>
            </a:ln>
          </p:spPr>
          <p:txBody>
            <a:bodyPr lIns="0" tIns="0" rIns="0" bIns="0" anchor="ctr"/>
            <a:lstStyle/>
            <a:p>
              <a:pPr algn="ctr">
                <a:lnSpc>
                  <a:spcPct val="90000"/>
                </a:lnSpc>
                <a:spcBef>
                  <a:spcPts val="1200"/>
                </a:spcBef>
                <a:buClr>
                  <a:srgbClr val="007D28"/>
                </a:buClr>
                <a:buSzPct val="150000"/>
                <a:defRPr/>
              </a:pPr>
              <a:endParaRPr lang="ru-RU" sz="9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ahoma" pitchFamily="34" charset="0"/>
                <a:cs typeface="Tahoma" pitchFamily="34" charset="0"/>
              </a:endParaRPr>
            </a:p>
          </p:txBody>
        </p:sp>
        <p:sp>
          <p:nvSpPr>
            <p:cNvPr id="27726" name="Oval 18"/>
            <p:cNvSpPr>
              <a:spLocks noChangeArrowheads="1"/>
            </p:cNvSpPr>
            <p:nvPr/>
          </p:nvSpPr>
          <p:spPr bwMode="auto">
            <a:xfrm>
              <a:off x="6772707" y="1725333"/>
              <a:ext cx="71830" cy="71848"/>
            </a:xfrm>
            <a:prstGeom prst="ellipse">
              <a:avLst/>
            </a:prstGeom>
            <a:solidFill>
              <a:srgbClr val="034EA2"/>
            </a:solidFill>
            <a:ln w="9525">
              <a:noFill/>
              <a:round/>
              <a:headEnd/>
              <a:tailEnd/>
            </a:ln>
          </p:spPr>
          <p:txBody>
            <a:bodyPr lIns="0" tIns="0" rIns="0" bIns="0" anchor="ctr"/>
            <a:lstStyle/>
            <a:p>
              <a:pPr algn="ctr">
                <a:lnSpc>
                  <a:spcPct val="90000"/>
                </a:lnSpc>
                <a:spcBef>
                  <a:spcPts val="1200"/>
                </a:spcBef>
                <a:buClr>
                  <a:srgbClr val="007D28"/>
                </a:buClr>
                <a:buSzPct val="150000"/>
                <a:defRPr/>
              </a:pPr>
              <a:endParaRPr lang="ru-RU" sz="9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ahoma" pitchFamily="34" charset="0"/>
                <a:cs typeface="Tahoma" pitchFamily="34" charset="0"/>
              </a:endParaRPr>
            </a:p>
          </p:txBody>
        </p:sp>
        <p:sp>
          <p:nvSpPr>
            <p:cNvPr id="27727" name="Oval 19"/>
            <p:cNvSpPr>
              <a:spLocks noChangeArrowheads="1"/>
            </p:cNvSpPr>
            <p:nvPr/>
          </p:nvSpPr>
          <p:spPr bwMode="auto">
            <a:xfrm>
              <a:off x="7726451" y="1713359"/>
              <a:ext cx="71830" cy="71848"/>
            </a:xfrm>
            <a:prstGeom prst="ellipse">
              <a:avLst/>
            </a:prstGeom>
            <a:solidFill>
              <a:srgbClr val="034EA2"/>
            </a:solidFill>
            <a:ln w="9525">
              <a:noFill/>
              <a:round/>
              <a:headEnd/>
              <a:tailEnd/>
            </a:ln>
          </p:spPr>
          <p:txBody>
            <a:bodyPr lIns="0" tIns="0" rIns="0" bIns="0" anchor="ctr"/>
            <a:lstStyle/>
            <a:p>
              <a:pPr algn="ctr">
                <a:lnSpc>
                  <a:spcPct val="90000"/>
                </a:lnSpc>
                <a:spcBef>
                  <a:spcPts val="1200"/>
                </a:spcBef>
                <a:buClr>
                  <a:srgbClr val="007D28"/>
                </a:buClr>
                <a:buSzPct val="150000"/>
                <a:defRPr/>
              </a:pPr>
              <a:endParaRPr lang="ru-RU" sz="9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ahoma" pitchFamily="34" charset="0"/>
                <a:cs typeface="Tahoma" pitchFamily="34" charset="0"/>
              </a:endParaRPr>
            </a:p>
          </p:txBody>
        </p:sp>
        <p:sp>
          <p:nvSpPr>
            <p:cNvPr id="27728" name="TextBox 63"/>
            <p:cNvSpPr txBox="1">
              <a:spLocks noChangeArrowheads="1"/>
            </p:cNvSpPr>
            <p:nvPr/>
          </p:nvSpPr>
          <p:spPr bwMode="auto">
            <a:xfrm>
              <a:off x="6537960" y="1856198"/>
              <a:ext cx="1005840" cy="116054"/>
            </a:xfrm>
            <a:prstGeom prst="rect">
              <a:avLst/>
            </a:prstGeom>
            <a:noFill/>
            <a:ln w="9525">
              <a:noFill/>
              <a:miter lim="800000"/>
              <a:headEnd/>
              <a:tailEnd/>
            </a:ln>
          </p:spPr>
          <p:txBody>
            <a:bodyPr lIns="0" tIns="0" rIns="0" bIns="0">
              <a:spAutoFit/>
            </a:bodyPr>
            <a:lstStyle/>
            <a:p>
              <a:pPr algn="ctr">
                <a:defRPr/>
              </a:pPr>
              <a:r>
                <a:rPr lang="en-US" sz="6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ahoma" pitchFamily="34" charset="0"/>
                  <a:cs typeface="Tahoma" pitchFamily="34" charset="0"/>
                </a:rPr>
                <a:t>Dniproazot</a:t>
              </a:r>
            </a:p>
          </p:txBody>
        </p:sp>
        <p:sp>
          <p:nvSpPr>
            <p:cNvPr id="27729" name="TextBox 63"/>
            <p:cNvSpPr txBox="1">
              <a:spLocks noChangeArrowheads="1"/>
            </p:cNvSpPr>
            <p:nvPr/>
          </p:nvSpPr>
          <p:spPr bwMode="auto">
            <a:xfrm>
              <a:off x="7461556" y="1938593"/>
              <a:ext cx="748851" cy="232160"/>
            </a:xfrm>
            <a:prstGeom prst="rect">
              <a:avLst/>
            </a:prstGeom>
            <a:noFill/>
            <a:ln w="9525">
              <a:noFill/>
              <a:miter lim="800000"/>
              <a:headEnd/>
              <a:tailEnd/>
            </a:ln>
          </p:spPr>
          <p:txBody>
            <a:bodyPr lIns="0" tIns="0" rIns="0" bIns="0">
              <a:spAutoFit/>
            </a:bodyPr>
            <a:lstStyle/>
            <a:p>
              <a:pPr algn="ctr">
                <a:defRPr/>
              </a:pPr>
              <a:r>
                <a:rPr lang="en-US" sz="6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cs typeface="Tahoma" pitchFamily="34" charset="0"/>
                </a:rPr>
                <a:t>Stirol (Gorlovka)</a:t>
              </a:r>
            </a:p>
          </p:txBody>
        </p:sp>
        <p:sp>
          <p:nvSpPr>
            <p:cNvPr id="27730" name="TextBox 63"/>
            <p:cNvSpPr txBox="1">
              <a:spLocks noChangeArrowheads="1"/>
            </p:cNvSpPr>
            <p:nvPr/>
          </p:nvSpPr>
          <p:spPr bwMode="auto">
            <a:xfrm>
              <a:off x="6202268" y="1611433"/>
              <a:ext cx="1212487" cy="116054"/>
            </a:xfrm>
            <a:prstGeom prst="rect">
              <a:avLst/>
            </a:prstGeom>
            <a:noFill/>
            <a:ln w="9525">
              <a:noFill/>
              <a:miter lim="800000"/>
              <a:headEnd/>
              <a:tailEnd/>
            </a:ln>
          </p:spPr>
          <p:txBody>
            <a:bodyPr lIns="0" tIns="0" rIns="0" bIns="0">
              <a:spAutoFit/>
            </a:bodyPr>
            <a:lstStyle/>
            <a:p>
              <a:pPr algn="ctr">
                <a:defRPr/>
              </a:pPr>
              <a:r>
                <a:rPr lang="en-US" sz="6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cs typeface="Tahoma" pitchFamily="34" charset="0"/>
                </a:rPr>
                <a:t>Cherkasskiy Azot</a:t>
              </a:r>
            </a:p>
          </p:txBody>
        </p:sp>
        <p:sp>
          <p:nvSpPr>
            <p:cNvPr id="27731" name="TextBox 63"/>
            <p:cNvSpPr txBox="1">
              <a:spLocks noChangeArrowheads="1"/>
            </p:cNvSpPr>
            <p:nvPr/>
          </p:nvSpPr>
          <p:spPr bwMode="auto">
            <a:xfrm>
              <a:off x="7407764" y="1520942"/>
              <a:ext cx="802642" cy="232108"/>
            </a:xfrm>
            <a:prstGeom prst="rect">
              <a:avLst/>
            </a:prstGeom>
            <a:noFill/>
            <a:ln w="9525">
              <a:noFill/>
              <a:miter lim="800000"/>
              <a:headEnd/>
              <a:tailEnd/>
            </a:ln>
          </p:spPr>
          <p:txBody>
            <a:bodyPr lIns="0" tIns="0" rIns="0" bIns="0">
              <a:spAutoFit/>
            </a:bodyPr>
            <a:lstStyle/>
            <a:p>
              <a:pPr algn="ctr">
                <a:defRPr/>
              </a:pPr>
              <a:r>
                <a:rPr lang="en-US" sz="6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cs typeface="Tahoma" pitchFamily="34" charset="0"/>
                </a:rPr>
                <a:t>Severdonets’kiy Azot</a:t>
              </a:r>
            </a:p>
          </p:txBody>
        </p:sp>
        <p:sp>
          <p:nvSpPr>
            <p:cNvPr id="27732" name="Oval 24"/>
            <p:cNvSpPr>
              <a:spLocks noChangeArrowheads="1"/>
            </p:cNvSpPr>
            <p:nvPr/>
          </p:nvSpPr>
          <p:spPr bwMode="auto">
            <a:xfrm>
              <a:off x="5960629" y="1388044"/>
              <a:ext cx="73825" cy="71848"/>
            </a:xfrm>
            <a:prstGeom prst="ellipse">
              <a:avLst/>
            </a:prstGeom>
            <a:solidFill>
              <a:srgbClr val="034EA2"/>
            </a:solidFill>
            <a:ln w="9525">
              <a:noFill/>
              <a:round/>
              <a:headEnd/>
              <a:tailEnd/>
            </a:ln>
          </p:spPr>
          <p:txBody>
            <a:bodyPr lIns="0" tIns="0" rIns="0" bIns="0" anchor="ctr"/>
            <a:lstStyle/>
            <a:p>
              <a:pPr algn="ctr">
                <a:lnSpc>
                  <a:spcPct val="90000"/>
                </a:lnSpc>
                <a:spcBef>
                  <a:spcPts val="1200"/>
                </a:spcBef>
                <a:buClr>
                  <a:srgbClr val="007D28"/>
                </a:buClr>
                <a:buSzPct val="150000"/>
                <a:defRPr/>
              </a:pPr>
              <a:endParaRPr lang="ru-RU" sz="9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ahoma" pitchFamily="34" charset="0"/>
                <a:cs typeface="Tahoma" pitchFamily="34" charset="0"/>
              </a:endParaRPr>
            </a:p>
          </p:txBody>
        </p:sp>
        <p:sp>
          <p:nvSpPr>
            <p:cNvPr id="27733" name="TextBox 63"/>
            <p:cNvSpPr txBox="1">
              <a:spLocks noChangeArrowheads="1"/>
            </p:cNvSpPr>
            <p:nvPr/>
          </p:nvSpPr>
          <p:spPr bwMode="auto">
            <a:xfrm>
              <a:off x="5651348" y="1286557"/>
              <a:ext cx="692332" cy="116054"/>
            </a:xfrm>
            <a:prstGeom prst="rect">
              <a:avLst/>
            </a:prstGeom>
            <a:noFill/>
            <a:ln w="9525">
              <a:noFill/>
              <a:miter lim="800000"/>
              <a:headEnd/>
              <a:tailEnd/>
            </a:ln>
          </p:spPr>
          <p:txBody>
            <a:bodyPr lIns="0" tIns="0" rIns="0" bIns="0">
              <a:spAutoFit/>
            </a:bodyPr>
            <a:lstStyle/>
            <a:p>
              <a:pPr algn="ctr">
                <a:defRPr/>
              </a:pPr>
              <a:r>
                <a:rPr lang="en-US" sz="6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cs typeface="Tahoma" pitchFamily="34" charset="0"/>
                </a:rPr>
                <a:t>Rivneazot</a:t>
              </a:r>
            </a:p>
          </p:txBody>
        </p:sp>
        <p:sp>
          <p:nvSpPr>
            <p:cNvPr id="27734" name="TextBox 63"/>
            <p:cNvSpPr txBox="1">
              <a:spLocks noChangeArrowheads="1"/>
            </p:cNvSpPr>
            <p:nvPr/>
          </p:nvSpPr>
          <p:spPr bwMode="auto">
            <a:xfrm>
              <a:off x="7991203" y="1707343"/>
              <a:ext cx="748851" cy="232160"/>
            </a:xfrm>
            <a:prstGeom prst="rect">
              <a:avLst/>
            </a:prstGeom>
            <a:noFill/>
            <a:ln w="9525">
              <a:noFill/>
              <a:miter lim="800000"/>
              <a:headEnd/>
              <a:tailEnd/>
            </a:ln>
          </p:spPr>
          <p:txBody>
            <a:bodyPr lIns="0" tIns="0" rIns="0" bIns="0">
              <a:spAutoFit/>
            </a:bodyPr>
            <a:lstStyle/>
            <a:p>
              <a:pPr algn="ctr">
                <a:defRPr/>
              </a:pPr>
              <a:r>
                <a:rPr lang="en-US" sz="600"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cs typeface="Tahoma" pitchFamily="34" charset="0"/>
                </a:rPr>
                <a:t>to Toliattiazot</a:t>
              </a:r>
            </a:p>
          </p:txBody>
        </p:sp>
        <p:sp>
          <p:nvSpPr>
            <p:cNvPr id="27735" name="Freeform 27"/>
            <p:cNvSpPr>
              <a:spLocks/>
            </p:cNvSpPr>
            <p:nvPr/>
          </p:nvSpPr>
          <p:spPr bwMode="auto">
            <a:xfrm>
              <a:off x="6605104" y="1815143"/>
              <a:ext cx="1666060" cy="498947"/>
            </a:xfrm>
            <a:custGeom>
              <a:avLst/>
              <a:gdLst>
                <a:gd name="T0" fmla="*/ 0 w 1666875"/>
                <a:gd name="T1" fmla="*/ 498475 h 498475"/>
                <a:gd name="T2" fmla="*/ 317500 w 1666875"/>
                <a:gd name="T3" fmla="*/ 330200 h 498475"/>
                <a:gd name="T4" fmla="*/ 987425 w 1666875"/>
                <a:gd name="T5" fmla="*/ 107950 h 498475"/>
                <a:gd name="T6" fmla="*/ 1276350 w 1666875"/>
                <a:gd name="T7" fmla="*/ 31750 h 498475"/>
                <a:gd name="T8" fmla="*/ 1666875 w 1666875"/>
                <a:gd name="T9" fmla="*/ 0 h 498475"/>
                <a:gd name="T10" fmla="*/ 0 60000 65536"/>
                <a:gd name="T11" fmla="*/ 0 60000 65536"/>
                <a:gd name="T12" fmla="*/ 0 60000 65536"/>
                <a:gd name="T13" fmla="*/ 0 60000 65536"/>
                <a:gd name="T14" fmla="*/ 0 60000 65536"/>
                <a:gd name="T15" fmla="*/ 0 w 1666875"/>
                <a:gd name="T16" fmla="*/ 0 h 498475"/>
                <a:gd name="T17" fmla="*/ 1666875 w 1666875"/>
                <a:gd name="T18" fmla="*/ 498475 h 498475"/>
              </a:gdLst>
              <a:ahLst/>
              <a:cxnLst>
                <a:cxn ang="T10">
                  <a:pos x="T0" y="T1"/>
                </a:cxn>
                <a:cxn ang="T11">
                  <a:pos x="T2" y="T3"/>
                </a:cxn>
                <a:cxn ang="T12">
                  <a:pos x="T4" y="T5"/>
                </a:cxn>
                <a:cxn ang="T13">
                  <a:pos x="T6" y="T7"/>
                </a:cxn>
                <a:cxn ang="T14">
                  <a:pos x="T8" y="T9"/>
                </a:cxn>
              </a:cxnLst>
              <a:rect l="T15" t="T16" r="T17" b="T18"/>
              <a:pathLst>
                <a:path w="1666875" h="498475">
                  <a:moveTo>
                    <a:pt x="0" y="498475"/>
                  </a:moveTo>
                  <a:cubicBezTo>
                    <a:pt x="76464" y="446881"/>
                    <a:pt x="152929" y="395288"/>
                    <a:pt x="317500" y="330200"/>
                  </a:cubicBezTo>
                  <a:cubicBezTo>
                    <a:pt x="482071" y="265112"/>
                    <a:pt x="827617" y="157692"/>
                    <a:pt x="987425" y="107950"/>
                  </a:cubicBezTo>
                  <a:cubicBezTo>
                    <a:pt x="1147233" y="58208"/>
                    <a:pt x="1163108" y="49742"/>
                    <a:pt x="1276350" y="31750"/>
                  </a:cubicBezTo>
                  <a:cubicBezTo>
                    <a:pt x="1389592" y="13758"/>
                    <a:pt x="1593321" y="3704"/>
                    <a:pt x="1666875" y="0"/>
                  </a:cubicBezTo>
                </a:path>
              </a:pathLst>
            </a:custGeom>
            <a:noFill/>
            <a:ln w="6350">
              <a:solidFill>
                <a:srgbClr val="034EA2"/>
              </a:solidFill>
              <a:miter lim="800000"/>
              <a:headEnd/>
              <a:tailEnd/>
            </a:ln>
          </p:spPr>
          <p:txBody>
            <a:bodyPr/>
            <a:lstStyle/>
            <a:p>
              <a:pPr>
                <a:defRPr/>
              </a:pPr>
              <a:endParaRPr lang="en-US"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grpSp>
      <p:pic>
        <p:nvPicPr>
          <p:cNvPr id="16417" name="Picture 3"/>
          <p:cNvPicPr>
            <a:picLocks noChangeAspect="1" noChangeArrowheads="1"/>
          </p:cNvPicPr>
          <p:nvPr/>
        </p:nvPicPr>
        <p:blipFill>
          <a:blip r:embed="rId3"/>
          <a:srcRect/>
          <a:stretch>
            <a:fillRect/>
          </a:stretch>
        </p:blipFill>
        <p:spPr bwMode="auto">
          <a:xfrm>
            <a:off x="9224963" y="190500"/>
            <a:ext cx="552450" cy="538163"/>
          </a:xfrm>
          <a:prstGeom prst="rect">
            <a:avLst/>
          </a:prstGeom>
          <a:noFill/>
          <a:ln w="9525">
            <a:noFill/>
            <a:miter lim="800000"/>
            <a:headEnd/>
            <a:tailEnd/>
          </a:ln>
        </p:spPr>
      </p:pic>
      <p:sp>
        <p:nvSpPr>
          <p:cNvPr id="66" name="Rectangle 65"/>
          <p:cNvSpPr/>
          <p:nvPr/>
        </p:nvSpPr>
        <p:spPr>
          <a:xfrm>
            <a:off x="6156325" y="2400300"/>
            <a:ext cx="3468688"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Ammonia pipeline and chemical producers</a:t>
            </a:r>
          </a:p>
        </p:txBody>
      </p:sp>
      <p:sp>
        <p:nvSpPr>
          <p:cNvPr id="16419" name="TextBox 2"/>
          <p:cNvSpPr txBox="1">
            <a:spLocks noChangeArrowheads="1"/>
          </p:cNvSpPr>
          <p:nvPr/>
        </p:nvSpPr>
        <p:spPr bwMode="auto">
          <a:xfrm>
            <a:off x="1635125" y="5986463"/>
            <a:ext cx="3276600" cy="231775"/>
          </a:xfrm>
          <a:prstGeom prst="rect">
            <a:avLst/>
          </a:prstGeom>
          <a:noFill/>
          <a:ln w="9525">
            <a:noFill/>
            <a:miter lim="800000"/>
            <a:headEnd/>
            <a:tailEnd/>
          </a:ln>
        </p:spPr>
        <p:txBody>
          <a:bodyPr>
            <a:spAutoFit/>
          </a:bodyPr>
          <a:lstStyle/>
          <a:p>
            <a:r>
              <a:rPr lang="en-US" sz="900" b="0">
                <a:latin typeface="Calibri" pitchFamily="34" charset="0"/>
              </a:rPr>
              <a:t>Source: Company’s data</a:t>
            </a:r>
          </a:p>
        </p:txBody>
      </p:sp>
      <p:sp>
        <p:nvSpPr>
          <p:cNvPr id="16420" name="TextBox 60"/>
          <p:cNvSpPr txBox="1">
            <a:spLocks noChangeArrowheads="1"/>
          </p:cNvSpPr>
          <p:nvPr/>
        </p:nvSpPr>
        <p:spPr bwMode="auto">
          <a:xfrm>
            <a:off x="9829800" y="6515100"/>
            <a:ext cx="366713" cy="215900"/>
          </a:xfrm>
          <a:prstGeom prst="rect">
            <a:avLst/>
          </a:prstGeom>
          <a:noFill/>
          <a:ln w="9525">
            <a:noFill/>
            <a:miter lim="800000"/>
            <a:headEnd/>
            <a:tailEnd/>
          </a:ln>
        </p:spPr>
        <p:txBody>
          <a:bodyPr>
            <a:spAutoFit/>
          </a:bodyPr>
          <a:lstStyle/>
          <a:p>
            <a:pPr algn="ctr"/>
            <a:r>
              <a:rPr lang="en-US" sz="800">
                <a:solidFill>
                  <a:schemeClr val="bg1"/>
                </a:solidFill>
                <a:latin typeface="Verdana" pitchFamily="34" charset="0"/>
              </a:rPr>
              <a:t>1</a:t>
            </a:r>
            <a:endParaRPr lang="uk-UA" sz="800">
              <a:solidFill>
                <a:schemeClr val="bg1"/>
              </a:solidFill>
              <a:latin typeface="Verdana" pitchFamily="34" charset="0"/>
            </a:endParaRPr>
          </a:p>
        </p:txBody>
      </p:sp>
      <p:pic>
        <p:nvPicPr>
          <p:cNvPr id="16421" name="Picture 5"/>
          <p:cNvPicPr>
            <a:picLocks noChangeAspect="1" noChangeArrowheads="1"/>
          </p:cNvPicPr>
          <p:nvPr/>
        </p:nvPicPr>
        <p:blipFill>
          <a:blip r:embed="rId4">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16422" name="Picture 2"/>
          <p:cNvPicPr>
            <a:picLocks noChangeAspect="1" noChangeArrowheads="1"/>
          </p:cNvPicPr>
          <p:nvPr/>
        </p:nvPicPr>
        <p:blipFill>
          <a:blip r:embed="rId5"/>
          <a:srcRect l="18552" t="42311" r="71382" b="51151"/>
          <a:stretch>
            <a:fillRect/>
          </a:stretch>
        </p:blipFill>
        <p:spPr bwMode="auto">
          <a:xfrm>
            <a:off x="0" y="0"/>
            <a:ext cx="1731963" cy="900113"/>
          </a:xfrm>
          <a:prstGeom prst="rect">
            <a:avLst/>
          </a:prstGeom>
          <a:noFill/>
          <a:ln w="9525">
            <a:noFill/>
            <a:miter lim="800000"/>
            <a:headEnd/>
            <a:tailEnd/>
          </a:ln>
        </p:spPr>
      </p:pic>
      <p:sp>
        <p:nvSpPr>
          <p:cNvPr id="16423" name="Прямоугольник 69"/>
          <p:cNvSpPr>
            <a:spLocks noChangeArrowheads="1"/>
          </p:cNvSpPr>
          <p:nvPr/>
        </p:nvSpPr>
        <p:spPr bwMode="auto">
          <a:xfrm>
            <a:off x="1519238" y="320675"/>
            <a:ext cx="7004050" cy="461963"/>
          </a:xfrm>
          <a:prstGeom prst="rect">
            <a:avLst/>
          </a:prstGeom>
          <a:noFill/>
          <a:ln w="9525">
            <a:noFill/>
            <a:miter lim="800000"/>
            <a:headEnd/>
            <a:tailEnd/>
          </a:ln>
        </p:spPr>
        <p:txBody>
          <a:bodyPr wrap="none">
            <a:spAutoFit/>
          </a:bodyPr>
          <a:lstStyle/>
          <a:p>
            <a:r>
              <a:rPr kumimoji="1" lang="en-US" sz="2400">
                <a:solidFill>
                  <a:srgbClr val="44546A"/>
                </a:solidFill>
                <a:latin typeface="Verdana" pitchFamily="34" charset="0"/>
              </a:rPr>
              <a:t>FERTILIZERS: ODESA PORTSIDE PLANT</a:t>
            </a:r>
          </a:p>
        </p:txBody>
      </p:sp>
      <p:sp>
        <p:nvSpPr>
          <p:cNvPr id="71"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55" name="Rectangle 54"/>
          <p:cNvSpPr/>
          <p:nvPr/>
        </p:nvSpPr>
        <p:spPr>
          <a:xfrm>
            <a:off x="1593850" y="817563"/>
            <a:ext cx="4481513"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Key highlights</a:t>
            </a:r>
          </a:p>
        </p:txBody>
      </p:sp>
      <p:sp>
        <p:nvSpPr>
          <p:cNvPr id="16443" name="Text Box 59"/>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15</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srcRect l="65033" t="46259" r="14539" b="38570"/>
          <a:stretch>
            <a:fillRect/>
          </a:stretch>
        </p:blipFill>
        <p:spPr bwMode="auto">
          <a:xfrm>
            <a:off x="6881813" y="2900363"/>
            <a:ext cx="2389187" cy="1419225"/>
          </a:xfrm>
          <a:prstGeom prst="rect">
            <a:avLst/>
          </a:prstGeom>
          <a:noFill/>
          <a:ln w="9525">
            <a:noFill/>
            <a:miter lim="800000"/>
            <a:headEnd/>
            <a:tailEnd/>
          </a:ln>
        </p:spPr>
      </p:pic>
      <p:graphicFrame>
        <p:nvGraphicFramePr>
          <p:cNvPr id="69" name="Table 68"/>
          <p:cNvGraphicFramePr>
            <a:graphicFrameLocks noGrp="1"/>
          </p:cNvGraphicFramePr>
          <p:nvPr/>
        </p:nvGraphicFramePr>
        <p:xfrm>
          <a:off x="1519238" y="4137025"/>
          <a:ext cx="4206877" cy="1066801"/>
        </p:xfrm>
        <a:graphic>
          <a:graphicData uri="http://schemas.openxmlformats.org/drawingml/2006/table">
            <a:tbl>
              <a:tblPr/>
              <a:tblGrid>
                <a:gridCol w="1305582"/>
                <a:gridCol w="580259"/>
                <a:gridCol w="580259"/>
                <a:gridCol w="580259"/>
                <a:gridCol w="580259"/>
                <a:gridCol w="580259"/>
              </a:tblGrid>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P&amp;L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2011</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2012</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2013</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2014</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2015</a:t>
                      </a:r>
                    </a:p>
                  </a:txBody>
                  <a:tcPr marL="0" marR="0" marT="0" marB="0" anchor="b" horzOverflow="overflow">
                    <a:lnL>
                      <a:noFill/>
                    </a:lnL>
                    <a:lnR>
                      <a:noFill/>
                    </a:lnR>
                    <a:lnT>
                      <a:noFill/>
                    </a:lnT>
                    <a:lnB>
                      <a:noFill/>
                    </a:lnB>
                    <a:lnTlToBr>
                      <a:noFill/>
                    </a:lnTlToBr>
                    <a:lnBlToTr>
                      <a:noFill/>
                    </a:lnBlToTr>
                    <a:solidFill>
                      <a:srgbClr val="C6E5FA"/>
                    </a:solidFill>
                  </a:tcPr>
                </a:tc>
              </a:tr>
              <a:tr h="150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Revenue</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7,180</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9,063</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7,454</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7,558</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Arial" charset="0"/>
                        </a:rPr>
                        <a:t>6,864</a:t>
                      </a:r>
                    </a:p>
                  </a:txBody>
                  <a:tcPr marL="0" marR="36000" marT="0" marB="0" anchor="ctr" horzOverflow="overflow">
                    <a:lnL>
                      <a:noFill/>
                    </a:lnL>
                    <a:lnR>
                      <a:noFill/>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Gross profit</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546</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884 </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780 </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294</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Arial" charset="0"/>
                        </a:rPr>
                        <a:t>312</a:t>
                      </a:r>
                    </a:p>
                  </a:txBody>
                  <a:tcPr marL="0" marR="36000" marT="0" marB="0" anchor="ctr" horzOverflow="overflow">
                    <a:lnL>
                      <a:noFill/>
                    </a:lnL>
                    <a:lnR>
                      <a:noFill/>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Gross margin</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8%</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10%</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10%</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4%</a:t>
                      </a:r>
                      <a:endParaRPr kumimoji="0" lang="en-US" sz="900" b="0" i="1"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dirty="0" smtClean="0">
                          <a:ln>
                            <a:noFill/>
                          </a:ln>
                          <a:solidFill>
                            <a:srgbClr val="000000"/>
                          </a:solidFill>
                          <a:effectLst/>
                          <a:latin typeface="Calibri" pitchFamily="34" charset="0"/>
                          <a:cs typeface="Arial" charset="0"/>
                        </a:rPr>
                        <a:t>5%</a:t>
                      </a:r>
                    </a:p>
                  </a:txBody>
                  <a:tcPr marL="0" marR="36000" marT="0" marB="0" anchor="ctr" horzOverflow="overflow">
                    <a:lnL>
                      <a:noFill/>
                    </a:lnL>
                    <a:lnR>
                      <a:noFill/>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EBITDA</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391</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558</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770</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311</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Arial" charset="0"/>
                        </a:rPr>
                        <a:t>249</a:t>
                      </a:r>
                    </a:p>
                  </a:txBody>
                  <a:tcPr marL="0" marR="36000" marT="0" marB="0" anchor="ctr" horzOverflow="overflow">
                    <a:lnL>
                      <a:noFill/>
                    </a:lnL>
                    <a:lnR>
                      <a:noFill/>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EBITDA margin</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5%</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6%</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10%</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4%</a:t>
                      </a:r>
                      <a:endParaRPr kumimoji="0" lang="en-US" sz="900" b="0" i="1"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900" b="0" i="1"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Net profit</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35</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234</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487</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71</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3600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Arial" charset="0"/>
                        </a:rPr>
                        <a:t>70</a:t>
                      </a:r>
                    </a:p>
                  </a:txBody>
                  <a:tcPr marL="0" marR="36000" marT="0" marB="0" anchor="ctr" horzOverflow="overflow">
                    <a:lnL>
                      <a:noFill/>
                    </a:lnL>
                    <a:lnR>
                      <a:noFill/>
                    </a:lnR>
                    <a:lnT>
                      <a:noFill/>
                    </a:lnT>
                    <a:lnB>
                      <a:noFill/>
                    </a:lnB>
                    <a:lnTlToBr>
                      <a:noFill/>
                    </a:lnTlToBr>
                    <a:lnBlToTr>
                      <a:noFill/>
                    </a:lnBlToTr>
                    <a:noFill/>
                  </a:tcPr>
                </a:tc>
              </a:tr>
            </a:tbl>
          </a:graphicData>
        </a:graphic>
      </p:graphicFrame>
      <p:sp>
        <p:nvSpPr>
          <p:cNvPr id="17453" name="Rectangle 7"/>
          <p:cNvSpPr>
            <a:spLocks noChangeArrowheads="1"/>
          </p:cNvSpPr>
          <p:nvPr/>
        </p:nvSpPr>
        <p:spPr bwMode="auto">
          <a:xfrm>
            <a:off x="1466850" y="1146175"/>
            <a:ext cx="4279900" cy="2292350"/>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Tsentrenergo is Ukraine’s 2nd largest thermal generator with capacity of 7,600 MW. It operates 3 power plants in Kyiv, Kharkiv and Donetsk regions and has own repair services company Remenergo</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Company produces up to 9% of total electricity in Ukraine, generating 15-18 TWh annually. PJSC Tsentrenergo’s share among all thermal GenCos reaches 22-23%</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In March 2013, a fire broke out at PJSC Tsentrenergo’s Vuhlehirska thermal power plant which forced shutdown of Vuhlehirska TPP for 7 months of 2013. Currently, 3 out of 4 damaged coal-fired blocks are fully reconstructed and operational</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Further decrease in electricity generation in 2014 is explained by the scarcity of the anthracite coal consumed by  Trypilska and Zmievska TPPs and which was previously produced by the mines located in Donetsk and Lugansk regions currently left on the separatists-controlled territory. The company tried to make up for the shortage by importing coal from South Africa and Russia</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Majority stake in PJSC Tsentrenergo is state-owned (78.3%), </a:t>
            </a:r>
          </a:p>
        </p:txBody>
      </p:sp>
      <p:sp>
        <p:nvSpPr>
          <p:cNvPr id="10" name="Rectangle 9"/>
          <p:cNvSpPr/>
          <p:nvPr/>
        </p:nvSpPr>
        <p:spPr>
          <a:xfrm>
            <a:off x="6130925" y="2689225"/>
            <a:ext cx="3657600"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rgbClr val="000000"/>
                </a:solidFill>
                <a:latin typeface="Arial" panose="020B0604020202020204" pitchFamily="34" charset="0"/>
                <a:ea typeface="Tahoma" pitchFamily="34" charset="0"/>
                <a:cs typeface="Arial" panose="020B0604020202020204" pitchFamily="34" charset="0"/>
              </a:rPr>
              <a:t>Key assets geographical location</a:t>
            </a:r>
          </a:p>
        </p:txBody>
      </p:sp>
      <p:sp>
        <p:nvSpPr>
          <p:cNvPr id="12" name="Rectangle 11"/>
          <p:cNvSpPr/>
          <p:nvPr/>
        </p:nvSpPr>
        <p:spPr>
          <a:xfrm>
            <a:off x="1485900" y="3800475"/>
            <a:ext cx="4479925"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chemeClr val="tx1"/>
                </a:solidFill>
                <a:latin typeface="Arial" panose="020B0604020202020204" pitchFamily="34" charset="0"/>
                <a:cs typeface="Arial" panose="020B0604020202020204" pitchFamily="34" charset="0"/>
              </a:rPr>
              <a:t>Key financials (according to national GAAP)</a:t>
            </a:r>
          </a:p>
        </p:txBody>
      </p:sp>
      <p:sp>
        <p:nvSpPr>
          <p:cNvPr id="55" name="Rectangle 54"/>
          <p:cNvSpPr/>
          <p:nvPr/>
        </p:nvSpPr>
        <p:spPr>
          <a:xfrm>
            <a:off x="1473200" y="855663"/>
            <a:ext cx="4481513"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66" name="Rectangle 65"/>
          <p:cNvSpPr/>
          <p:nvPr/>
        </p:nvSpPr>
        <p:spPr>
          <a:xfrm>
            <a:off x="6154738" y="4073525"/>
            <a:ext cx="3657600" cy="3159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17458" name="TextBox 2"/>
          <p:cNvSpPr txBox="1">
            <a:spLocks noChangeArrowheads="1"/>
          </p:cNvSpPr>
          <p:nvPr/>
        </p:nvSpPr>
        <p:spPr bwMode="auto">
          <a:xfrm>
            <a:off x="1506538" y="6275388"/>
            <a:ext cx="3276600"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graphicFrame>
        <p:nvGraphicFramePr>
          <p:cNvPr id="70" name="Table 69"/>
          <p:cNvGraphicFramePr>
            <a:graphicFrameLocks noGrp="1"/>
          </p:cNvGraphicFramePr>
          <p:nvPr/>
        </p:nvGraphicFramePr>
        <p:xfrm>
          <a:off x="1493838" y="5265738"/>
          <a:ext cx="4206877" cy="985839"/>
        </p:xfrm>
        <a:graphic>
          <a:graphicData uri="http://schemas.openxmlformats.org/drawingml/2006/table">
            <a:tbl>
              <a:tblPr/>
              <a:tblGrid>
                <a:gridCol w="1305582"/>
                <a:gridCol w="580259"/>
                <a:gridCol w="580259"/>
                <a:gridCol w="580259"/>
                <a:gridCol w="580259"/>
                <a:gridCol w="580259"/>
              </a:tblGrid>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Balance Sheet (UAH m)</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44546A"/>
                          </a:solidFill>
                          <a:effectLst/>
                          <a:latin typeface="Calibri" pitchFamily="34" charset="0"/>
                          <a:cs typeface="Arial" charset="0"/>
                        </a:rPr>
                        <a:t>2011</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44546A"/>
                          </a:solidFill>
                          <a:effectLst/>
                          <a:latin typeface="Calibri" pitchFamily="34" charset="0"/>
                          <a:cs typeface="Arial" charset="0"/>
                        </a:rPr>
                        <a:t>2012</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44546A"/>
                          </a:solidFill>
                          <a:effectLst/>
                          <a:latin typeface="Calibri" pitchFamily="34" charset="0"/>
                          <a:cs typeface="Arial" charset="0"/>
                        </a:rPr>
                        <a:t>2013</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2014</a:t>
                      </a:r>
                    </a:p>
                  </a:txBody>
                  <a:tcPr marL="0" marR="0" marT="0" marB="0" anchor="b"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4546A"/>
                          </a:solidFill>
                          <a:effectLst/>
                          <a:latin typeface="Calibri" pitchFamily="34" charset="0"/>
                          <a:cs typeface="Arial" charset="0"/>
                        </a:rPr>
                        <a:t>2015</a:t>
                      </a:r>
                    </a:p>
                  </a:txBody>
                  <a:tcPr marL="0" marR="0" marT="0" marB="0" anchor="b" horzOverflow="overflow">
                    <a:lnL>
                      <a:noFill/>
                    </a:lnL>
                    <a:lnR>
                      <a:noFill/>
                    </a:lnR>
                    <a:lnT>
                      <a:noFill/>
                    </a:lnT>
                    <a:lnB>
                      <a:noFill/>
                    </a:lnB>
                    <a:lnTlToBr>
                      <a:noFill/>
                    </a:lnTlToBr>
                    <a:lnBlToTr>
                      <a:noFill/>
                    </a:lnBlToTr>
                    <a:solidFill>
                      <a:srgbClr val="C6E5FA"/>
                    </a:solidFill>
                  </a:tcPr>
                </a:tc>
              </a:tr>
              <a:tr h="139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Total assets</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4,318</a:t>
                      </a:r>
                      <a:endParaRPr kumimoji="0" lang="ru-RU" sz="9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4,507</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5,027</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5,281</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Arial" charset="0"/>
                        </a:rPr>
                        <a:t>6,644</a:t>
                      </a:r>
                    </a:p>
                  </a:txBody>
                  <a:tcPr marL="0" marR="0" marT="0"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incl. PPE</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2,147</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2,091</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2,026</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2,088</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r>
              <a:tr h="139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Total equity</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1,863</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2,086</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2,503</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2,428</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Arial" charset="0"/>
                        </a:rPr>
                        <a:t>2,481</a:t>
                      </a:r>
                    </a:p>
                  </a:txBody>
                  <a:tcPr marL="0" marR="0" marT="0" marB="0" anchor="ctr" horzOverflow="overflow">
                    <a:lnL>
                      <a:noFill/>
                    </a:lnL>
                    <a:lnR>
                      <a:noFill/>
                    </a:lnR>
                    <a:lnT>
                      <a:noFill/>
                    </a:lnT>
                    <a:lnB>
                      <a:noFill/>
                    </a:lnB>
                    <a:lnTlToBr>
                      <a:noFill/>
                    </a:lnTlToBr>
                    <a:lnBlToTr>
                      <a:noFill/>
                    </a:lnBlToTr>
                    <a:no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Total liabilities</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2,454</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2,420 </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2,523</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	2,853</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cs typeface="Arial" charset="0"/>
                        </a:rPr>
                        <a:t>4,162</a:t>
                      </a:r>
                    </a:p>
                  </a:txBody>
                  <a:tcPr marL="0" marR="0" marT="0"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incl. financial debt</a:t>
                      </a:r>
                      <a:endParaRPr kumimoji="0" lang="en-US" sz="900" b="0" i="1" u="none" strike="noStrike" cap="none" normalizeH="0" baseline="0" dirty="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567</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11430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699 </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charset="0"/>
                        </a:rPr>
                        <a:t>784</a:t>
                      </a:r>
                      <a:endParaRPr kumimoji="0" lang="en-US" sz="900" b="0" i="1" u="none" strike="noStrike" cap="none" normalizeH="0" baseline="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cs typeface="Arial" charset="0"/>
                        </a:rPr>
                        <a:t>182</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 name="Rectangle 61"/>
          <p:cNvSpPr/>
          <p:nvPr/>
        </p:nvSpPr>
        <p:spPr>
          <a:xfrm>
            <a:off x="6165850" y="819150"/>
            <a:ext cx="3597275"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srgbClr val="000000"/>
                </a:solidFill>
                <a:latin typeface="Arial" panose="020B0604020202020204" pitchFamily="34" charset="0"/>
                <a:ea typeface="Tahoma" pitchFamily="34" charset="0"/>
                <a:cs typeface="Arial" panose="020B0604020202020204" pitchFamily="34" charset="0"/>
              </a:rPr>
              <a:t>Share in electricity generation in Ukraine</a:t>
            </a:r>
          </a:p>
        </p:txBody>
      </p:sp>
      <p:graphicFrame>
        <p:nvGraphicFramePr>
          <p:cNvPr id="109" name="Chart 108"/>
          <p:cNvGraphicFramePr>
            <a:graphicFrameLocks/>
          </p:cNvGraphicFramePr>
          <p:nvPr/>
        </p:nvGraphicFramePr>
        <p:xfrm>
          <a:off x="6132484" y="1084644"/>
          <a:ext cx="3937948" cy="1625910"/>
        </p:xfrm>
        <a:graphic>
          <a:graphicData uri="http://schemas.openxmlformats.org/drawingml/2006/chart">
            <c:chart xmlns:c="http://schemas.openxmlformats.org/drawingml/2006/chart" xmlns:r="http://schemas.openxmlformats.org/officeDocument/2006/relationships" r:id="rId4"/>
          </a:graphicData>
        </a:graphic>
      </p:graphicFrame>
      <p:sp>
        <p:nvSpPr>
          <p:cNvPr id="17499" name="TextBox 56"/>
          <p:cNvSpPr txBox="1">
            <a:spLocks noChangeArrowheads="1"/>
          </p:cNvSpPr>
          <p:nvPr/>
        </p:nvSpPr>
        <p:spPr bwMode="auto">
          <a:xfrm>
            <a:off x="6215063" y="6545263"/>
            <a:ext cx="2925762" cy="123825"/>
          </a:xfrm>
          <a:prstGeom prst="rect">
            <a:avLst/>
          </a:prstGeom>
          <a:noFill/>
          <a:ln w="9525">
            <a:noFill/>
            <a:miter lim="800000"/>
            <a:headEnd/>
            <a:tailEnd/>
          </a:ln>
        </p:spPr>
        <p:txBody>
          <a:bodyPr lIns="0" tIns="0" rIns="0" bIns="0">
            <a:spAutoFit/>
          </a:bodyPr>
          <a:lstStyle/>
          <a:p>
            <a:r>
              <a:rPr lang="en-US" sz="800" b="0">
                <a:latin typeface="Calibri" pitchFamily="34" charset="0"/>
                <a:cs typeface="Tahoma" pitchFamily="34" charset="0"/>
              </a:rPr>
              <a:t>*In 2013. ** incl. Remenergo </a:t>
            </a:r>
            <a:endParaRPr lang="uk-UA" sz="800" b="0">
              <a:latin typeface="Calibri" pitchFamily="34" charset="0"/>
              <a:cs typeface="Tahoma" pitchFamily="34" charset="0"/>
            </a:endParaRPr>
          </a:p>
        </p:txBody>
      </p:sp>
      <p:pic>
        <p:nvPicPr>
          <p:cNvPr id="17500" name="Picture 4" descr="ОАО «Центрэнерго»"/>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988425" y="138113"/>
            <a:ext cx="639763" cy="539750"/>
          </a:xfrm>
          <a:prstGeom prst="rect">
            <a:avLst/>
          </a:prstGeom>
          <a:noFill/>
          <a:ln w="9525">
            <a:noFill/>
            <a:miter lim="800000"/>
            <a:headEnd/>
            <a:tailEnd/>
          </a:ln>
        </p:spPr>
      </p:pic>
      <p:sp>
        <p:nvSpPr>
          <p:cNvPr id="17501" name="TextBox 3"/>
          <p:cNvSpPr txBox="1">
            <a:spLocks noChangeArrowheads="1"/>
          </p:cNvSpPr>
          <p:nvPr/>
        </p:nvSpPr>
        <p:spPr bwMode="auto">
          <a:xfrm>
            <a:off x="9829800" y="6515100"/>
            <a:ext cx="366713" cy="215900"/>
          </a:xfrm>
          <a:prstGeom prst="rect">
            <a:avLst/>
          </a:prstGeom>
          <a:noFill/>
          <a:ln w="9525">
            <a:noFill/>
            <a:miter lim="800000"/>
            <a:headEnd/>
            <a:tailEnd/>
          </a:ln>
        </p:spPr>
        <p:txBody>
          <a:bodyPr>
            <a:spAutoFit/>
          </a:bodyPr>
          <a:lstStyle/>
          <a:p>
            <a:pPr algn="ctr"/>
            <a:r>
              <a:rPr lang="en-US" sz="800">
                <a:solidFill>
                  <a:schemeClr val="bg1"/>
                </a:solidFill>
                <a:latin typeface="Verdana" pitchFamily="34" charset="0"/>
              </a:rPr>
              <a:t>1</a:t>
            </a:r>
            <a:endParaRPr lang="uk-UA" sz="800">
              <a:solidFill>
                <a:schemeClr val="bg1"/>
              </a:solidFill>
              <a:latin typeface="Verdana" pitchFamily="34" charset="0"/>
            </a:endParaRPr>
          </a:p>
        </p:txBody>
      </p:sp>
      <p:pic>
        <p:nvPicPr>
          <p:cNvPr id="17502" name="Picture 5"/>
          <p:cNvPicPr>
            <a:picLocks noChangeAspect="1" noChangeArrowheads="1"/>
          </p:cNvPicPr>
          <p:nvPr/>
        </p:nvPicPr>
        <p:blipFill>
          <a:blip r:embed="rId6">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17503" name="Picture 2"/>
          <p:cNvPicPr>
            <a:picLocks noChangeAspect="1" noChangeArrowheads="1"/>
          </p:cNvPicPr>
          <p:nvPr/>
        </p:nvPicPr>
        <p:blipFill>
          <a:blip r:embed="rId7"/>
          <a:srcRect l="18552" t="42311" r="71382" b="51151"/>
          <a:stretch>
            <a:fillRect/>
          </a:stretch>
        </p:blipFill>
        <p:spPr bwMode="auto">
          <a:xfrm>
            <a:off x="0" y="0"/>
            <a:ext cx="1731963" cy="900113"/>
          </a:xfrm>
          <a:prstGeom prst="rect">
            <a:avLst/>
          </a:prstGeom>
          <a:noFill/>
          <a:ln w="9525">
            <a:noFill/>
            <a:miter lim="800000"/>
            <a:headEnd/>
            <a:tailEnd/>
          </a:ln>
        </p:spPr>
      </p:pic>
      <p:sp>
        <p:nvSpPr>
          <p:cNvPr id="17504" name="Прямоугольник 64"/>
          <p:cNvSpPr>
            <a:spLocks noChangeArrowheads="1"/>
          </p:cNvSpPr>
          <p:nvPr/>
        </p:nvSpPr>
        <p:spPr bwMode="auto">
          <a:xfrm>
            <a:off x="1508125" y="307975"/>
            <a:ext cx="7011988" cy="461963"/>
          </a:xfrm>
          <a:prstGeom prst="rect">
            <a:avLst/>
          </a:prstGeom>
          <a:noFill/>
          <a:ln w="9525">
            <a:noFill/>
            <a:miter lim="800000"/>
            <a:headEnd/>
            <a:tailEnd/>
          </a:ln>
        </p:spPr>
        <p:txBody>
          <a:bodyPr wrap="none">
            <a:spAutoFit/>
          </a:bodyPr>
          <a:lstStyle/>
          <a:p>
            <a:r>
              <a:rPr kumimoji="1" lang="en-US" sz="2400">
                <a:solidFill>
                  <a:srgbClr val="44546A"/>
                </a:solidFill>
                <a:latin typeface="Verdana" pitchFamily="34" charset="0"/>
              </a:rPr>
              <a:t>ENERGY GENERATION: TSENTRENERGO</a:t>
            </a:r>
          </a:p>
        </p:txBody>
      </p:sp>
      <p:sp>
        <p:nvSpPr>
          <p:cNvPr id="68"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graphicFrame>
        <p:nvGraphicFramePr>
          <p:cNvPr id="108" name="Table 107"/>
          <p:cNvGraphicFramePr>
            <a:graphicFrameLocks noGrp="1"/>
          </p:cNvGraphicFramePr>
          <p:nvPr/>
        </p:nvGraphicFramePr>
        <p:xfrm>
          <a:off x="6196013" y="4341061"/>
          <a:ext cx="3886451" cy="2201028"/>
        </p:xfrm>
        <a:graphic>
          <a:graphicData uri="http://schemas.openxmlformats.org/drawingml/2006/table">
            <a:tbl>
              <a:tblPr>
                <a:tableStyleId>{284E427A-3D55-4303-BF80-6455036E1DE7}</a:tableStyleId>
              </a:tblPr>
              <a:tblGrid>
                <a:gridCol w="1332880"/>
                <a:gridCol w="679836"/>
                <a:gridCol w="686534"/>
                <a:gridCol w="723373"/>
                <a:gridCol w="463828"/>
              </a:tblGrid>
              <a:tr h="23093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b="1" u="none" strike="noStrike" cap="none" normalizeH="0" baseline="0" dirty="0" smtClean="0">
                          <a:ln>
                            <a:noFill/>
                          </a:ln>
                          <a:effectLst/>
                          <a:latin typeface="Calibri" pitchFamily="34" charset="0"/>
                        </a:rPr>
                        <a:t> </a:t>
                      </a:r>
                      <a:endParaRPr kumimoji="0" lang="en-US" sz="9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u="none" strike="noStrike" cap="none" normalizeH="0" baseline="0" dirty="0" err="1" smtClean="0">
                          <a:ln>
                            <a:noFill/>
                          </a:ln>
                          <a:effectLst/>
                          <a:latin typeface="Calibri" pitchFamily="34" charset="0"/>
                        </a:rPr>
                        <a:t>Trypilska</a:t>
                      </a:r>
                      <a:endParaRPr kumimoji="0" lang="en-US" sz="900" b="1" i="0" u="none" strike="noStrike" cap="none" normalizeH="0" baseline="0" dirty="0" smtClean="0">
                        <a:ln>
                          <a:noFill/>
                        </a:ln>
                        <a:solidFill>
                          <a:schemeClr val="tx1"/>
                        </a:solidFill>
                        <a:effectLst/>
                        <a:latin typeface="Calibri" pitchFamily="34" charset="0"/>
                        <a:cs typeface="Arial" charset="0"/>
                      </a:endParaRPr>
                    </a:p>
                  </a:txBody>
                  <a:tcPr marL="0" marR="0" marT="9525" marB="0" anchor="ctr" horzOverflow="overflow">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u="none" strike="noStrike" cap="none" normalizeH="0" baseline="0" dirty="0" err="1" smtClean="0">
                          <a:ln>
                            <a:noFill/>
                          </a:ln>
                          <a:effectLst/>
                          <a:latin typeface="Calibri" pitchFamily="34" charset="0"/>
                        </a:rPr>
                        <a:t>Zmiivska</a:t>
                      </a:r>
                      <a:r>
                        <a:rPr kumimoji="0" lang="en-US" sz="900" b="1" u="none" strike="noStrike" cap="none" normalizeH="0" baseline="0" dirty="0" smtClean="0">
                          <a:ln>
                            <a:noFill/>
                          </a:ln>
                          <a:effectLst/>
                          <a:latin typeface="Calibri" pitchFamily="34" charset="0"/>
                        </a:rPr>
                        <a:t> </a:t>
                      </a:r>
                      <a:endParaRPr kumimoji="0" lang="en-US" sz="900" b="1" i="0" u="none" strike="noStrike" cap="none" normalizeH="0" baseline="0" dirty="0" smtClean="0">
                        <a:ln>
                          <a:noFill/>
                        </a:ln>
                        <a:solidFill>
                          <a:schemeClr val="tx1"/>
                        </a:solidFill>
                        <a:effectLst/>
                        <a:latin typeface="Calibri" pitchFamily="34" charset="0"/>
                        <a:cs typeface="Arial" charset="0"/>
                      </a:endParaRPr>
                    </a:p>
                  </a:txBody>
                  <a:tcPr marL="0" marR="0" marT="9525" marB="0" anchor="ctr" horzOverflow="overflow">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u="none" strike="noStrike" cap="none" normalizeH="0" baseline="0" dirty="0" err="1" smtClean="0">
                          <a:ln>
                            <a:noFill/>
                          </a:ln>
                          <a:effectLst/>
                          <a:latin typeface="Calibri" pitchFamily="34" charset="0"/>
                        </a:rPr>
                        <a:t>Vuhlehirska</a:t>
                      </a:r>
                      <a:endParaRPr kumimoji="0" lang="en-US" sz="900" b="1" i="0" u="none" strike="noStrike" cap="none" normalizeH="0" baseline="0" dirty="0" smtClean="0">
                        <a:ln>
                          <a:noFill/>
                        </a:ln>
                        <a:solidFill>
                          <a:schemeClr val="tx1"/>
                        </a:solidFill>
                        <a:effectLst/>
                        <a:latin typeface="Calibri" pitchFamily="34" charset="0"/>
                        <a:cs typeface="Arial" charset="0"/>
                      </a:endParaRPr>
                    </a:p>
                  </a:txBody>
                  <a:tcPr marL="0" marR="0" marT="9525" marB="0" anchor="ctr" horzOverflow="overflow">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u="none" strike="noStrike" cap="none" normalizeH="0" baseline="0" dirty="0" smtClean="0">
                          <a:ln>
                            <a:noFill/>
                          </a:ln>
                          <a:effectLst/>
                          <a:latin typeface="Calibri" pitchFamily="34" charset="0"/>
                        </a:rPr>
                        <a:t>Total</a:t>
                      </a:r>
                      <a:endParaRPr kumimoji="0" lang="en-US" sz="900" b="1"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solidFill>
                      <a:schemeClr val="accent1"/>
                    </a:solidFill>
                  </a:tcPr>
                </a:tc>
              </a:tr>
              <a:tr h="284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Installed capacity</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36000"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1 800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2 200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3 600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7 600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284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  incl. gas-fired blocks</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36000"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2x300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effectLst/>
                          <a:latin typeface="Calibri" pitchFamily="34" charset="0"/>
                        </a:rPr>
                        <a:t> 3x800 MW</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3 000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4699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  incl. coal-fired blocks</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36000"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 4x300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l-PL" sz="900" u="none" strike="noStrike" cap="none" normalizeH="0" baseline="0" smtClean="0">
                          <a:ln>
                            <a:noFill/>
                          </a:ln>
                          <a:effectLst/>
                          <a:latin typeface="Calibri" pitchFamily="34" charset="0"/>
                        </a:rPr>
                        <a:t> 6x175 MW</a:t>
                      </a:r>
                      <a:br>
                        <a:rPr kumimoji="0" lang="pl-PL" sz="900" u="none" strike="noStrike" cap="none" normalizeH="0" baseline="0" smtClean="0">
                          <a:ln>
                            <a:noFill/>
                          </a:ln>
                          <a:effectLst/>
                          <a:latin typeface="Calibri" pitchFamily="34" charset="0"/>
                        </a:rPr>
                      </a:br>
                      <a:r>
                        <a:rPr kumimoji="0" lang="pl-PL" sz="900" u="none" strike="noStrike" cap="none" normalizeH="0" baseline="0" smtClean="0">
                          <a:ln>
                            <a:noFill/>
                          </a:ln>
                          <a:effectLst/>
                          <a:latin typeface="Calibri" pitchFamily="34" charset="0"/>
                        </a:rPr>
                        <a:t>3x275 MW</a:t>
                      </a:r>
                      <a:br>
                        <a:rPr kumimoji="0" lang="pl-PL" sz="900" u="none" strike="noStrike" cap="none" normalizeH="0" baseline="0" smtClean="0">
                          <a:ln>
                            <a:noFill/>
                          </a:ln>
                          <a:effectLst/>
                          <a:latin typeface="Calibri" pitchFamily="34" charset="0"/>
                        </a:rPr>
                      </a:br>
                      <a:r>
                        <a:rPr kumimoji="0" lang="pl-PL" sz="900" u="none" strike="noStrike" cap="none" normalizeH="0" baseline="0" smtClean="0">
                          <a:ln>
                            <a:noFill/>
                          </a:ln>
                          <a:effectLst/>
                          <a:latin typeface="Calibri" pitchFamily="34" charset="0"/>
                        </a:rPr>
                        <a:t>1x325 MW</a:t>
                      </a:r>
                      <a:endParaRPr kumimoji="0" lang="pl-PL"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effectLst/>
                          <a:latin typeface="Calibri" pitchFamily="34" charset="0"/>
                        </a:rPr>
                        <a:t>4x300 MW</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4 600 MW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Coal grade</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36000"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A/T</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A/T</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G</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2841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Fuel consumption per kW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36000"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406 g/kW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405 g/kW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370 g/kW</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317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Electricity production (2014)</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36000" marR="0"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3,869 GWh</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5,002 GWh</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3,643 GWh</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12,514 GWh</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effectLst/>
                          <a:latin typeface="Calibri" pitchFamily="34" charset="0"/>
                        </a:rPr>
                        <a:t>Headcount, employees*</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36000"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1 812</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2 879</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smtClean="0">
                          <a:ln>
                            <a:noFill/>
                          </a:ln>
                          <a:effectLst/>
                          <a:latin typeface="Calibri" pitchFamily="34" charset="0"/>
                        </a:rPr>
                        <a:t>2 852</a:t>
                      </a:r>
                      <a:endParaRPr kumimoji="0" lang="en-US" sz="9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effectLst/>
                          <a:latin typeface="Calibri" pitchFamily="34" charset="0"/>
                        </a:rPr>
                        <a:t>8 226**</a:t>
                      </a:r>
                      <a:endParaRPr kumimoji="0" lang="en-US" sz="9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tc>
              </a:tr>
            </a:tbl>
          </a:graphicData>
        </a:graphic>
      </p:graphicFrame>
      <p:sp>
        <p:nvSpPr>
          <p:cNvPr id="17508" name="Text Box 100"/>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16</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p:cNvGraphicFramePr>
            <a:graphicFrameLocks noGrp="1"/>
          </p:cNvGraphicFramePr>
          <p:nvPr/>
        </p:nvGraphicFramePr>
        <p:xfrm>
          <a:off x="1482725" y="4765675"/>
          <a:ext cx="4203701" cy="1455106"/>
        </p:xfrm>
        <a:graphic>
          <a:graphicData uri="http://schemas.openxmlformats.org/drawingml/2006/table">
            <a:tbl>
              <a:tblPr/>
              <a:tblGrid>
                <a:gridCol w="1084868"/>
                <a:gridCol w="779708"/>
                <a:gridCol w="779709"/>
                <a:gridCol w="779708"/>
                <a:gridCol w="779708"/>
              </a:tblGrid>
              <a:tr h="1539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UAH m</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2015</a:t>
                      </a:r>
                    </a:p>
                  </a:txBody>
                  <a:tcPr marL="9525" marR="9525" marT="9525" marB="0" anchor="ctr" horzOverflow="overflow">
                    <a:lnL>
                      <a:noFill/>
                    </a:lnL>
                    <a:lnR>
                      <a:noFill/>
                    </a:lnR>
                    <a:lnT>
                      <a:noFill/>
                    </a:lnT>
                    <a:lnB>
                      <a:noFill/>
                    </a:lnB>
                    <a:lnTlToBr>
                      <a:noFill/>
                    </a:lnTlToBr>
                    <a:lnBlToTr>
                      <a:noFill/>
                    </a:lnBlToTr>
                    <a:solidFill>
                      <a:srgbClr val="C6E5FA"/>
                    </a:solid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Revenue</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rPr>
                        <a:t>3,397</a:t>
                      </a:r>
                      <a:endParaRPr kumimoji="0" lang="uk-UA" sz="11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3,656</a:t>
                      </a:r>
                      <a:endParaRPr kumimoji="0" lang="uk-UA" sz="11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3,948</a:t>
                      </a:r>
                      <a:endParaRPr kumimoji="0" lang="uk-UA" sz="11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4,941</a:t>
                      </a:r>
                      <a:endParaRPr kumimoji="0" lang="uk-UA" sz="11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Gross profit</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190</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128</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67</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226</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EBITDA</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1" indent="0" algn="ctr" defTabSz="88265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448</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88265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294</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88265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298</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88265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312</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Net profit</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29</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29</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30</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32</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Total assets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2,271</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2,376</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2,667</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3,344</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equity</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1,955</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2,007</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2,247</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2,635</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liabilities</a:t>
                      </a:r>
                      <a:endParaRPr kumimoji="0" lang="en-US"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316</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369</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420</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709</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0794" name="Group 74"/>
          <p:cNvGraphicFramePr>
            <a:graphicFrameLocks noGrp="1"/>
          </p:cNvGraphicFramePr>
          <p:nvPr/>
        </p:nvGraphicFramePr>
        <p:xfrm>
          <a:off x="6119813" y="4762500"/>
          <a:ext cx="3633787" cy="1277303"/>
        </p:xfrm>
        <a:graphic>
          <a:graphicData uri="http://schemas.openxmlformats.org/drawingml/2006/table">
            <a:tbl>
              <a:tblPr/>
              <a:tblGrid>
                <a:gridCol w="1150937"/>
                <a:gridCol w="827088"/>
                <a:gridCol w="828675"/>
                <a:gridCol w="827087"/>
              </a:tblGrid>
              <a:tr h="1381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Operating metrics</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r>
              <a:tr h="711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Distributed to customers (GW·h)</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5,577</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5,670</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7,364</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388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Grid losses (%)</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13.8%</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13.04%</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12.44%</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13" name="Rectangle 7"/>
          <p:cNvSpPr>
            <a:spLocks noChangeArrowheads="1"/>
          </p:cNvSpPr>
          <p:nvPr/>
        </p:nvSpPr>
        <p:spPr bwMode="auto">
          <a:xfrm>
            <a:off x="1446213" y="1206500"/>
            <a:ext cx="4297362" cy="2057400"/>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JSC Kharkivoblenergo is one of the largest power distributing companies in Ukraine, which transmits and supplies energy to the highly industrialized Kharkiv region</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Company serves 1.2 m households and 3,000 industrial customers (mostly machine-building plants). The Company’s largest consumers are water and heating utilities, the Kharkiv metro operator, and power machinery plants Turboatom and Elektrovazhmash</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2 groups - households and industrial customers account for 42.5% and 30.7% of the oblenergo’s energy sales, followed by commercial non-industrial consumers (23.5%), and municipal users (3.3%)</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JSC Kharkivoblenergo owns a 47,273 km grid with 8,162 MVA of transformer capacity</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Number of employees at the Company is ca 7,100</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State holds a 65.0% stake in JSC Kharkivoblenergo</a:t>
            </a:r>
          </a:p>
        </p:txBody>
      </p:sp>
      <p:sp>
        <p:nvSpPr>
          <p:cNvPr id="12" name="Rectangle 11"/>
          <p:cNvSpPr/>
          <p:nvPr/>
        </p:nvSpPr>
        <p:spPr>
          <a:xfrm>
            <a:off x="1460500" y="4389438"/>
            <a:ext cx="4481513"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55" name="Rectangle 54"/>
          <p:cNvSpPr/>
          <p:nvPr/>
        </p:nvSpPr>
        <p:spPr>
          <a:xfrm>
            <a:off x="1509713" y="855663"/>
            <a:ext cx="4481512"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62" name="Rectangle 61"/>
          <p:cNvSpPr/>
          <p:nvPr/>
        </p:nvSpPr>
        <p:spPr>
          <a:xfrm>
            <a:off x="6053138" y="4391025"/>
            <a:ext cx="391477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66" name="Rectangle 65"/>
          <p:cNvSpPr/>
          <p:nvPr/>
        </p:nvSpPr>
        <p:spPr>
          <a:xfrm>
            <a:off x="6075363" y="830263"/>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assets geographical location</a:t>
            </a:r>
          </a:p>
        </p:txBody>
      </p:sp>
      <p:sp>
        <p:nvSpPr>
          <p:cNvPr id="19518" name="TextBox 2"/>
          <p:cNvSpPr txBox="1">
            <a:spLocks noChangeArrowheads="1"/>
          </p:cNvSpPr>
          <p:nvPr/>
        </p:nvSpPr>
        <p:spPr bwMode="auto">
          <a:xfrm>
            <a:off x="1473200" y="6224588"/>
            <a:ext cx="3276600" cy="22860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sp>
        <p:nvSpPr>
          <p:cNvPr id="52" name="Rectangle 51"/>
          <p:cNvSpPr/>
          <p:nvPr/>
        </p:nvSpPr>
        <p:spPr>
          <a:xfrm>
            <a:off x="6524625" y="2946400"/>
            <a:ext cx="4479925"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endParaRPr lang="en-US" sz="1100" dirty="0">
              <a:solidFill>
                <a:prstClr val="black"/>
              </a:solidFill>
              <a:latin typeface="Arial" panose="020B0604020202020204" pitchFamily="34" charset="0"/>
              <a:cs typeface="Arial" panose="020B0604020202020204" pitchFamily="34" charset="0"/>
            </a:endParaRPr>
          </a:p>
        </p:txBody>
      </p:sp>
      <p:sp>
        <p:nvSpPr>
          <p:cNvPr id="19520" name="Rectangle 52"/>
          <p:cNvSpPr>
            <a:spLocks noChangeArrowheads="1"/>
          </p:cNvSpPr>
          <p:nvPr/>
        </p:nvSpPr>
        <p:spPr bwMode="auto">
          <a:xfrm>
            <a:off x="6157913" y="3036888"/>
            <a:ext cx="3725862" cy="71437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Region area: 31.4k sq. km</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Region population: 2.8 m</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Key industries: machinery, construction materials, chemical industry, food and processing industry, agriculture </a:t>
            </a:r>
          </a:p>
        </p:txBody>
      </p:sp>
      <p:grpSp>
        <p:nvGrpSpPr>
          <p:cNvPr id="19521" name="Group 53"/>
          <p:cNvGrpSpPr>
            <a:grpSpLocks noChangeAspect="1"/>
          </p:cNvGrpSpPr>
          <p:nvPr/>
        </p:nvGrpSpPr>
        <p:grpSpPr bwMode="auto">
          <a:xfrm>
            <a:off x="6372225" y="1141413"/>
            <a:ext cx="3005138" cy="1798637"/>
            <a:chOff x="5463589" y="2379738"/>
            <a:chExt cx="3155977" cy="1887591"/>
          </a:xfrm>
        </p:grpSpPr>
        <p:grpSp>
          <p:nvGrpSpPr>
            <p:cNvPr id="3" name="Group 57"/>
            <p:cNvGrpSpPr>
              <a:grpSpLocks noChangeAspect="1"/>
            </p:cNvGrpSpPr>
            <p:nvPr/>
          </p:nvGrpSpPr>
          <p:grpSpPr>
            <a:xfrm>
              <a:off x="5486400" y="2406532"/>
              <a:ext cx="2823861" cy="1824605"/>
              <a:chOff x="2566988" y="1863840"/>
              <a:chExt cx="4070624" cy="2759075"/>
            </a:xfrm>
            <a:solidFill>
              <a:schemeClr val="bg1">
                <a:lumMod val="85000"/>
              </a:schemeClr>
            </a:solidFill>
          </p:grpSpPr>
          <p:sp>
            <p:nvSpPr>
              <p:cNvPr id="95" name="Freeform 94"/>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8" name="Freeform 97"/>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0" name="Freeform 99"/>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2" name="Freeform 101"/>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3" name="Freeform 102"/>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4" name="Freeform 103"/>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5" name="Freeform 104"/>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6" name="Freeform 105"/>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7" name="Freeform 106"/>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8" name="Freeform 107"/>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9" name="Freeform 108"/>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0" name="Freeform 109"/>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1" name="Freeform 110"/>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2" name="Freeform 111"/>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3" name="Freeform 112"/>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4" name="Freeform 113"/>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5" name="Freeform 114"/>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6" name="Freeform 115"/>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7" name="Freeform 116"/>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8" name="Freeform 117"/>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9" name="Freeform 118"/>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0" name="Freeform 119"/>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accent1"/>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1" name="Freeform 120"/>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2" name="Freeform 121"/>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23" name="Freeform 122"/>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grpSp>
        <p:sp>
          <p:nvSpPr>
            <p:cNvPr id="19529" name="Oval 58"/>
            <p:cNvSpPr>
              <a:spLocks noChangeAspect="1"/>
            </p:cNvSpPr>
            <p:nvPr/>
          </p:nvSpPr>
          <p:spPr bwMode="auto">
            <a:xfrm flipH="1" flipV="1">
              <a:off x="6771054" y="2805693"/>
              <a:ext cx="77624" cy="78785"/>
            </a:xfrm>
            <a:prstGeom prst="ellipse">
              <a:avLst/>
            </a:prstGeom>
            <a:solidFill>
              <a:schemeClr val="tx1"/>
            </a:solidFill>
            <a:ln w="9525">
              <a:noFill/>
              <a:round/>
              <a:headEnd/>
              <a:tailEnd/>
            </a:ln>
          </p:spPr>
          <p:txBody>
            <a:bodyPr rot="10800000"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sp>
          <p:nvSpPr>
            <p:cNvPr id="19530" name="Rectangle 59"/>
            <p:cNvSpPr>
              <a:spLocks noChangeArrowheads="1"/>
            </p:cNvSpPr>
            <p:nvPr/>
          </p:nvSpPr>
          <p:spPr bwMode="auto">
            <a:xfrm>
              <a:off x="6850685" y="2651298"/>
              <a:ext cx="425132" cy="239906"/>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19531" name="Oval 63"/>
            <p:cNvSpPr>
              <a:spLocks noChangeAspect="1"/>
            </p:cNvSpPr>
            <p:nvPr/>
          </p:nvSpPr>
          <p:spPr bwMode="auto">
            <a:xfrm flipV="1">
              <a:off x="7717467" y="2884762"/>
              <a:ext cx="81706" cy="83315"/>
            </a:xfrm>
            <a:prstGeom prst="ellipse">
              <a:avLst/>
            </a:prstGeom>
            <a:solidFill>
              <a:srgbClr val="FFC000"/>
            </a:solidFill>
            <a:ln w="9525">
              <a:noFill/>
              <a:round/>
              <a:headEnd/>
              <a:tailEnd/>
            </a:ln>
          </p:spPr>
          <p:txBody>
            <a:bodyPr rot="10800000"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sp>
          <p:nvSpPr>
            <p:cNvPr id="19532" name="Rectangle 64"/>
            <p:cNvSpPr>
              <a:spLocks noChangeArrowheads="1"/>
            </p:cNvSpPr>
            <p:nvPr/>
          </p:nvSpPr>
          <p:spPr bwMode="auto">
            <a:xfrm>
              <a:off x="7782499" y="2628151"/>
              <a:ext cx="837067" cy="383250"/>
            </a:xfrm>
            <a:prstGeom prst="rect">
              <a:avLst/>
            </a:prstGeom>
            <a:noFill/>
            <a:ln w="9525">
              <a:noFill/>
              <a:miter lim="800000"/>
              <a:headEnd/>
              <a:tailEnd/>
            </a:ln>
          </p:spPr>
          <p:txBody>
            <a:bodyPr>
              <a:spAutoFit/>
            </a:bodyPr>
            <a:lstStyle/>
            <a:p>
              <a:r>
                <a:rPr lang="en-GB" sz="900" b="0">
                  <a:solidFill>
                    <a:srgbClr val="000000"/>
                  </a:solidFill>
                  <a:latin typeface="Calibri" pitchFamily="34" charset="0"/>
                </a:rPr>
                <a:t>Kharkiv</a:t>
              </a:r>
              <a:r>
                <a:rPr lang="ru-RU" sz="900" b="0">
                  <a:solidFill>
                    <a:srgbClr val="000000"/>
                  </a:solidFill>
                  <a:latin typeface="Calibri" pitchFamily="34" charset="0"/>
                </a:rPr>
                <a:t> </a:t>
              </a:r>
              <a:r>
                <a:rPr lang="en-US" sz="900" b="0">
                  <a:solidFill>
                    <a:srgbClr val="000000"/>
                  </a:solidFill>
                  <a:latin typeface="Calibri" pitchFamily="34" charset="0"/>
                </a:rPr>
                <a:t>region</a:t>
              </a:r>
              <a:endParaRPr lang="uk-UA" sz="900" b="0">
                <a:solidFill>
                  <a:srgbClr val="000000"/>
                </a:solidFill>
                <a:latin typeface="Calibri" pitchFamily="34" charset="0"/>
              </a:endParaRPr>
            </a:p>
          </p:txBody>
        </p:sp>
      </p:grpSp>
      <p:pic>
        <p:nvPicPr>
          <p:cNvPr id="19522" name="Picture 7"/>
          <p:cNvPicPr>
            <a:picLocks noChangeAspect="1" noChangeArrowheads="1"/>
          </p:cNvPicPr>
          <p:nvPr/>
        </p:nvPicPr>
        <p:blipFill>
          <a:blip r:embed="rId2"/>
          <a:srcRect/>
          <a:stretch>
            <a:fillRect/>
          </a:stretch>
        </p:blipFill>
        <p:spPr bwMode="auto">
          <a:xfrm>
            <a:off x="9248775" y="222250"/>
            <a:ext cx="549275" cy="501650"/>
          </a:xfrm>
          <a:prstGeom prst="rect">
            <a:avLst/>
          </a:prstGeom>
          <a:noFill/>
          <a:ln w="9525">
            <a:noFill/>
            <a:miter lim="800000"/>
            <a:headEnd/>
            <a:tailEnd/>
          </a:ln>
        </p:spPr>
      </p:pic>
      <p:sp>
        <p:nvSpPr>
          <p:cNvPr id="19523" name="TextBox 49"/>
          <p:cNvSpPr txBox="1">
            <a:spLocks noChangeArrowheads="1"/>
          </p:cNvSpPr>
          <p:nvPr/>
        </p:nvSpPr>
        <p:spPr bwMode="auto">
          <a:xfrm>
            <a:off x="9829800" y="6515100"/>
            <a:ext cx="366713" cy="215900"/>
          </a:xfrm>
          <a:prstGeom prst="rect">
            <a:avLst/>
          </a:prstGeom>
          <a:noFill/>
          <a:ln w="9525">
            <a:noFill/>
            <a:miter lim="800000"/>
            <a:headEnd/>
            <a:tailEnd/>
          </a:ln>
        </p:spPr>
        <p:txBody>
          <a:bodyPr>
            <a:spAutoFit/>
          </a:bodyPr>
          <a:lstStyle/>
          <a:p>
            <a:pPr algn="ctr"/>
            <a:r>
              <a:rPr lang="en-US" sz="800">
                <a:solidFill>
                  <a:schemeClr val="bg1"/>
                </a:solidFill>
                <a:latin typeface="Verdana" pitchFamily="34" charset="0"/>
              </a:rPr>
              <a:t>1</a:t>
            </a:r>
            <a:endParaRPr lang="uk-UA" sz="800">
              <a:solidFill>
                <a:schemeClr val="bg1"/>
              </a:solidFill>
              <a:latin typeface="Verdana" pitchFamily="34" charset="0"/>
            </a:endParaRPr>
          </a:p>
        </p:txBody>
      </p:sp>
      <p:pic>
        <p:nvPicPr>
          <p:cNvPr id="19524" name="Picture 5"/>
          <p:cNvPicPr>
            <a:picLocks noChangeAspect="1" noChangeArrowheads="1"/>
          </p:cNvPicPr>
          <p:nvPr/>
        </p:nvPicPr>
        <p:blipFill>
          <a:blip r:embed="rId3">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19525" name="Picture 2"/>
          <p:cNvPicPr>
            <a:picLocks noChangeAspect="1" noChangeArrowheads="1"/>
          </p:cNvPicPr>
          <p:nvPr/>
        </p:nvPicPr>
        <p:blipFill>
          <a:blip r:embed="rId4"/>
          <a:srcRect l="18552" t="42311" r="71382" b="51151"/>
          <a:stretch>
            <a:fillRect/>
          </a:stretch>
        </p:blipFill>
        <p:spPr bwMode="auto">
          <a:xfrm>
            <a:off x="0" y="0"/>
            <a:ext cx="1731963" cy="900113"/>
          </a:xfrm>
          <a:prstGeom prst="rect">
            <a:avLst/>
          </a:prstGeom>
          <a:noFill/>
          <a:ln w="9525">
            <a:noFill/>
            <a:miter lim="800000"/>
            <a:headEnd/>
            <a:tailEnd/>
          </a:ln>
        </p:spPr>
      </p:pic>
      <p:sp>
        <p:nvSpPr>
          <p:cNvPr id="19526" name="Прямоугольник 53"/>
          <p:cNvSpPr>
            <a:spLocks noChangeArrowheads="1"/>
          </p:cNvSpPr>
          <p:nvPr/>
        </p:nvSpPr>
        <p:spPr bwMode="auto">
          <a:xfrm>
            <a:off x="1082675" y="290513"/>
            <a:ext cx="8289925" cy="461962"/>
          </a:xfrm>
          <a:prstGeom prst="rect">
            <a:avLst/>
          </a:prstGeom>
          <a:noFill/>
          <a:ln w="9525">
            <a:noFill/>
            <a:miter lim="800000"/>
            <a:headEnd/>
            <a:tailEnd/>
          </a:ln>
        </p:spPr>
        <p:txBody>
          <a:bodyPr>
            <a:spAutoFit/>
          </a:bodyPr>
          <a:lstStyle/>
          <a:p>
            <a:r>
              <a:rPr kumimoji="1" lang="en-US" sz="2400">
                <a:solidFill>
                  <a:srgbClr val="44546A"/>
                </a:solidFill>
                <a:latin typeface="Verdana" pitchFamily="34" charset="0"/>
              </a:rPr>
              <a:t>ENERGY DISTRIBUTION: KHARKIVOBLENERGO</a:t>
            </a:r>
          </a:p>
        </p:txBody>
      </p:sp>
      <p:sp>
        <p:nvSpPr>
          <p:cNvPr id="58"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19534" name="Text Box 78"/>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17</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p:cNvGraphicFramePr>
            <a:graphicFrameLocks noGrp="1"/>
          </p:cNvGraphicFramePr>
          <p:nvPr/>
        </p:nvGraphicFramePr>
        <p:xfrm>
          <a:off x="1609725" y="4476750"/>
          <a:ext cx="4206876" cy="1721806"/>
        </p:xfrm>
        <a:graphic>
          <a:graphicData uri="http://schemas.openxmlformats.org/drawingml/2006/table">
            <a:tbl>
              <a:tblPr/>
              <a:tblGrid>
                <a:gridCol w="1108708"/>
                <a:gridCol w="774542"/>
                <a:gridCol w="774542"/>
                <a:gridCol w="774542"/>
                <a:gridCol w="774542"/>
              </a:tblGrid>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UAH m</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2015</a:t>
                      </a:r>
                    </a:p>
                  </a:txBody>
                  <a:tcPr marL="9525" marR="9525" marT="9525" marB="0" anchor="ctr" horzOverflow="overflow">
                    <a:lnL>
                      <a:noFill/>
                    </a:lnL>
                    <a:lnR>
                      <a:noFill/>
                    </a:lnR>
                    <a:lnT>
                      <a:noFill/>
                    </a:lnT>
                    <a:lnB>
                      <a:noFill/>
                    </a:lnB>
                    <a:lnTlToBr>
                      <a:noFill/>
                    </a:lnTlToBr>
                    <a:lnBlToTr>
                      <a:noFill/>
                    </a:lnBlToTr>
                    <a:solidFill>
                      <a:srgbClr val="C6E5FA"/>
                    </a:solid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Revenue</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a:t>
                      </a:r>
                      <a:r>
                        <a:rPr kumimoji="0" lang="en-US" sz="1000" b="0" i="0" u="none" strike="noStrike" cap="none" normalizeH="0" baseline="0" smtClean="0">
                          <a:ln>
                            <a:noFill/>
                          </a:ln>
                          <a:solidFill>
                            <a:schemeClr val="tx1"/>
                          </a:solidFill>
                          <a:effectLst/>
                          <a:latin typeface="Calibri" pitchFamily="34" charset="0"/>
                          <a:cs typeface="Arial" charset="0"/>
                        </a:rPr>
                        <a:t>,</a:t>
                      </a:r>
                      <a:r>
                        <a:rPr kumimoji="0" lang="uk-UA" sz="1000" b="0" i="0" u="none" strike="noStrike" cap="none" normalizeH="0" baseline="0" smtClean="0">
                          <a:ln>
                            <a:noFill/>
                          </a:ln>
                          <a:solidFill>
                            <a:schemeClr val="tx1"/>
                          </a:solidFill>
                          <a:effectLst/>
                          <a:latin typeface="Calibri" pitchFamily="34" charset="0"/>
                          <a:cs typeface="Arial" charset="0"/>
                        </a:rPr>
                        <a:t>326</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1</a:t>
                      </a:r>
                      <a:r>
                        <a:rPr kumimoji="0" lang="en-US" sz="1100" b="0" i="0" u="none" strike="noStrike" cap="none" normalizeH="0" baseline="0" smtClean="0">
                          <a:ln>
                            <a:noFill/>
                          </a:ln>
                          <a:solidFill>
                            <a:schemeClr val="tx1"/>
                          </a:solidFill>
                          <a:effectLst/>
                          <a:latin typeface="Calibri" pitchFamily="34" charset="0"/>
                          <a:cs typeface="Arial" charset="0"/>
                        </a:rPr>
                        <a:t>,</a:t>
                      </a:r>
                      <a:r>
                        <a:rPr kumimoji="0" lang="uk-UA" sz="1100" b="0" i="0" u="none" strike="noStrike" cap="none" normalizeH="0" baseline="0" smtClean="0">
                          <a:ln>
                            <a:noFill/>
                          </a:ln>
                          <a:solidFill>
                            <a:schemeClr val="tx1"/>
                          </a:solidFill>
                          <a:effectLst/>
                          <a:latin typeface="Calibri" pitchFamily="34" charset="0"/>
                          <a:cs typeface="Arial" charset="0"/>
                        </a:rPr>
                        <a:t>379</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a:t>
                      </a:r>
                      <a:r>
                        <a:rPr kumimoji="0" lang="en-US" sz="1100" b="0" i="0" u="none" strike="noStrike" cap="none" normalizeH="0" baseline="0" dirty="0" smtClean="0">
                          <a:ln>
                            <a:noFill/>
                          </a:ln>
                          <a:solidFill>
                            <a:schemeClr val="tx1"/>
                          </a:solidFill>
                          <a:effectLst/>
                          <a:latin typeface="Calibri" pitchFamily="34" charset="0"/>
                          <a:cs typeface="Arial" charset="0"/>
                        </a:rPr>
                        <a:t>,</a:t>
                      </a:r>
                      <a:r>
                        <a:rPr kumimoji="0" lang="uk-UA" sz="1100" b="0" i="0" u="none" strike="noStrike" cap="none" normalizeH="0" baseline="0" dirty="0" smtClean="0">
                          <a:ln>
                            <a:noFill/>
                          </a:ln>
                          <a:solidFill>
                            <a:schemeClr val="tx1"/>
                          </a:solidFill>
                          <a:effectLst/>
                          <a:latin typeface="Calibri" pitchFamily="34" charset="0"/>
                          <a:cs typeface="Arial" charset="0"/>
                        </a:rPr>
                        <a:t>505</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2,149</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Gross profit</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a:t>
                      </a:r>
                      <a:r>
                        <a:rPr kumimoji="0" lang="en-US" sz="1000" b="0" i="0" u="none" strike="noStrike" cap="none" normalizeH="0" baseline="0" smtClean="0">
                          <a:ln>
                            <a:noFill/>
                          </a:ln>
                          <a:solidFill>
                            <a:schemeClr val="tx1"/>
                          </a:solidFill>
                          <a:effectLst/>
                          <a:latin typeface="Calibri" pitchFamily="34" charset="0"/>
                          <a:cs typeface="Arial" charset="0"/>
                        </a:rPr>
                        <a:t>59</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1</a:t>
                      </a:r>
                      <a:r>
                        <a:rPr kumimoji="0" lang="en-US" sz="1100" b="0" i="0" u="none" strike="noStrike" cap="none" normalizeH="0" baseline="0" smtClean="0">
                          <a:ln>
                            <a:noFill/>
                          </a:ln>
                          <a:solidFill>
                            <a:schemeClr val="tx1"/>
                          </a:solidFill>
                          <a:effectLst/>
                          <a:latin typeface="Calibri" pitchFamily="34" charset="0"/>
                          <a:cs typeface="Arial" charset="0"/>
                        </a:rPr>
                        <a:t>05</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a:t>
                      </a:r>
                      <a:r>
                        <a:rPr kumimoji="0" lang="en-US" sz="1100" b="0" i="0" u="none" strike="noStrike" cap="none" normalizeH="0" baseline="0" dirty="0" smtClean="0">
                          <a:ln>
                            <a:noFill/>
                          </a:ln>
                          <a:solidFill>
                            <a:schemeClr val="tx1"/>
                          </a:solidFill>
                          <a:effectLst/>
                          <a:latin typeface="Calibri" pitchFamily="34" charset="0"/>
                          <a:cs typeface="Arial" charset="0"/>
                        </a:rPr>
                        <a:t>14</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120</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EBITDA</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a:t>
                      </a:r>
                      <a:r>
                        <a:rPr kumimoji="0" lang="en-US" sz="1000" b="0" i="0" u="none" strike="noStrike" cap="none" normalizeH="0" baseline="0" smtClean="0">
                          <a:ln>
                            <a:noFill/>
                          </a:ln>
                          <a:solidFill>
                            <a:schemeClr val="tx1"/>
                          </a:solidFill>
                          <a:effectLst/>
                          <a:latin typeface="Calibri" pitchFamily="34" charset="0"/>
                          <a:cs typeface="Arial" charset="0"/>
                        </a:rPr>
                        <a:t>38</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49</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a:t>
                      </a:r>
                      <a:r>
                        <a:rPr kumimoji="0" lang="en-US" sz="1100" b="0" i="0" u="none" strike="noStrike" cap="none" normalizeH="0" baseline="0" dirty="0" smtClean="0">
                          <a:ln>
                            <a:noFill/>
                          </a:ln>
                          <a:solidFill>
                            <a:schemeClr val="tx1"/>
                          </a:solidFill>
                          <a:effectLst/>
                          <a:latin typeface="Calibri" pitchFamily="34" charset="0"/>
                          <a:cs typeface="Arial" charset="0"/>
                        </a:rPr>
                        <a:t>11</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118</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Net profit</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32</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1</a:t>
                      </a:r>
                      <a:r>
                        <a:rPr kumimoji="0" lang="en-US" sz="1100" b="0" i="0" u="none" strike="noStrike" cap="none" normalizeH="0" baseline="0" smtClean="0">
                          <a:ln>
                            <a:noFill/>
                          </a:ln>
                          <a:solidFill>
                            <a:schemeClr val="tx1"/>
                          </a:solidFill>
                          <a:effectLst/>
                          <a:latin typeface="Calibri" pitchFamily="34" charset="0"/>
                          <a:cs typeface="Arial" charset="0"/>
                        </a:rPr>
                        <a:t>7</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15</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11</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Total assets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rPr>
                        <a:t>968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rPr>
                        <a:t>998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1 034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1 077</a:t>
                      </a:r>
                    </a:p>
                  </a:txBody>
                  <a:tcPr marL="9525" marR="9525" marT="9525" marB="0" anchor="ctr"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Total equity</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335</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345</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357</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365</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220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Total liabilities</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633</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653</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677</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713</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3" name="Rectangle 7"/>
          <p:cNvSpPr>
            <a:spLocks noChangeArrowheads="1"/>
          </p:cNvSpPr>
          <p:nvPr/>
        </p:nvSpPr>
        <p:spPr bwMode="auto">
          <a:xfrm>
            <a:off x="1512888" y="1144588"/>
            <a:ext cx="4387850" cy="277812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PJSC Mykolayivoblenergo transmits and supplies electricity in Mykolayiv region; the Company is the monopolist in the region. It serves 476,000 residential customers and 16,000 commercial and industrial customers: population and industrial enterprises are the main customers groups accounting for 46% and 24% of sales respectively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Its installed transformer capacity is 3,361 MVA (6,000 substations). PJSC Mykolayivoblenergo owns 25,000 km of overhead transmission lines and 1,463 km of underground power cables. The Company also owns three small HPPs: 12,2 GW·h of electricity produced in 2014</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state regulator approved UAH 80m of CapEx for the Company for 2014 and UAH 74m for 2015: modernization and reconstruction of transmission lines and equipment account for the bulk of CapEx. The wear rate of the lines averages 60%</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Company has around 3,550 employees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In terms of financial leverage, PJSC Mykolayivoblenergo has relatively low bank debt, but owes UAH 376m to the state wholesale electricity market operator Energorynok. These liabilities were accumulated before 2010 and are now structured as a long-term debt</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The State holds a 70% stake in the Company. </a:t>
            </a:r>
          </a:p>
          <a:p>
            <a:pPr marL="228600" indent="-228600" algn="just" eaLnBrk="0" hangingPunct="0">
              <a:spcBef>
                <a:spcPts val="300"/>
              </a:spcBef>
              <a:buClr>
                <a:srgbClr val="034EA2"/>
              </a:buClr>
              <a:buSzPct val="100000"/>
              <a:buFont typeface="Arial" charset="0"/>
              <a:buNone/>
              <a:tabLst>
                <a:tab pos="171450" algn="l"/>
                <a:tab pos="455613" algn="l"/>
              </a:tabLst>
            </a:pPr>
            <a:endParaRPr lang="en-US" sz="900" b="0">
              <a:latin typeface="Calibri" pitchFamily="34" charset="0"/>
            </a:endParaRPr>
          </a:p>
        </p:txBody>
      </p:sp>
      <p:sp>
        <p:nvSpPr>
          <p:cNvPr id="12" name="Rectangle 11"/>
          <p:cNvSpPr/>
          <p:nvPr/>
        </p:nvSpPr>
        <p:spPr>
          <a:xfrm>
            <a:off x="1558925" y="4162425"/>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55" name="Rectangle 54"/>
          <p:cNvSpPr/>
          <p:nvPr/>
        </p:nvSpPr>
        <p:spPr>
          <a:xfrm>
            <a:off x="1520825" y="831850"/>
            <a:ext cx="4481513"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62" name="Rectangle 61"/>
          <p:cNvSpPr/>
          <p:nvPr/>
        </p:nvSpPr>
        <p:spPr>
          <a:xfrm>
            <a:off x="6248400" y="4162425"/>
            <a:ext cx="3740150"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20527" name="TextBox 2"/>
          <p:cNvSpPr txBox="1">
            <a:spLocks noChangeArrowheads="1"/>
          </p:cNvSpPr>
          <p:nvPr/>
        </p:nvSpPr>
        <p:spPr bwMode="auto">
          <a:xfrm>
            <a:off x="1625600" y="6208713"/>
            <a:ext cx="3276600" cy="231775"/>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sp>
        <p:nvSpPr>
          <p:cNvPr id="20528" name="Rectangle 6"/>
          <p:cNvSpPr>
            <a:spLocks noChangeArrowheads="1"/>
          </p:cNvSpPr>
          <p:nvPr/>
        </p:nvSpPr>
        <p:spPr bwMode="auto">
          <a:xfrm>
            <a:off x="6078538" y="830263"/>
            <a:ext cx="3240087" cy="260350"/>
          </a:xfrm>
          <a:prstGeom prst="rect">
            <a:avLst/>
          </a:prstGeom>
          <a:noFill/>
          <a:ln w="9525">
            <a:noFill/>
            <a:miter lim="800000"/>
            <a:headEnd/>
            <a:tailEnd/>
          </a:ln>
        </p:spPr>
        <p:txBody>
          <a:bodyPr wrap="none">
            <a:spAutoFit/>
          </a:bodyPr>
          <a:lstStyle/>
          <a:p>
            <a:r>
              <a:rPr lang="en-US" sz="1100">
                <a:solidFill>
                  <a:srgbClr val="000000"/>
                </a:solidFill>
              </a:rPr>
              <a:t>Geographic location and region of operations</a:t>
            </a:r>
            <a:r>
              <a:rPr lang="en-US" sz="1100">
                <a:solidFill>
                  <a:srgbClr val="000000"/>
                </a:solidFill>
                <a:latin typeface="Calibri" pitchFamily="34" charset="0"/>
              </a:rPr>
              <a:t> </a:t>
            </a:r>
          </a:p>
        </p:txBody>
      </p:sp>
      <p:grpSp>
        <p:nvGrpSpPr>
          <p:cNvPr id="20529" name="Group 3"/>
          <p:cNvGrpSpPr>
            <a:grpSpLocks noChangeAspect="1"/>
          </p:cNvGrpSpPr>
          <p:nvPr/>
        </p:nvGrpSpPr>
        <p:grpSpPr bwMode="auto">
          <a:xfrm>
            <a:off x="6477000" y="1209675"/>
            <a:ext cx="3306763" cy="2005013"/>
            <a:chOff x="5699547" y="2718341"/>
            <a:chExt cx="2623315" cy="1591449"/>
          </a:xfrm>
        </p:grpSpPr>
        <p:grpSp>
          <p:nvGrpSpPr>
            <p:cNvPr id="3" name="Group 68"/>
            <p:cNvGrpSpPr>
              <a:grpSpLocks noChangeAspect="1"/>
            </p:cNvGrpSpPr>
            <p:nvPr/>
          </p:nvGrpSpPr>
          <p:grpSpPr>
            <a:xfrm>
              <a:off x="5699547" y="2718341"/>
              <a:ext cx="2455072" cy="1591449"/>
              <a:chOff x="2566988" y="1863840"/>
              <a:chExt cx="4070624" cy="2759075"/>
            </a:xfrm>
            <a:solidFill>
              <a:schemeClr val="bg1">
                <a:lumMod val="85000"/>
              </a:schemeClr>
            </a:solidFill>
          </p:grpSpPr>
          <p:sp>
            <p:nvSpPr>
              <p:cNvPr id="70" name="Freeform 69"/>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1" name="Freeform 70"/>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2" name="Freeform 71"/>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3" name="Freeform 72"/>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4" name="Freeform 73"/>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5" name="Freeform 74"/>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6" name="Freeform 75"/>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7" name="Freeform 76"/>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8" name="Freeform 77"/>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9" name="Freeform 78"/>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0" name="Freeform 79"/>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1" name="Freeform 80"/>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2" name="Freeform 81"/>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3" name="Freeform 82"/>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4" name="Freeform 83"/>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5" name="Freeform 84"/>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accent1"/>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6" name="Freeform 85"/>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7" name="Freeform 86"/>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8" name="Freeform 87"/>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9" name="Freeform 88"/>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0" name="Freeform 89"/>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1" name="Freeform 90"/>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2" name="Freeform 91"/>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3" name="Freeform 92"/>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4" name="Freeform 93"/>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grpSp>
        <p:sp>
          <p:nvSpPr>
            <p:cNvPr id="95" name="Oval 94"/>
            <p:cNvSpPr>
              <a:spLocks noChangeAspect="1"/>
            </p:cNvSpPr>
            <p:nvPr/>
          </p:nvSpPr>
          <p:spPr bwMode="auto">
            <a:xfrm>
              <a:off x="7001759" y="3686063"/>
              <a:ext cx="84380" cy="85684"/>
            </a:xfrm>
            <a:prstGeom prst="ellipse">
              <a:avLst/>
            </a:prstGeom>
            <a:solidFill>
              <a:schemeClr val="accent4"/>
            </a:solidFill>
            <a:ln>
              <a:noFill/>
            </a:ln>
            <a:extLst/>
          </p:spPr>
          <p:txBody>
            <a:bodyPr lIns="0" tIns="0" rIns="0" bIns="0" anchor="ctr"/>
            <a:lstStyle/>
            <a:p>
              <a:pPr marL="171450" indent="-171450" algn="just" fontAlgn="auto">
                <a:lnSpc>
                  <a:spcPct val="90000"/>
                </a:lnSpc>
                <a:spcBef>
                  <a:spcPts val="1200"/>
                </a:spcBef>
                <a:spcAft>
                  <a:spcPts val="0"/>
                </a:spcAft>
                <a:buClr>
                  <a:srgbClr val="007D28"/>
                </a:buClr>
                <a:buSzPct val="150000"/>
                <a:buFont typeface="Arial" charset="0"/>
                <a:buChar char="•"/>
                <a:defRPr/>
              </a:pPr>
              <a:endParaRPr lang="uk-UA" sz="1000" b="0" dirty="0">
                <a:solidFill>
                  <a:prstClr val="black"/>
                </a:solidFill>
                <a:latin typeface="Tahoma" pitchFamily="34" charset="0"/>
                <a:cs typeface="Tahoma" pitchFamily="34" charset="0"/>
              </a:endParaRPr>
            </a:p>
          </p:txBody>
        </p:sp>
        <p:sp>
          <p:nvSpPr>
            <p:cNvPr id="20553" name="Rectangle 95"/>
            <p:cNvSpPr>
              <a:spLocks noChangeArrowheads="1"/>
            </p:cNvSpPr>
            <p:nvPr/>
          </p:nvSpPr>
          <p:spPr bwMode="auto">
            <a:xfrm>
              <a:off x="7184849" y="3569006"/>
              <a:ext cx="1138013" cy="18318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Mykolayiv region</a:t>
              </a:r>
              <a:endParaRPr lang="uk-UA" sz="900" b="0">
                <a:solidFill>
                  <a:srgbClr val="000000"/>
                </a:solidFill>
                <a:latin typeface="Calibri" pitchFamily="34" charset="0"/>
              </a:endParaRPr>
            </a:p>
          </p:txBody>
        </p:sp>
        <p:sp>
          <p:nvSpPr>
            <p:cNvPr id="20554" name="Rectangle 97"/>
            <p:cNvSpPr>
              <a:spLocks noChangeArrowheads="1"/>
            </p:cNvSpPr>
            <p:nvPr/>
          </p:nvSpPr>
          <p:spPr bwMode="auto">
            <a:xfrm>
              <a:off x="6956567" y="3006650"/>
              <a:ext cx="425335" cy="18318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0555" name="Oval 98"/>
            <p:cNvSpPr>
              <a:spLocks noChangeAspect="1"/>
            </p:cNvSpPr>
            <p:nvPr/>
          </p:nvSpPr>
          <p:spPr bwMode="auto">
            <a:xfrm>
              <a:off x="6815950" y="3105380"/>
              <a:ext cx="85115" cy="86389"/>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grpSp>
      <p:graphicFrame>
        <p:nvGraphicFramePr>
          <p:cNvPr id="100" name="Table 99"/>
          <p:cNvGraphicFramePr>
            <a:graphicFrameLocks noGrp="1"/>
          </p:cNvGraphicFramePr>
          <p:nvPr/>
        </p:nvGraphicFramePr>
        <p:xfrm>
          <a:off x="6265863" y="4656138"/>
          <a:ext cx="3711575" cy="991553"/>
        </p:xfrm>
        <a:graphic>
          <a:graphicData uri="http://schemas.openxmlformats.org/drawingml/2006/table">
            <a:tbl>
              <a:tblPr/>
              <a:tblGrid>
                <a:gridCol w="1212850"/>
                <a:gridCol w="831850"/>
                <a:gridCol w="833438"/>
                <a:gridCol w="833437"/>
              </a:tblGrid>
              <a:tr h="1762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Operating metrics</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r>
              <a:tr h="509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Distributed to customers (GW·h)</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2,647</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2,615</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2,577</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Grid losses (%)</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13.7%</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12</a:t>
                      </a:r>
                      <a:r>
                        <a:rPr kumimoji="0" lang="en-US" sz="1100" b="0" i="0" u="none" strike="noStrike" cap="none" normalizeH="0" baseline="0" dirty="0" smtClean="0">
                          <a:ln>
                            <a:noFill/>
                          </a:ln>
                          <a:solidFill>
                            <a:schemeClr val="tx1"/>
                          </a:solidFill>
                          <a:effectLst/>
                          <a:latin typeface="Calibri" pitchFamily="34" charset="0"/>
                          <a:cs typeface="Arial" charset="0"/>
                        </a:rPr>
                        <a:t>.</a:t>
                      </a:r>
                      <a:r>
                        <a:rPr kumimoji="0" lang="uk-UA" sz="1100" b="0" i="0" u="none" strike="noStrike" cap="none" normalizeH="0" baseline="0" dirty="0" smtClean="0">
                          <a:ln>
                            <a:noFill/>
                          </a:ln>
                          <a:solidFill>
                            <a:schemeClr val="tx1"/>
                          </a:solidFill>
                          <a:effectLst/>
                          <a:latin typeface="Calibri" pitchFamily="34" charset="0"/>
                          <a:cs typeface="Arial" charset="0"/>
                        </a:rPr>
                        <a:t>3%</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12</a:t>
                      </a:r>
                      <a:r>
                        <a:rPr kumimoji="0" lang="en-US" sz="1100" b="0" i="0" u="none" strike="noStrike" cap="none" normalizeH="0" baseline="0" dirty="0" smtClean="0">
                          <a:ln>
                            <a:noFill/>
                          </a:ln>
                          <a:solidFill>
                            <a:schemeClr val="tx1"/>
                          </a:solidFill>
                          <a:effectLst/>
                          <a:latin typeface="Calibri" pitchFamily="34" charset="0"/>
                          <a:cs typeface="Arial" charset="0"/>
                        </a:rPr>
                        <a:t>.2</a:t>
                      </a:r>
                      <a:r>
                        <a:rPr kumimoji="0" lang="uk-UA" sz="1100" b="0" i="0" u="none" strike="noStrike" cap="none" normalizeH="0" baseline="0" dirty="0" smtClean="0">
                          <a:ln>
                            <a:noFill/>
                          </a:ln>
                          <a:solidFill>
                            <a:schemeClr val="tx1"/>
                          </a:solidFill>
                          <a:effectLst/>
                          <a:latin typeface="Calibri" pitchFamily="34" charset="0"/>
                          <a:cs typeface="Arial" charset="0"/>
                        </a:rPr>
                        <a:t>%</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44" name="Rectangle 49"/>
          <p:cNvSpPr>
            <a:spLocks noChangeArrowheads="1"/>
          </p:cNvSpPr>
          <p:nvPr/>
        </p:nvSpPr>
        <p:spPr bwMode="auto">
          <a:xfrm>
            <a:off x="6194425" y="3257550"/>
            <a:ext cx="3870325" cy="71437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Region area: 24.6k sq. km</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Region population: 1.2 m</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Key industries: shipbuilding and other machinery manufacturing, food processing</a:t>
            </a:r>
          </a:p>
        </p:txBody>
      </p:sp>
      <p:pic>
        <p:nvPicPr>
          <p:cNvPr id="20545" name="Picture 2" descr="http://nikvesti.com/images/imageeditor/public/62759_1.jpg"/>
          <p:cNvPicPr>
            <a:picLocks noChangeAspect="1" noChangeArrowheads="1"/>
          </p:cNvPicPr>
          <p:nvPr/>
        </p:nvPicPr>
        <p:blipFill>
          <a:blip r:embed="rId2"/>
          <a:srcRect/>
          <a:stretch>
            <a:fillRect/>
          </a:stretch>
        </p:blipFill>
        <p:spPr bwMode="auto">
          <a:xfrm>
            <a:off x="9626600" y="309563"/>
            <a:ext cx="615950" cy="457200"/>
          </a:xfrm>
          <a:prstGeom prst="rect">
            <a:avLst/>
          </a:prstGeom>
          <a:noFill/>
          <a:ln w="9525">
            <a:noFill/>
            <a:miter lim="800000"/>
            <a:headEnd/>
            <a:tailEnd/>
          </a:ln>
        </p:spPr>
      </p:pic>
      <p:sp>
        <p:nvSpPr>
          <p:cNvPr id="20546" name="TextBox 48"/>
          <p:cNvSpPr txBox="1">
            <a:spLocks noChangeArrowheads="1"/>
          </p:cNvSpPr>
          <p:nvPr/>
        </p:nvSpPr>
        <p:spPr bwMode="auto">
          <a:xfrm>
            <a:off x="9829800" y="6515100"/>
            <a:ext cx="366713" cy="215900"/>
          </a:xfrm>
          <a:prstGeom prst="rect">
            <a:avLst/>
          </a:prstGeom>
          <a:noFill/>
          <a:ln w="9525">
            <a:noFill/>
            <a:miter lim="800000"/>
            <a:headEnd/>
            <a:tailEnd/>
          </a:ln>
        </p:spPr>
        <p:txBody>
          <a:bodyPr>
            <a:spAutoFit/>
          </a:bodyPr>
          <a:lstStyle/>
          <a:p>
            <a:pPr algn="ctr"/>
            <a:r>
              <a:rPr lang="en-US" sz="800">
                <a:solidFill>
                  <a:schemeClr val="bg1"/>
                </a:solidFill>
                <a:latin typeface="Verdana" pitchFamily="34" charset="0"/>
              </a:rPr>
              <a:t>1</a:t>
            </a:r>
            <a:endParaRPr lang="uk-UA" sz="800">
              <a:solidFill>
                <a:schemeClr val="bg1"/>
              </a:solidFill>
              <a:latin typeface="Verdana" pitchFamily="34" charset="0"/>
            </a:endParaRPr>
          </a:p>
        </p:txBody>
      </p:sp>
      <p:pic>
        <p:nvPicPr>
          <p:cNvPr id="20547" name="Picture 5"/>
          <p:cNvPicPr>
            <a:picLocks noChangeAspect="1" noChangeArrowheads="1"/>
          </p:cNvPicPr>
          <p:nvPr/>
        </p:nvPicPr>
        <p:blipFill>
          <a:blip r:embed="rId3">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0548" name="Picture 2"/>
          <p:cNvPicPr>
            <a:picLocks noChangeAspect="1" noChangeArrowheads="1"/>
          </p:cNvPicPr>
          <p:nvPr/>
        </p:nvPicPr>
        <p:blipFill>
          <a:blip r:embed="rId4"/>
          <a:srcRect l="18552" t="42311" r="71382" b="51151"/>
          <a:stretch>
            <a:fillRect/>
          </a:stretch>
        </p:blipFill>
        <p:spPr bwMode="auto">
          <a:xfrm>
            <a:off x="0" y="0"/>
            <a:ext cx="1731963" cy="900113"/>
          </a:xfrm>
          <a:prstGeom prst="rect">
            <a:avLst/>
          </a:prstGeom>
          <a:noFill/>
          <a:ln w="9525">
            <a:noFill/>
            <a:miter lim="800000"/>
            <a:headEnd/>
            <a:tailEnd/>
          </a:ln>
        </p:spPr>
      </p:pic>
      <p:sp>
        <p:nvSpPr>
          <p:cNvPr id="20549" name="Прямоугольник 51"/>
          <p:cNvSpPr>
            <a:spLocks noChangeArrowheads="1"/>
          </p:cNvSpPr>
          <p:nvPr/>
        </p:nvSpPr>
        <p:spPr bwMode="auto">
          <a:xfrm>
            <a:off x="673100" y="336550"/>
            <a:ext cx="9313863" cy="425450"/>
          </a:xfrm>
          <a:prstGeom prst="rect">
            <a:avLst/>
          </a:prstGeom>
          <a:noFill/>
          <a:ln w="9525">
            <a:noFill/>
            <a:miter lim="800000"/>
            <a:headEnd/>
            <a:tailEnd/>
          </a:ln>
        </p:spPr>
        <p:txBody>
          <a:bodyPr>
            <a:spAutoFit/>
          </a:bodyPr>
          <a:lstStyle/>
          <a:p>
            <a:pPr marL="323850">
              <a:lnSpc>
                <a:spcPct val="90000"/>
              </a:lnSpc>
            </a:pPr>
            <a:r>
              <a:rPr kumimoji="1" lang="en-US" sz="2400">
                <a:solidFill>
                  <a:srgbClr val="44546A"/>
                </a:solidFill>
                <a:latin typeface="Verdana" pitchFamily="34" charset="0"/>
              </a:rPr>
              <a:t>ENERGY DISTRIBUTION: MYKOLAYIVOBLENERGO</a:t>
            </a:r>
          </a:p>
        </p:txBody>
      </p:sp>
      <p:sp>
        <p:nvSpPr>
          <p:cNvPr id="53"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20557" name="Text Box 77"/>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18</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40" name="Group 72"/>
          <p:cNvGraphicFramePr>
            <a:graphicFrameLocks noGrp="1"/>
          </p:cNvGraphicFramePr>
          <p:nvPr/>
        </p:nvGraphicFramePr>
        <p:xfrm>
          <a:off x="1535113" y="4702175"/>
          <a:ext cx="4206876" cy="1417320"/>
        </p:xfrm>
        <a:graphic>
          <a:graphicData uri="http://schemas.openxmlformats.org/drawingml/2006/table">
            <a:tbl>
              <a:tblPr/>
              <a:tblGrid>
                <a:gridCol w="1100260"/>
                <a:gridCol w="776654"/>
                <a:gridCol w="776654"/>
                <a:gridCol w="776654"/>
                <a:gridCol w="776654"/>
              </a:tblGrid>
              <a:tr h="1539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UAH m</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2015</a:t>
                      </a:r>
                    </a:p>
                  </a:txBody>
                  <a:tcPr marL="9525" marR="9525" marT="9525" marB="0" anchor="ctr" horzOverflow="overflow">
                    <a:lnL>
                      <a:noFill/>
                    </a:lnL>
                    <a:lnR>
                      <a:noFill/>
                    </a:lnR>
                    <a:lnT>
                      <a:noFill/>
                    </a:lnT>
                    <a:lnB>
                      <a:noFill/>
                    </a:lnB>
                    <a:lnTlToBr>
                      <a:noFill/>
                    </a:lnTlToBr>
                    <a:lnBlToTr>
                      <a:noFill/>
                    </a:lnBlToTr>
                    <a:solidFill>
                      <a:srgbClr val="C6E5FA"/>
                    </a:solid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Revenue</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5 050</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4 747</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4 070</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8 260</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Gross profit</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64</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77</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8</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169</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EBITDA</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133</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180</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8</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148</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Net profit</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23</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25</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6</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21</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assets</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2 290</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1 487</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1 736</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2 367</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equity</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45</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45</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45</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393</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63513">
                <a:tc>
                  <a:txBody>
                    <a:bodyPr/>
                    <a:lstStyle/>
                    <a:p>
                      <a:pPr marL="0" marR="0" lvl="0" indent="0" algn="l" defTabSz="88265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Total liabilities</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a:t>
                      </a:r>
                      <a:r>
                        <a:rPr kumimoji="0" lang="en-US" sz="1100" b="0" i="0" u="none" strike="noStrike" cap="none" normalizeH="0" baseline="0" dirty="0" smtClean="0">
                          <a:ln>
                            <a:noFill/>
                          </a:ln>
                          <a:solidFill>
                            <a:schemeClr val="tx1"/>
                          </a:solidFill>
                          <a:effectLst/>
                          <a:latin typeface="Calibri" pitchFamily="34" charset="0"/>
                          <a:cs typeface="Arial" charset="0"/>
                        </a:rPr>
                        <a:t> </a:t>
                      </a:r>
                      <a:r>
                        <a:rPr kumimoji="0" lang="uk-UA" sz="1100" b="0" i="0" u="none" strike="noStrike" cap="none" normalizeH="0" baseline="0" dirty="0" smtClean="0">
                          <a:ln>
                            <a:noFill/>
                          </a:ln>
                          <a:solidFill>
                            <a:schemeClr val="tx1"/>
                          </a:solidFill>
                          <a:effectLst/>
                          <a:latin typeface="Calibri" pitchFamily="34" charset="0"/>
                          <a:cs typeface="Arial" charset="0"/>
                        </a:rPr>
                        <a:t>107</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1 144</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a:t>
                      </a:r>
                      <a:r>
                        <a:rPr kumimoji="0" lang="en-US" sz="1100" b="0" i="0" u="none" strike="noStrike" cap="none" normalizeH="0" baseline="0" dirty="0" smtClean="0">
                          <a:ln>
                            <a:noFill/>
                          </a:ln>
                          <a:solidFill>
                            <a:schemeClr val="tx1"/>
                          </a:solidFill>
                          <a:effectLst/>
                          <a:latin typeface="Calibri" pitchFamily="34" charset="0"/>
                          <a:cs typeface="Arial" charset="0"/>
                        </a:rPr>
                        <a:t> </a:t>
                      </a:r>
                      <a:r>
                        <a:rPr kumimoji="0" lang="uk-UA" sz="1100" b="0" i="0" u="none" strike="noStrike" cap="none" normalizeH="0" baseline="0" dirty="0" smtClean="0">
                          <a:ln>
                            <a:noFill/>
                          </a:ln>
                          <a:solidFill>
                            <a:schemeClr val="tx1"/>
                          </a:solidFill>
                          <a:effectLst/>
                          <a:latin typeface="Calibri" pitchFamily="34" charset="0"/>
                          <a:cs typeface="Arial" charset="0"/>
                        </a:rPr>
                        <a:t>365</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1 974</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7" name="Rectangle 7"/>
          <p:cNvSpPr>
            <a:spLocks noChangeArrowheads="1"/>
          </p:cNvSpPr>
          <p:nvPr/>
        </p:nvSpPr>
        <p:spPr bwMode="auto">
          <a:xfrm>
            <a:off x="1444625" y="1127125"/>
            <a:ext cx="4416425" cy="200977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t>PJSC Zaporizhyaoblenergo is a top-10 electricity distributor in Ukraine, supplying electricity to the heavily industrialized Zaporizhya region</a:t>
            </a:r>
          </a:p>
          <a:p>
            <a:pPr marL="228600" indent="-228600" algn="just" eaLnBrk="0" hangingPunct="0">
              <a:lnSpc>
                <a:spcPct val="114000"/>
              </a:lnSpc>
              <a:spcBef>
                <a:spcPts val="300"/>
              </a:spcBef>
              <a:buClr>
                <a:srgbClr val="034EA2"/>
              </a:buClr>
              <a:buSzPct val="100000"/>
              <a:buFont typeface="Arial" charset="0"/>
              <a:buChar char="•"/>
              <a:tabLst>
                <a:tab pos="171450" algn="l"/>
                <a:tab pos="455613" algn="l"/>
              </a:tabLst>
            </a:pPr>
            <a:r>
              <a:rPr lang="en-US" sz="1000" b="0"/>
              <a:t>The Company serves 783k residential customers and 23k commercial and large industrial enterprises including:</a:t>
            </a:r>
          </a:p>
          <a:p>
            <a:pPr marL="228600" indent="-228600" algn="just" eaLnBrk="0" hangingPunct="0">
              <a:lnSpc>
                <a:spcPct val="114000"/>
              </a:lnSpc>
              <a:spcBef>
                <a:spcPts val="300"/>
              </a:spcBef>
              <a:buClr>
                <a:srgbClr val="034EA2"/>
              </a:buClr>
              <a:buSzPct val="75000"/>
              <a:buFont typeface="Arial" charset="0"/>
              <a:buChar char="‒"/>
              <a:tabLst>
                <a:tab pos="171450" algn="l"/>
                <a:tab pos="455613" algn="l"/>
              </a:tabLst>
            </a:pPr>
            <a:r>
              <a:rPr lang="en-US" sz="1000" b="0"/>
              <a:t>steelmakers Zaporizhstal and Dniprospetsstal, Zaporizhya Ferroalloy </a:t>
            </a:r>
          </a:p>
          <a:p>
            <a:pPr marL="228600" indent="-228600" algn="just" eaLnBrk="0" hangingPunct="0">
              <a:lnSpc>
                <a:spcPct val="114000"/>
              </a:lnSpc>
              <a:spcBef>
                <a:spcPts val="300"/>
              </a:spcBef>
              <a:buClr>
                <a:srgbClr val="034EA2"/>
              </a:buClr>
              <a:buSzPct val="75000"/>
              <a:buFont typeface="Arial" charset="0"/>
              <a:buChar char="‒"/>
              <a:tabLst>
                <a:tab pos="171450" algn="l"/>
                <a:tab pos="455613" algn="l"/>
              </a:tabLst>
            </a:pPr>
            <a:r>
              <a:rPr lang="en-US" sz="1000" b="0"/>
              <a:t>engineering plants (e.g. Motor Sich)</a:t>
            </a:r>
          </a:p>
          <a:p>
            <a:pPr marL="228600" indent="-228600" algn="just" eaLnBrk="0" hangingPunct="0">
              <a:lnSpc>
                <a:spcPct val="114000"/>
              </a:lnSpc>
              <a:spcBef>
                <a:spcPts val="300"/>
              </a:spcBef>
              <a:buClr>
                <a:srgbClr val="034EA2"/>
              </a:buClr>
              <a:buSzPct val="100000"/>
              <a:buFont typeface="Arial" charset="0"/>
              <a:buChar char="•"/>
              <a:tabLst>
                <a:tab pos="171450" algn="l"/>
                <a:tab pos="455613" algn="l"/>
              </a:tabLst>
            </a:pPr>
            <a:r>
              <a:rPr lang="en-US" sz="1000" b="0"/>
              <a:t>The oblenergo owns a 40,000 km low-voltage transmission grid with 9,749 MVA of installed capacity</a:t>
            </a:r>
          </a:p>
          <a:p>
            <a:pPr marL="228600" indent="-228600" algn="just" eaLnBrk="0" hangingPunct="0">
              <a:lnSpc>
                <a:spcPct val="114000"/>
              </a:lnSpc>
              <a:spcBef>
                <a:spcPts val="300"/>
              </a:spcBef>
              <a:buClr>
                <a:srgbClr val="034EA2"/>
              </a:buClr>
              <a:buSzPct val="100000"/>
              <a:buFont typeface="Arial" charset="0"/>
              <a:buChar char="•"/>
              <a:tabLst>
                <a:tab pos="171450" algn="l"/>
                <a:tab pos="455613" algn="l"/>
              </a:tabLst>
            </a:pPr>
            <a:r>
              <a:rPr lang="en-US" sz="1000" b="0"/>
              <a:t>Number of employees at the Company is ca 5,800</a:t>
            </a:r>
          </a:p>
          <a:p>
            <a:pPr marL="228600" indent="-228600" algn="just" eaLnBrk="0" hangingPunct="0">
              <a:lnSpc>
                <a:spcPct val="114000"/>
              </a:lnSpc>
              <a:spcBef>
                <a:spcPts val="300"/>
              </a:spcBef>
              <a:buClr>
                <a:srgbClr val="034EA2"/>
              </a:buClr>
              <a:buSzPct val="100000"/>
              <a:buFont typeface="Arial" charset="0"/>
              <a:buChar char="•"/>
              <a:tabLst>
                <a:tab pos="171450" algn="l"/>
                <a:tab pos="455613" algn="l"/>
              </a:tabLst>
            </a:pPr>
            <a:r>
              <a:rPr lang="en-US" sz="1000" b="0"/>
              <a:t>The State holds a 60.25% stake in the Company</a:t>
            </a:r>
            <a:endParaRPr lang="en-US" sz="1000" b="0">
              <a:solidFill>
                <a:srgbClr val="000000"/>
              </a:solidFill>
            </a:endParaRPr>
          </a:p>
        </p:txBody>
      </p:sp>
      <p:sp>
        <p:nvSpPr>
          <p:cNvPr id="10" name="Rectangle 9"/>
          <p:cNvSpPr/>
          <p:nvPr/>
        </p:nvSpPr>
        <p:spPr>
          <a:xfrm>
            <a:off x="6524625" y="842963"/>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endParaRPr lang="en-US" sz="11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1446213" y="4316413"/>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55" name="Rectangle 54"/>
          <p:cNvSpPr/>
          <p:nvPr/>
        </p:nvSpPr>
        <p:spPr>
          <a:xfrm>
            <a:off x="1517650" y="835025"/>
            <a:ext cx="4479925" cy="3143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62" name="Rectangle 61"/>
          <p:cNvSpPr/>
          <p:nvPr/>
        </p:nvSpPr>
        <p:spPr>
          <a:xfrm>
            <a:off x="5943600" y="4143375"/>
            <a:ext cx="4479925"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21552" name="TextBox 2"/>
          <p:cNvSpPr txBox="1">
            <a:spLocks noChangeArrowheads="1"/>
          </p:cNvSpPr>
          <p:nvPr/>
        </p:nvSpPr>
        <p:spPr bwMode="auto">
          <a:xfrm>
            <a:off x="1539875" y="6134100"/>
            <a:ext cx="3276600" cy="230188"/>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sp>
        <p:nvSpPr>
          <p:cNvPr id="21553" name="Rectangle 4"/>
          <p:cNvSpPr>
            <a:spLocks noChangeArrowheads="1"/>
          </p:cNvSpPr>
          <p:nvPr/>
        </p:nvSpPr>
        <p:spPr bwMode="auto">
          <a:xfrm>
            <a:off x="6461125" y="835025"/>
            <a:ext cx="2863850" cy="261938"/>
          </a:xfrm>
          <a:prstGeom prst="rect">
            <a:avLst/>
          </a:prstGeom>
          <a:noFill/>
          <a:ln w="9525">
            <a:noFill/>
            <a:miter lim="800000"/>
            <a:headEnd/>
            <a:tailEnd/>
          </a:ln>
        </p:spPr>
        <p:txBody>
          <a:bodyPr wrap="none">
            <a:spAutoFit/>
          </a:bodyPr>
          <a:lstStyle/>
          <a:p>
            <a:r>
              <a:rPr lang="en-US" sz="1100">
                <a:solidFill>
                  <a:srgbClr val="000000"/>
                </a:solidFill>
                <a:latin typeface="Calibri" pitchFamily="34" charset="0"/>
                <a:cs typeface="Tahoma" pitchFamily="34" charset="0"/>
              </a:rPr>
              <a:t>Geographic location and region of operations </a:t>
            </a:r>
          </a:p>
        </p:txBody>
      </p:sp>
      <p:graphicFrame>
        <p:nvGraphicFramePr>
          <p:cNvPr id="32841" name="Group 73"/>
          <p:cNvGraphicFramePr>
            <a:graphicFrameLocks noGrp="1"/>
          </p:cNvGraphicFramePr>
          <p:nvPr/>
        </p:nvGraphicFramePr>
        <p:xfrm>
          <a:off x="6018213" y="4486275"/>
          <a:ext cx="3705225" cy="1478915"/>
        </p:xfrm>
        <a:graphic>
          <a:graphicData uri="http://schemas.openxmlformats.org/drawingml/2006/table">
            <a:tbl>
              <a:tblPr/>
              <a:tblGrid>
                <a:gridCol w="1189038"/>
                <a:gridCol w="838200"/>
                <a:gridCol w="839787"/>
                <a:gridCol w="838200"/>
              </a:tblGrid>
              <a:tr h="1492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Operating metrics</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r>
              <a:tr h="650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Distributed to customers (GW·h)</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8,327</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8,298</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8,472</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650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Grid losses (%)</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8.12%</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charset="0"/>
                        </a:rPr>
                        <a:t>8.97%</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8.31%</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1568" name="Group 6"/>
          <p:cNvGrpSpPr>
            <a:grpSpLocks noChangeAspect="1"/>
          </p:cNvGrpSpPr>
          <p:nvPr/>
        </p:nvGrpSpPr>
        <p:grpSpPr bwMode="auto">
          <a:xfrm>
            <a:off x="6164263" y="1208088"/>
            <a:ext cx="3552825" cy="1901825"/>
            <a:chOff x="5542468" y="2507015"/>
            <a:chExt cx="3074751" cy="1646531"/>
          </a:xfrm>
        </p:grpSpPr>
        <p:grpSp>
          <p:nvGrpSpPr>
            <p:cNvPr id="3" name="Group 53"/>
            <p:cNvGrpSpPr>
              <a:grpSpLocks noChangeAspect="1"/>
            </p:cNvGrpSpPr>
            <p:nvPr/>
          </p:nvGrpSpPr>
          <p:grpSpPr>
            <a:xfrm>
              <a:off x="5561757" y="2530269"/>
              <a:ext cx="2455072" cy="1591449"/>
              <a:chOff x="2566988" y="1863840"/>
              <a:chExt cx="4070624" cy="2759075"/>
            </a:xfrm>
            <a:solidFill>
              <a:schemeClr val="bg1">
                <a:lumMod val="85000"/>
              </a:schemeClr>
            </a:solidFill>
          </p:grpSpPr>
          <p:sp>
            <p:nvSpPr>
              <p:cNvPr id="58" name="Freeform 57"/>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59" name="Freeform 58"/>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60" name="Freeform 59"/>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64" name="Freeform 63"/>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65" name="Freeform 64"/>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9" name="Freeform 98"/>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0" name="Freeform 99"/>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1" name="Freeform 100"/>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2" name="Freeform 101"/>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3" name="Freeform 102"/>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4" name="Freeform 103"/>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5" name="Freeform 104"/>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6" name="Freeform 105"/>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7" name="Freeform 106"/>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8" name="Freeform 107"/>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9" name="Freeform 108"/>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0" name="Freeform 109"/>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1" name="Freeform 110"/>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2" name="Freeform 111"/>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3" name="Freeform 112"/>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4" name="Freeform 113"/>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5" name="Freeform 114"/>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6" name="Freeform 115"/>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solidFill>
                <a:schemeClr val="accent1"/>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7" name="Freeform 116"/>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8" name="Freeform 117"/>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grpSp>
        <p:sp>
          <p:nvSpPr>
            <p:cNvPr id="21576" name="Oval 94"/>
            <p:cNvSpPr>
              <a:spLocks noChangeAspect="1"/>
            </p:cNvSpPr>
            <p:nvPr/>
          </p:nvSpPr>
          <p:spPr bwMode="auto">
            <a:xfrm flipH="1" flipV="1">
              <a:off x="7369123" y="3409399"/>
              <a:ext cx="96178" cy="97617"/>
            </a:xfrm>
            <a:prstGeom prst="ellipse">
              <a:avLst/>
            </a:prstGeom>
            <a:solidFill>
              <a:srgbClr val="F8AD3E"/>
            </a:solidFill>
            <a:ln w="9525">
              <a:noFill/>
              <a:round/>
              <a:headEnd/>
              <a:tailEnd/>
            </a:ln>
          </p:spPr>
          <p:txBody>
            <a:bodyPr rot="10800000"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sp>
          <p:nvSpPr>
            <p:cNvPr id="21577" name="Oval 95"/>
            <p:cNvSpPr>
              <a:spLocks noChangeAspect="1"/>
            </p:cNvSpPr>
            <p:nvPr/>
          </p:nvSpPr>
          <p:spPr bwMode="auto">
            <a:xfrm>
              <a:off x="6688367" y="2878883"/>
              <a:ext cx="83256" cy="84502"/>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sp>
          <p:nvSpPr>
            <p:cNvPr id="21578" name="Rectangle 96"/>
            <p:cNvSpPr>
              <a:spLocks noChangeArrowheads="1"/>
            </p:cNvSpPr>
            <p:nvPr/>
          </p:nvSpPr>
          <p:spPr bwMode="auto">
            <a:xfrm>
              <a:off x="6810401" y="2774640"/>
              <a:ext cx="425335" cy="199833"/>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1579" name="Rectangle 118"/>
            <p:cNvSpPr>
              <a:spLocks noChangeArrowheads="1"/>
            </p:cNvSpPr>
            <p:nvPr/>
          </p:nvSpPr>
          <p:spPr bwMode="auto">
            <a:xfrm>
              <a:off x="7479664" y="3632464"/>
              <a:ext cx="1137555" cy="197901"/>
            </a:xfrm>
            <a:prstGeom prst="rect">
              <a:avLst/>
            </a:prstGeom>
            <a:noFill/>
            <a:ln w="9525">
              <a:noFill/>
              <a:miter lim="800000"/>
              <a:headEnd/>
              <a:tailEnd/>
            </a:ln>
          </p:spPr>
          <p:txBody>
            <a:bodyPr>
              <a:spAutoFit/>
            </a:bodyPr>
            <a:lstStyle/>
            <a:p>
              <a:r>
                <a:rPr lang="en-GB" sz="900" b="0">
                  <a:solidFill>
                    <a:srgbClr val="000000"/>
                  </a:solidFill>
                  <a:latin typeface="Calibri" pitchFamily="34" charset="0"/>
                </a:rPr>
                <a:t>Zaporizhya</a:t>
              </a:r>
              <a:r>
                <a:rPr lang="ru-RU" sz="900" b="0">
                  <a:solidFill>
                    <a:srgbClr val="000000"/>
                  </a:solidFill>
                  <a:latin typeface="Calibri" pitchFamily="34" charset="0"/>
                </a:rPr>
                <a:t> </a:t>
              </a:r>
              <a:r>
                <a:rPr lang="en-US" sz="900" b="0">
                  <a:solidFill>
                    <a:srgbClr val="000000"/>
                  </a:solidFill>
                  <a:latin typeface="Calibri" pitchFamily="34" charset="0"/>
                </a:rPr>
                <a:t>region</a:t>
              </a:r>
              <a:endParaRPr lang="uk-UA" sz="900" b="0">
                <a:solidFill>
                  <a:srgbClr val="000000"/>
                </a:solidFill>
                <a:latin typeface="Calibri" pitchFamily="34" charset="0"/>
              </a:endParaRPr>
            </a:p>
          </p:txBody>
        </p:sp>
      </p:grpSp>
      <p:sp>
        <p:nvSpPr>
          <p:cNvPr id="21569" name="Rectangle 51"/>
          <p:cNvSpPr>
            <a:spLocks noChangeArrowheads="1"/>
          </p:cNvSpPr>
          <p:nvPr/>
        </p:nvSpPr>
        <p:spPr bwMode="auto">
          <a:xfrm>
            <a:off x="6026150" y="3130550"/>
            <a:ext cx="3870325" cy="714375"/>
          </a:xfrm>
          <a:prstGeom prst="rect">
            <a:avLst/>
          </a:prstGeom>
          <a:noFill/>
          <a:ln w="9525">
            <a:noFill/>
            <a:miter lim="800000"/>
            <a:headEnd/>
            <a:tailEnd/>
          </a:ln>
        </p:spPr>
        <p:txBody>
          <a:bodyPr>
            <a:spAutoFit/>
          </a:bodyPr>
          <a:lstStyle/>
          <a:p>
            <a:pPr marL="228600" indent="-228600" eaLnBrk="0" hangingPunct="0">
              <a:spcBef>
                <a:spcPts val="300"/>
              </a:spcBef>
              <a:buClr>
                <a:srgbClr val="034EA2"/>
              </a:buClr>
              <a:buSzPct val="75000"/>
              <a:buFont typeface="Arial" charset="0"/>
              <a:buChar char="►"/>
              <a:tabLst>
                <a:tab pos="171450" algn="l"/>
                <a:tab pos="455613" algn="l"/>
              </a:tabLst>
            </a:pPr>
            <a:r>
              <a:rPr lang="en-US" sz="900" b="0">
                <a:solidFill>
                  <a:srgbClr val="000000"/>
                </a:solidFill>
                <a:latin typeface="Calibri" pitchFamily="34" charset="0"/>
              </a:rPr>
              <a:t>Region area: 27.2k sq. km</a:t>
            </a:r>
          </a:p>
          <a:p>
            <a:pPr marL="228600" indent="-228600" eaLnBrk="0" hangingPunct="0">
              <a:spcBef>
                <a:spcPts val="300"/>
              </a:spcBef>
              <a:buClr>
                <a:srgbClr val="034EA2"/>
              </a:buClr>
              <a:buSzPct val="75000"/>
              <a:buFont typeface="Arial" charset="0"/>
              <a:buChar char="►"/>
              <a:tabLst>
                <a:tab pos="171450" algn="l"/>
                <a:tab pos="455613" algn="l"/>
              </a:tabLst>
            </a:pPr>
            <a:r>
              <a:rPr lang="en-US" sz="900" b="0">
                <a:solidFill>
                  <a:srgbClr val="000000"/>
                </a:solidFill>
                <a:latin typeface="Calibri" pitchFamily="34" charset="0"/>
              </a:rPr>
              <a:t>Region population: 1.9 m</a:t>
            </a:r>
          </a:p>
          <a:p>
            <a:pPr marL="228600" indent="-228600" eaLnBrk="0" hangingPunct="0">
              <a:spcBef>
                <a:spcPts val="300"/>
              </a:spcBef>
              <a:buClr>
                <a:srgbClr val="034EA2"/>
              </a:buClr>
              <a:buSzPct val="75000"/>
              <a:buFont typeface="Arial" charset="0"/>
              <a:buChar char="►"/>
              <a:tabLst>
                <a:tab pos="171450" algn="l"/>
                <a:tab pos="455613" algn="l"/>
              </a:tabLst>
            </a:pPr>
            <a:r>
              <a:rPr lang="en-US" sz="900" b="0">
                <a:solidFill>
                  <a:srgbClr val="000000"/>
                </a:solidFill>
                <a:latin typeface="Calibri" pitchFamily="34" charset="0"/>
              </a:rPr>
              <a:t>Key industries: engineering, metallurgy, energy-generation, industrial goods production and agriculture</a:t>
            </a:r>
          </a:p>
        </p:txBody>
      </p:sp>
      <p:pic>
        <p:nvPicPr>
          <p:cNvPr id="21570" name="Picture 2" descr="http://www.lider.com.ua/download/1779.jpg">
            <a:hlinkClick r:id="rId2"/>
          </p:cNvPr>
          <p:cNvPicPr>
            <a:picLocks noChangeAspect="1" noChangeArrowheads="1"/>
          </p:cNvPicPr>
          <p:nvPr/>
        </p:nvPicPr>
        <p:blipFill>
          <a:blip r:embed="rId3"/>
          <a:srcRect/>
          <a:stretch>
            <a:fillRect/>
          </a:stretch>
        </p:blipFill>
        <p:spPr bwMode="auto">
          <a:xfrm>
            <a:off x="9366250" y="0"/>
            <a:ext cx="1187450" cy="638175"/>
          </a:xfrm>
          <a:prstGeom prst="rect">
            <a:avLst/>
          </a:prstGeom>
          <a:noFill/>
          <a:ln w="9525">
            <a:noFill/>
            <a:miter lim="800000"/>
            <a:headEnd/>
            <a:tailEnd/>
          </a:ln>
        </p:spPr>
      </p:pic>
      <p:pic>
        <p:nvPicPr>
          <p:cNvPr id="21571" name="Picture 5"/>
          <p:cNvPicPr>
            <a:picLocks noChangeAspect="1" noChangeArrowheads="1"/>
          </p:cNvPicPr>
          <p:nvPr/>
        </p:nvPicPr>
        <p:blipFill>
          <a:blip r:embed="rId4">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1572" name="Picture 2"/>
          <p:cNvPicPr>
            <a:picLocks noChangeAspect="1" noChangeArrowheads="1"/>
          </p:cNvPicPr>
          <p:nvPr/>
        </p:nvPicPr>
        <p:blipFill>
          <a:blip r:embed="rId5"/>
          <a:srcRect l="18552" t="42311" r="71382" b="51151"/>
          <a:stretch>
            <a:fillRect/>
          </a:stretch>
        </p:blipFill>
        <p:spPr bwMode="auto">
          <a:xfrm>
            <a:off x="0" y="0"/>
            <a:ext cx="1731963" cy="900113"/>
          </a:xfrm>
          <a:prstGeom prst="rect">
            <a:avLst/>
          </a:prstGeom>
          <a:noFill/>
          <a:ln w="9525">
            <a:noFill/>
            <a:miter lim="800000"/>
            <a:headEnd/>
            <a:tailEnd/>
          </a:ln>
        </p:spPr>
      </p:pic>
      <p:sp>
        <p:nvSpPr>
          <p:cNvPr id="21573" name="Прямоугольник 52"/>
          <p:cNvSpPr>
            <a:spLocks noChangeArrowheads="1"/>
          </p:cNvSpPr>
          <p:nvPr/>
        </p:nvSpPr>
        <p:spPr bwMode="auto">
          <a:xfrm>
            <a:off x="698500" y="349250"/>
            <a:ext cx="8878888" cy="423863"/>
          </a:xfrm>
          <a:prstGeom prst="rect">
            <a:avLst/>
          </a:prstGeom>
          <a:noFill/>
          <a:ln w="9525">
            <a:noFill/>
            <a:miter lim="800000"/>
            <a:headEnd/>
            <a:tailEnd/>
          </a:ln>
        </p:spPr>
        <p:txBody>
          <a:bodyPr>
            <a:spAutoFit/>
          </a:bodyPr>
          <a:lstStyle/>
          <a:p>
            <a:pPr marL="323850">
              <a:lnSpc>
                <a:spcPct val="90000"/>
              </a:lnSpc>
            </a:pPr>
            <a:r>
              <a:rPr kumimoji="1" lang="en-US" sz="2400">
                <a:solidFill>
                  <a:srgbClr val="44546A"/>
                </a:solidFill>
                <a:latin typeface="Verdana" pitchFamily="34" charset="0"/>
              </a:rPr>
              <a:t>ENERGY DISTRIBUTION: ZAPORIZHOBLENERGO</a:t>
            </a:r>
          </a:p>
        </p:txBody>
      </p:sp>
      <p:sp>
        <p:nvSpPr>
          <p:cNvPr id="54"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21581" name="Text Box 77"/>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19</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Table 67"/>
          <p:cNvGraphicFramePr>
            <a:graphicFrameLocks noGrp="1"/>
          </p:cNvGraphicFramePr>
          <p:nvPr/>
        </p:nvGraphicFramePr>
        <p:xfrm>
          <a:off x="6156325" y="4684713"/>
          <a:ext cx="3763963" cy="726440"/>
        </p:xfrm>
        <a:graphic>
          <a:graphicData uri="http://schemas.openxmlformats.org/drawingml/2006/table">
            <a:tbl>
              <a:tblPr/>
              <a:tblGrid>
                <a:gridCol w="1279525"/>
                <a:gridCol w="828675"/>
                <a:gridCol w="828675"/>
                <a:gridCol w="827088"/>
              </a:tblGrid>
              <a:tr h="1365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Operating metrics</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r>
              <a:tr h="549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Distributed to customers (GW·h)</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2</a:t>
                      </a:r>
                      <a:r>
                        <a:rPr kumimoji="0" lang="en-US" sz="1100" b="0" i="0" u="none" strike="noStrike" cap="none" normalizeH="0" baseline="0" smtClean="0">
                          <a:ln>
                            <a:noFill/>
                          </a:ln>
                          <a:solidFill>
                            <a:schemeClr val="tx1"/>
                          </a:solidFill>
                          <a:effectLst/>
                          <a:latin typeface="Calibri" pitchFamily="34" charset="0"/>
                          <a:cs typeface="Arial" charset="0"/>
                        </a:rPr>
                        <a:t>,</a:t>
                      </a:r>
                      <a:r>
                        <a:rPr kumimoji="0" lang="uk-UA" sz="1100" b="0" i="0" u="none" strike="noStrike" cap="none" normalizeH="0" baseline="0" smtClean="0">
                          <a:ln>
                            <a:noFill/>
                          </a:ln>
                          <a:solidFill>
                            <a:schemeClr val="tx1"/>
                          </a:solidFill>
                          <a:effectLst/>
                          <a:latin typeface="Calibri" pitchFamily="34" charset="0"/>
                          <a:cs typeface="Arial" charset="0"/>
                        </a:rPr>
                        <a:t>067</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cs typeface="Arial" charset="0"/>
                        </a:rPr>
                        <a:t>2</a:t>
                      </a:r>
                      <a:r>
                        <a:rPr kumimoji="0" lang="en-US" sz="1100" b="0" i="0" u="none" strike="noStrike" cap="none" normalizeH="0" baseline="0" smtClean="0">
                          <a:ln>
                            <a:noFill/>
                          </a:ln>
                          <a:solidFill>
                            <a:schemeClr val="tx1"/>
                          </a:solidFill>
                          <a:effectLst/>
                          <a:latin typeface="Calibri" pitchFamily="34" charset="0"/>
                          <a:cs typeface="Arial" charset="0"/>
                        </a:rPr>
                        <a:t>,</a:t>
                      </a:r>
                      <a:r>
                        <a:rPr kumimoji="0" lang="uk-UA" sz="1100" b="0" i="0" u="none" strike="noStrike" cap="none" normalizeH="0" baseline="0" smtClean="0">
                          <a:ln>
                            <a:noFill/>
                          </a:ln>
                          <a:solidFill>
                            <a:schemeClr val="tx1"/>
                          </a:solidFill>
                          <a:effectLst/>
                          <a:latin typeface="Calibri" pitchFamily="34" charset="0"/>
                          <a:cs typeface="Arial" charset="0"/>
                        </a:rPr>
                        <a:t>127</a:t>
                      </a:r>
                      <a:endParaRPr kumimoji="0" lang="uk-UA" sz="11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2</a:t>
                      </a:r>
                      <a:r>
                        <a:rPr kumimoji="0" lang="en-US" sz="1100" b="0" i="0" u="none" strike="noStrike" cap="none" normalizeH="0" baseline="0" dirty="0" smtClean="0">
                          <a:ln>
                            <a:noFill/>
                          </a:ln>
                          <a:solidFill>
                            <a:schemeClr val="tx1"/>
                          </a:solidFill>
                          <a:effectLst/>
                          <a:latin typeface="Calibri" pitchFamily="34" charset="0"/>
                          <a:cs typeface="Arial" charset="0"/>
                        </a:rPr>
                        <a:t>,</a:t>
                      </a:r>
                      <a:r>
                        <a:rPr kumimoji="0" lang="uk-UA" sz="1100" b="0" i="0" u="none" strike="noStrike" cap="none" normalizeH="0" baseline="0" dirty="0" smtClean="0">
                          <a:ln>
                            <a:noFill/>
                          </a:ln>
                          <a:solidFill>
                            <a:schemeClr val="tx1"/>
                          </a:solidFill>
                          <a:effectLst/>
                          <a:latin typeface="Calibri" pitchFamily="34" charset="0"/>
                          <a:cs typeface="Arial" charset="0"/>
                        </a:rPr>
                        <a:t>121</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 name="Table 56"/>
          <p:cNvGraphicFramePr>
            <a:graphicFrameLocks noGrp="1"/>
          </p:cNvGraphicFramePr>
          <p:nvPr/>
        </p:nvGraphicFramePr>
        <p:xfrm>
          <a:off x="1660525" y="4768850"/>
          <a:ext cx="4206876" cy="1439866"/>
        </p:xfrm>
        <a:graphic>
          <a:graphicData uri="http://schemas.openxmlformats.org/drawingml/2006/table">
            <a:tbl>
              <a:tblPr/>
              <a:tblGrid>
                <a:gridCol w="1100260"/>
                <a:gridCol w="776654"/>
                <a:gridCol w="776654"/>
                <a:gridCol w="776654"/>
                <a:gridCol w="776654"/>
              </a:tblGrid>
              <a:tr h="1539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UAH m</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2015</a:t>
                      </a:r>
                    </a:p>
                  </a:txBody>
                  <a:tcPr marL="9525" marR="9525" marT="9525" marB="0" anchor="ctr" horzOverflow="overflow">
                    <a:lnL>
                      <a:noFill/>
                    </a:lnL>
                    <a:lnR>
                      <a:noFill/>
                    </a:lnR>
                    <a:lnT>
                      <a:noFill/>
                    </a:lnT>
                    <a:lnB>
                      <a:noFill/>
                    </a:lnB>
                    <a:lnTlToBr>
                      <a:noFill/>
                    </a:lnTlToBr>
                    <a:lnBlToTr>
                      <a:noFill/>
                    </a:lnBlToTr>
                    <a:solidFill>
                      <a:srgbClr val="C6E5FA"/>
                    </a:solid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Revenue</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933</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a:t>
                      </a:r>
                      <a:r>
                        <a:rPr kumimoji="0" lang="en-US" sz="1000" b="0" i="0" u="none" strike="noStrike" cap="none" normalizeH="0" baseline="0" smtClean="0">
                          <a:ln>
                            <a:noFill/>
                          </a:ln>
                          <a:solidFill>
                            <a:schemeClr val="tx1"/>
                          </a:solidFill>
                          <a:effectLst/>
                          <a:latin typeface="Calibri" pitchFamily="34" charset="0"/>
                          <a:cs typeface="Arial" charset="0"/>
                        </a:rPr>
                        <a:t>,</a:t>
                      </a:r>
                      <a:r>
                        <a:rPr kumimoji="0" lang="uk-UA" sz="1000" b="0" i="0" u="none" strike="noStrike" cap="none" normalizeH="0" baseline="0" smtClean="0">
                          <a:ln>
                            <a:noFill/>
                          </a:ln>
                          <a:solidFill>
                            <a:schemeClr val="tx1"/>
                          </a:solidFill>
                          <a:effectLst/>
                          <a:latin typeface="Calibri" pitchFamily="34" charset="0"/>
                          <a:cs typeface="Arial" charset="0"/>
                        </a:rPr>
                        <a:t>001</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Calibri" pitchFamily="34" charset="0"/>
                          <a:cs typeface="Arial" charset="0"/>
                        </a:rPr>
                        <a:t>1</a:t>
                      </a:r>
                      <a:r>
                        <a:rPr kumimoji="0" lang="en-US" sz="1000" b="0" i="0" u="none" strike="noStrike" cap="none" normalizeH="0" baseline="0" dirty="0" smtClean="0">
                          <a:ln>
                            <a:noFill/>
                          </a:ln>
                          <a:solidFill>
                            <a:schemeClr val="tx1"/>
                          </a:solidFill>
                          <a:effectLst/>
                          <a:latin typeface="Calibri" pitchFamily="34" charset="0"/>
                          <a:cs typeface="Arial" charset="0"/>
                        </a:rPr>
                        <a:t>,</a:t>
                      </a:r>
                      <a:r>
                        <a:rPr kumimoji="0" lang="uk-UA" sz="1000" b="0" i="0" u="none" strike="noStrike" cap="none" normalizeH="0" baseline="0" dirty="0" smtClean="0">
                          <a:ln>
                            <a:noFill/>
                          </a:ln>
                          <a:solidFill>
                            <a:schemeClr val="tx1"/>
                          </a:solidFill>
                          <a:effectLst/>
                          <a:latin typeface="Calibri" pitchFamily="34" charset="0"/>
                          <a:cs typeface="Arial" charset="0"/>
                        </a:rPr>
                        <a:t>101</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1,420</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Gross profit</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90</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110</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Calibri" pitchFamily="34" charset="0"/>
                          <a:cs typeface="Arial" charset="0"/>
                        </a:rPr>
                        <a:t>60</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119</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EBITDA</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115</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129</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Calibri" pitchFamily="34" charset="0"/>
                          <a:cs typeface="Arial" charset="0"/>
                        </a:rPr>
                        <a:t>109</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155</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Net profit</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31</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49</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Calibri" pitchFamily="34" charset="0"/>
                          <a:cs typeface="Arial" charset="0"/>
                        </a:rPr>
                        <a:t>26</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39</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Total assets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544</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899</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Calibri" pitchFamily="34" charset="0"/>
                          <a:cs typeface="Arial" charset="0"/>
                        </a:rPr>
                        <a:t>878</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1 551</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Total equity</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418</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709</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Calibri" pitchFamily="34" charset="0"/>
                          <a:cs typeface="Arial" charset="0"/>
                        </a:rPr>
                        <a:t>724</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1 239</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88265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Total liabilities</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126</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Calibri" pitchFamily="34" charset="0"/>
                          <a:cs typeface="Arial" charset="0"/>
                        </a:rPr>
                        <a:t>191</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000" b="0" i="0" u="none" strike="noStrike" cap="none" normalizeH="0" baseline="0" dirty="0" smtClean="0">
                          <a:ln>
                            <a:noFill/>
                          </a:ln>
                          <a:solidFill>
                            <a:schemeClr val="tx1"/>
                          </a:solidFill>
                          <a:effectLst/>
                          <a:latin typeface="Calibri" pitchFamily="34" charset="0"/>
                          <a:cs typeface="Arial" charset="0"/>
                        </a:rPr>
                        <a:t>154</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charset="0"/>
                        </a:rPr>
                        <a:t>312</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81" name="Rectangle 7"/>
          <p:cNvSpPr>
            <a:spLocks noChangeArrowheads="1"/>
          </p:cNvSpPr>
          <p:nvPr/>
        </p:nvSpPr>
        <p:spPr bwMode="auto">
          <a:xfrm>
            <a:off x="1565275" y="1090613"/>
            <a:ext cx="4298950" cy="230187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latin typeface="Calibri" pitchFamily="34" charset="0"/>
              </a:rPr>
              <a:t>PJSC Khmelnytskeoblenergo transmits and supplies electricity in Khmelnitsky region; accounts for 75% of electricity sales in the region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latin typeface="Calibri" pitchFamily="34" charset="0"/>
              </a:rPr>
              <a:t>The Company serves 550,000 residential customers and 19,500 commercial and industrial customers</a:t>
            </a:r>
            <a:r>
              <a:rPr lang="uk-UA" sz="1000" b="0">
                <a:latin typeface="Calibri" pitchFamily="34" charset="0"/>
              </a:rPr>
              <a:t>. </a:t>
            </a:r>
            <a:r>
              <a:rPr lang="en-US" sz="1000" b="0">
                <a:latin typeface="Calibri" pitchFamily="34" charset="0"/>
              </a:rPr>
              <a:t>Population, industrial and other commercial enterprises are the main customers groups accounting for 42%, 14% and 11% of sales respectively </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latin typeface="Calibri" pitchFamily="34" charset="0"/>
              </a:rPr>
              <a:t>Its installed transformer capacity is 3,127 MVA (7,300 substations)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latin typeface="Calibri" pitchFamily="34" charset="0"/>
              </a:rPr>
              <a:t>PJSC Khmelnytskeoblenergo owns 35,000 km of overhead transmission lines and 1,000 km of cable power transmission lines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latin typeface="Calibri" pitchFamily="34" charset="0"/>
              </a:rPr>
              <a:t>The Company has around 3,560 employees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latin typeface="Calibri" pitchFamily="34" charset="0"/>
              </a:rPr>
              <a:t>The state regulator approved UAH 58m of CapEx for the Company for 2014 and UAH 51m for 2015</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latin typeface="Calibri" pitchFamily="34" charset="0"/>
              </a:rPr>
              <a:t>The State holds a 70% stake in the Company. </a:t>
            </a:r>
            <a:endParaRPr lang="en-US" sz="1000" b="0">
              <a:solidFill>
                <a:srgbClr val="000000"/>
              </a:solidFill>
              <a:latin typeface="Calibri" pitchFamily="34" charset="0"/>
            </a:endParaRPr>
          </a:p>
        </p:txBody>
      </p:sp>
      <p:sp>
        <p:nvSpPr>
          <p:cNvPr id="10" name="Rectangle 9"/>
          <p:cNvSpPr/>
          <p:nvPr/>
        </p:nvSpPr>
        <p:spPr>
          <a:xfrm>
            <a:off x="6524625" y="842963"/>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endParaRPr lang="en-US" sz="11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1570038" y="4330700"/>
            <a:ext cx="4481512"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55" name="Rectangle 54"/>
          <p:cNvSpPr/>
          <p:nvPr/>
        </p:nvSpPr>
        <p:spPr>
          <a:xfrm>
            <a:off x="1641475" y="842963"/>
            <a:ext cx="4481513"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sp>
        <p:nvSpPr>
          <p:cNvPr id="62" name="Rectangle 61"/>
          <p:cNvSpPr/>
          <p:nvPr/>
        </p:nvSpPr>
        <p:spPr>
          <a:xfrm>
            <a:off x="6110288" y="4344988"/>
            <a:ext cx="4481512"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66" name="Rectangle 65"/>
          <p:cNvSpPr/>
          <p:nvPr/>
        </p:nvSpPr>
        <p:spPr>
          <a:xfrm>
            <a:off x="6553200" y="2413000"/>
            <a:ext cx="4479925"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endParaRPr lang="en-US" sz="1100" dirty="0">
              <a:solidFill>
                <a:prstClr val="black"/>
              </a:solidFill>
              <a:latin typeface="Arial" panose="020B0604020202020204" pitchFamily="34" charset="0"/>
              <a:cs typeface="Arial" panose="020B0604020202020204" pitchFamily="34" charset="0"/>
            </a:endParaRPr>
          </a:p>
        </p:txBody>
      </p:sp>
      <p:sp>
        <p:nvSpPr>
          <p:cNvPr id="22587" name="TextBox 2"/>
          <p:cNvSpPr txBox="1">
            <a:spLocks noChangeArrowheads="1"/>
          </p:cNvSpPr>
          <p:nvPr/>
        </p:nvSpPr>
        <p:spPr bwMode="auto">
          <a:xfrm>
            <a:off x="1566863" y="6246813"/>
            <a:ext cx="3276600" cy="23018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sp>
        <p:nvSpPr>
          <p:cNvPr id="22588" name="Rectangle 3"/>
          <p:cNvSpPr>
            <a:spLocks noChangeArrowheads="1"/>
          </p:cNvSpPr>
          <p:nvPr/>
        </p:nvSpPr>
        <p:spPr bwMode="auto">
          <a:xfrm>
            <a:off x="6156325" y="806450"/>
            <a:ext cx="3506788" cy="261938"/>
          </a:xfrm>
          <a:prstGeom prst="rect">
            <a:avLst/>
          </a:prstGeom>
          <a:noFill/>
          <a:ln w="9525">
            <a:noFill/>
            <a:miter lim="800000"/>
            <a:headEnd/>
            <a:tailEnd/>
          </a:ln>
        </p:spPr>
        <p:txBody>
          <a:bodyPr>
            <a:spAutoFit/>
          </a:bodyPr>
          <a:lstStyle/>
          <a:p>
            <a:r>
              <a:rPr lang="en-US" sz="1100">
                <a:solidFill>
                  <a:srgbClr val="000000"/>
                </a:solidFill>
                <a:cs typeface="Tahoma" pitchFamily="34" charset="0"/>
              </a:rPr>
              <a:t>Key assets geographical location</a:t>
            </a:r>
          </a:p>
        </p:txBody>
      </p:sp>
      <p:grpSp>
        <p:nvGrpSpPr>
          <p:cNvPr id="22589" name="Group 6"/>
          <p:cNvGrpSpPr>
            <a:grpSpLocks noChangeAspect="1"/>
          </p:cNvGrpSpPr>
          <p:nvPr/>
        </p:nvGrpSpPr>
        <p:grpSpPr bwMode="auto">
          <a:xfrm>
            <a:off x="6637338" y="1139825"/>
            <a:ext cx="2743200" cy="1798638"/>
            <a:chOff x="5775002" y="2213252"/>
            <a:chExt cx="2513249" cy="1646386"/>
          </a:xfrm>
        </p:grpSpPr>
        <p:grpSp>
          <p:nvGrpSpPr>
            <p:cNvPr id="3" name="Group 68"/>
            <p:cNvGrpSpPr>
              <a:grpSpLocks noChangeAspect="1"/>
            </p:cNvGrpSpPr>
            <p:nvPr/>
          </p:nvGrpSpPr>
          <p:grpSpPr>
            <a:xfrm>
              <a:off x="5799204" y="2233948"/>
              <a:ext cx="2455072" cy="1591449"/>
              <a:chOff x="2566988" y="1863840"/>
              <a:chExt cx="4070624" cy="2759075"/>
            </a:xfrm>
            <a:solidFill>
              <a:schemeClr val="bg1">
                <a:lumMod val="85000"/>
              </a:schemeClr>
            </a:solidFill>
          </p:grpSpPr>
          <p:sp>
            <p:nvSpPr>
              <p:cNvPr id="70" name="Freeform 69"/>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1" name="Freeform 70"/>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2" name="Freeform 71"/>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3" name="Freeform 72"/>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4" name="Freeform 73"/>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5" name="Freeform 74"/>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6" name="Freeform 75"/>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rgbClr val="034EA2"/>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7" name="Freeform 76"/>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8" name="Freeform 77"/>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79" name="Freeform 78"/>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0" name="Freeform 79"/>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1" name="Freeform 80"/>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2" name="Freeform 81"/>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3" name="Freeform 82"/>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4" name="Freeform 83"/>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5" name="Freeform 84"/>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6" name="Freeform 85"/>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7" name="Freeform 86"/>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8" name="Freeform 87"/>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89" name="Freeform 88"/>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0" name="Freeform 89"/>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1" name="Freeform 90"/>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2" name="Freeform 91"/>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3" name="Freeform 92"/>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4" name="Freeform 93"/>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grpSp>
        <p:sp>
          <p:nvSpPr>
            <p:cNvPr id="22597" name="Oval 94"/>
            <p:cNvSpPr>
              <a:spLocks noChangeAspect="1"/>
            </p:cNvSpPr>
            <p:nvPr/>
          </p:nvSpPr>
          <p:spPr bwMode="auto">
            <a:xfrm>
              <a:off x="6400888" y="2755510"/>
              <a:ext cx="64424" cy="65388"/>
            </a:xfrm>
            <a:prstGeom prst="ellipse">
              <a:avLst/>
            </a:prstGeom>
            <a:solidFill>
              <a:srgbClr val="F8AD3E"/>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sp>
          <p:nvSpPr>
            <p:cNvPr id="22598" name="Oval 95"/>
            <p:cNvSpPr>
              <a:spLocks noChangeAspect="1"/>
            </p:cNvSpPr>
            <p:nvPr/>
          </p:nvSpPr>
          <p:spPr bwMode="auto">
            <a:xfrm>
              <a:off x="6888645" y="2571834"/>
              <a:ext cx="57289" cy="58146"/>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sp>
          <p:nvSpPr>
            <p:cNvPr id="22599" name="Rectangle 96"/>
            <p:cNvSpPr>
              <a:spLocks noChangeArrowheads="1"/>
            </p:cNvSpPr>
            <p:nvPr/>
          </p:nvSpPr>
          <p:spPr bwMode="auto">
            <a:xfrm>
              <a:off x="7008352" y="2460120"/>
              <a:ext cx="425335" cy="21133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2600" name="Rectangle 97"/>
            <p:cNvSpPr>
              <a:spLocks noChangeArrowheads="1"/>
            </p:cNvSpPr>
            <p:nvPr/>
          </p:nvSpPr>
          <p:spPr bwMode="auto">
            <a:xfrm>
              <a:off x="6532235" y="2767338"/>
              <a:ext cx="1137362" cy="209286"/>
            </a:xfrm>
            <a:prstGeom prst="rect">
              <a:avLst/>
            </a:prstGeom>
            <a:noFill/>
            <a:ln w="9525">
              <a:noFill/>
              <a:miter lim="800000"/>
              <a:headEnd/>
              <a:tailEnd/>
            </a:ln>
          </p:spPr>
          <p:txBody>
            <a:bodyPr>
              <a:spAutoFit/>
            </a:bodyPr>
            <a:lstStyle/>
            <a:p>
              <a:r>
                <a:rPr lang="en-GB" sz="900" b="0">
                  <a:solidFill>
                    <a:srgbClr val="000000"/>
                  </a:solidFill>
                  <a:latin typeface="Calibri" pitchFamily="34" charset="0"/>
                </a:rPr>
                <a:t>Khmelnitsk</a:t>
              </a:r>
              <a:r>
                <a:rPr lang="ru-RU" sz="900" b="0">
                  <a:solidFill>
                    <a:srgbClr val="000000"/>
                  </a:solidFill>
                  <a:latin typeface="Calibri" pitchFamily="34" charset="0"/>
                </a:rPr>
                <a:t> </a:t>
              </a:r>
              <a:r>
                <a:rPr lang="en-US" sz="900" b="0">
                  <a:solidFill>
                    <a:srgbClr val="000000"/>
                  </a:solidFill>
                  <a:latin typeface="Calibri" pitchFamily="34" charset="0"/>
                </a:rPr>
                <a:t>region</a:t>
              </a:r>
              <a:endParaRPr lang="uk-UA" sz="900" b="0">
                <a:solidFill>
                  <a:srgbClr val="000000"/>
                </a:solidFill>
                <a:latin typeface="Calibri" pitchFamily="34" charset="0"/>
              </a:endParaRPr>
            </a:p>
          </p:txBody>
        </p:sp>
      </p:grpSp>
      <p:pic>
        <p:nvPicPr>
          <p:cNvPr id="22590" name="Picture 2" descr="https://pa.oblenergo.km.ua/Content/assets/images/logo.png"/>
          <p:cNvPicPr>
            <a:picLocks noChangeAspect="1" noChangeArrowheads="1"/>
          </p:cNvPicPr>
          <p:nvPr/>
        </p:nvPicPr>
        <p:blipFill>
          <a:blip r:embed="rId2"/>
          <a:srcRect/>
          <a:stretch>
            <a:fillRect/>
          </a:stretch>
        </p:blipFill>
        <p:spPr bwMode="auto">
          <a:xfrm>
            <a:off x="10172700" y="163513"/>
            <a:ext cx="685800" cy="611187"/>
          </a:xfrm>
          <a:prstGeom prst="rect">
            <a:avLst/>
          </a:prstGeom>
          <a:noFill/>
          <a:ln w="9525">
            <a:noFill/>
            <a:miter lim="800000"/>
            <a:headEnd/>
            <a:tailEnd/>
          </a:ln>
        </p:spPr>
      </p:pic>
      <p:sp>
        <p:nvSpPr>
          <p:cNvPr id="22591" name="Rectangle 49"/>
          <p:cNvSpPr>
            <a:spLocks noChangeArrowheads="1"/>
          </p:cNvSpPr>
          <p:nvPr/>
        </p:nvSpPr>
        <p:spPr bwMode="auto">
          <a:xfrm>
            <a:off x="6134100" y="2690813"/>
            <a:ext cx="3870325" cy="714375"/>
          </a:xfrm>
          <a:prstGeom prst="rect">
            <a:avLst/>
          </a:prstGeom>
          <a:noFill/>
          <a:ln w="9525">
            <a:noFill/>
            <a:miter lim="800000"/>
            <a:headEnd/>
            <a:tailEnd/>
          </a:ln>
        </p:spPr>
        <p:txBody>
          <a:bodyPr>
            <a:spAutoFit/>
          </a:bodyPr>
          <a:lstStyle/>
          <a:p>
            <a:pPr marL="228600" indent="-228600" eaLnBrk="0" hangingPunct="0">
              <a:spcBef>
                <a:spcPts val="300"/>
              </a:spcBef>
              <a:buClr>
                <a:srgbClr val="034EA2"/>
              </a:buClr>
              <a:buSzPct val="75000"/>
              <a:buFont typeface="Arial" charset="0"/>
              <a:buChar char="►"/>
              <a:tabLst>
                <a:tab pos="171450" algn="l"/>
                <a:tab pos="455613" algn="l"/>
              </a:tabLst>
            </a:pPr>
            <a:r>
              <a:rPr lang="en-US" sz="900" b="0">
                <a:solidFill>
                  <a:srgbClr val="000000"/>
                </a:solidFill>
                <a:latin typeface="Calibri" pitchFamily="34" charset="0"/>
              </a:rPr>
              <a:t>Region area: 20.6k sq. km</a:t>
            </a:r>
          </a:p>
          <a:p>
            <a:pPr marL="228600" indent="-228600" eaLnBrk="0" hangingPunct="0">
              <a:spcBef>
                <a:spcPts val="300"/>
              </a:spcBef>
              <a:buClr>
                <a:srgbClr val="034EA2"/>
              </a:buClr>
              <a:buSzPct val="75000"/>
              <a:buFont typeface="Arial" charset="0"/>
              <a:buChar char="►"/>
              <a:tabLst>
                <a:tab pos="171450" algn="l"/>
                <a:tab pos="455613" algn="l"/>
              </a:tabLst>
            </a:pPr>
            <a:r>
              <a:rPr lang="en-US" sz="900" b="0">
                <a:solidFill>
                  <a:srgbClr val="000000"/>
                </a:solidFill>
                <a:latin typeface="Calibri" pitchFamily="34" charset="0"/>
              </a:rPr>
              <a:t>Region population: 1.3 m</a:t>
            </a:r>
          </a:p>
          <a:p>
            <a:pPr marL="228600" indent="-228600" eaLnBrk="0" hangingPunct="0">
              <a:spcBef>
                <a:spcPts val="300"/>
              </a:spcBef>
              <a:buClr>
                <a:srgbClr val="034EA2"/>
              </a:buClr>
              <a:buSzPct val="75000"/>
              <a:buFont typeface="Arial" charset="0"/>
              <a:buChar char="►"/>
              <a:tabLst>
                <a:tab pos="171450" algn="l"/>
                <a:tab pos="455613" algn="l"/>
              </a:tabLst>
            </a:pPr>
            <a:r>
              <a:rPr lang="en-US" sz="900" b="0">
                <a:solidFill>
                  <a:srgbClr val="000000"/>
                </a:solidFill>
                <a:latin typeface="Calibri" pitchFamily="34" charset="0"/>
              </a:rPr>
              <a:t>Key industries: machinery manufacturing, sugar production and other food processing</a:t>
            </a:r>
          </a:p>
        </p:txBody>
      </p:sp>
      <p:pic>
        <p:nvPicPr>
          <p:cNvPr id="22592" name="Picture 5"/>
          <p:cNvPicPr>
            <a:picLocks noChangeAspect="1" noChangeArrowheads="1"/>
          </p:cNvPicPr>
          <p:nvPr/>
        </p:nvPicPr>
        <p:blipFill>
          <a:blip r:embed="rId3">
            <a:lum contrast="40000"/>
          </a:blip>
          <a:srcRect t="9961" r="91257" b="79703"/>
          <a:stretch>
            <a:fillRect/>
          </a:stretch>
        </p:blipFill>
        <p:spPr bwMode="auto">
          <a:xfrm>
            <a:off x="646113" y="0"/>
            <a:ext cx="906462" cy="857250"/>
          </a:xfrm>
          <a:prstGeom prst="rect">
            <a:avLst/>
          </a:prstGeom>
          <a:noFill/>
          <a:ln w="9525">
            <a:noFill/>
            <a:miter lim="800000"/>
            <a:headEnd/>
            <a:tailEnd/>
          </a:ln>
        </p:spPr>
      </p:pic>
      <p:pic>
        <p:nvPicPr>
          <p:cNvPr id="22593" name="Picture 2"/>
          <p:cNvPicPr>
            <a:picLocks noChangeAspect="1" noChangeArrowheads="1"/>
          </p:cNvPicPr>
          <p:nvPr/>
        </p:nvPicPr>
        <p:blipFill>
          <a:blip r:embed="rId4"/>
          <a:srcRect l="18552" t="42311" r="71382" b="51151"/>
          <a:stretch>
            <a:fillRect/>
          </a:stretch>
        </p:blipFill>
        <p:spPr bwMode="auto">
          <a:xfrm>
            <a:off x="0" y="0"/>
            <a:ext cx="1731963" cy="900113"/>
          </a:xfrm>
          <a:prstGeom prst="rect">
            <a:avLst/>
          </a:prstGeom>
          <a:noFill/>
          <a:ln w="9525">
            <a:noFill/>
            <a:miter lim="800000"/>
            <a:headEnd/>
            <a:tailEnd/>
          </a:ln>
        </p:spPr>
      </p:pic>
      <p:sp>
        <p:nvSpPr>
          <p:cNvPr id="22594" name="Прямоугольник 53"/>
          <p:cNvSpPr>
            <a:spLocks noChangeArrowheads="1"/>
          </p:cNvSpPr>
          <p:nvPr/>
        </p:nvSpPr>
        <p:spPr bwMode="auto">
          <a:xfrm>
            <a:off x="709613" y="342900"/>
            <a:ext cx="9564687" cy="423863"/>
          </a:xfrm>
          <a:prstGeom prst="rect">
            <a:avLst/>
          </a:prstGeom>
          <a:noFill/>
          <a:ln w="9525">
            <a:noFill/>
            <a:miter lim="800000"/>
            <a:headEnd/>
            <a:tailEnd/>
          </a:ln>
        </p:spPr>
        <p:txBody>
          <a:bodyPr>
            <a:spAutoFit/>
          </a:bodyPr>
          <a:lstStyle/>
          <a:p>
            <a:pPr marL="323850">
              <a:lnSpc>
                <a:spcPct val="90000"/>
              </a:lnSpc>
            </a:pPr>
            <a:r>
              <a:rPr kumimoji="1" lang="en-US" sz="2400">
                <a:solidFill>
                  <a:srgbClr val="44546A"/>
                </a:solidFill>
                <a:latin typeface="Verdana" pitchFamily="34" charset="0"/>
              </a:rPr>
              <a:t>ENERGY DISTRIBUTION: KHMELNYTSKEOBLENERGO</a:t>
            </a:r>
          </a:p>
        </p:txBody>
      </p:sp>
      <p:sp>
        <p:nvSpPr>
          <p:cNvPr id="58"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22602" name="Text Box 74"/>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20</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ChangeArrowheads="1"/>
          </p:cNvSpPr>
          <p:nvPr/>
        </p:nvSpPr>
        <p:spPr bwMode="auto">
          <a:xfrm>
            <a:off x="1482725" y="1212850"/>
            <a:ext cx="4297363" cy="246062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t>PJSC Ternopiloblenergo transmits and supplies electricity to consumers in Ternopil region. It owns a 23,870 km grid with total transformer capacity of 4,382 MVA</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t>The Company serves ca 0.5 m of residential customers and several hundreds of industrial customers (mostly light and food industry plants and agri-businesses)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t>Consumers base: </a:t>
            </a:r>
          </a:p>
          <a:p>
            <a:pPr marL="228600" indent="-228600" algn="just" eaLnBrk="0" hangingPunct="0">
              <a:lnSpc>
                <a:spcPct val="114000"/>
              </a:lnSpc>
              <a:spcBef>
                <a:spcPts val="300"/>
              </a:spcBef>
              <a:buClr>
                <a:srgbClr val="034EA2"/>
              </a:buClr>
              <a:buSzPct val="75000"/>
              <a:buFont typeface="Arial" charset="0"/>
              <a:buChar char="‒"/>
              <a:tabLst>
                <a:tab pos="171450" algn="l"/>
                <a:tab pos="455613" algn="l"/>
              </a:tabLst>
            </a:pPr>
            <a:r>
              <a:rPr lang="en-US" sz="1000" b="0"/>
              <a:t>53.6% - residential customers</a:t>
            </a:r>
          </a:p>
          <a:p>
            <a:pPr marL="228600" indent="-228600" algn="just" eaLnBrk="0" hangingPunct="0">
              <a:lnSpc>
                <a:spcPct val="114000"/>
              </a:lnSpc>
              <a:spcBef>
                <a:spcPts val="300"/>
              </a:spcBef>
              <a:buClr>
                <a:srgbClr val="034EA2"/>
              </a:buClr>
              <a:buSzPct val="75000"/>
              <a:buFont typeface="Arial" charset="0"/>
              <a:buChar char="‒"/>
              <a:tabLst>
                <a:tab pos="171450" algn="l"/>
                <a:tab pos="455613" algn="l"/>
              </a:tabLst>
            </a:pPr>
            <a:r>
              <a:rPr lang="en-US" sz="1000" b="0"/>
              <a:t>13.6% - industrial customers</a:t>
            </a:r>
          </a:p>
          <a:p>
            <a:pPr marL="228600" indent="-228600" algn="just" eaLnBrk="0" hangingPunct="0">
              <a:lnSpc>
                <a:spcPct val="114000"/>
              </a:lnSpc>
              <a:spcBef>
                <a:spcPts val="300"/>
              </a:spcBef>
              <a:buClr>
                <a:srgbClr val="034EA2"/>
              </a:buClr>
              <a:buSzPct val="75000"/>
              <a:buFont typeface="Arial" charset="0"/>
              <a:buChar char="‒"/>
              <a:tabLst>
                <a:tab pos="171450" algn="l"/>
                <a:tab pos="455613" algn="l"/>
              </a:tabLst>
            </a:pPr>
            <a:r>
              <a:rPr lang="en-US" sz="1000" b="0"/>
              <a:t>12.9% - municipal and state users</a:t>
            </a:r>
          </a:p>
          <a:p>
            <a:pPr marL="228600" indent="-228600" algn="just" eaLnBrk="0" hangingPunct="0">
              <a:lnSpc>
                <a:spcPct val="114000"/>
              </a:lnSpc>
              <a:spcBef>
                <a:spcPts val="300"/>
              </a:spcBef>
              <a:buClr>
                <a:srgbClr val="034EA2"/>
              </a:buClr>
              <a:buSzPct val="75000"/>
              <a:buFont typeface="Arial" charset="0"/>
              <a:buChar char="‒"/>
              <a:tabLst>
                <a:tab pos="171450" algn="l"/>
                <a:tab pos="455613" algn="l"/>
              </a:tabLst>
            </a:pPr>
            <a:r>
              <a:rPr lang="en-US" sz="1000" b="0"/>
              <a:t>c.20% - other non-industrial customers</a:t>
            </a:r>
          </a:p>
          <a:p>
            <a:pPr marL="228600" indent="-228600" algn="just" eaLnBrk="0" hangingPunct="0">
              <a:spcBef>
                <a:spcPts val="300"/>
              </a:spcBef>
              <a:buClr>
                <a:srgbClr val="034EA2"/>
              </a:buClr>
              <a:buSzPct val="100000"/>
              <a:buFont typeface="Arial" charset="0"/>
              <a:buChar char="•"/>
              <a:tabLst>
                <a:tab pos="171450" algn="l"/>
                <a:tab pos="455613" algn="l"/>
              </a:tabLst>
            </a:pPr>
            <a:r>
              <a:rPr lang="en-GB" sz="1000" b="0"/>
              <a:t>The Company’s headcount is c. 2,300 employees</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1000" b="0"/>
              <a:t>The State holds a 51% stake in JSC Ternopiloblenergo</a:t>
            </a:r>
            <a:r>
              <a:rPr lang="uk-UA" sz="1000" b="0"/>
              <a:t>. </a:t>
            </a:r>
            <a:endParaRPr lang="en-US" sz="1000" b="0">
              <a:solidFill>
                <a:srgbClr val="000000"/>
              </a:solidFill>
            </a:endParaRPr>
          </a:p>
        </p:txBody>
      </p:sp>
      <p:sp>
        <p:nvSpPr>
          <p:cNvPr id="10" name="Rectangle 9"/>
          <p:cNvSpPr/>
          <p:nvPr/>
        </p:nvSpPr>
        <p:spPr>
          <a:xfrm>
            <a:off x="6075363" y="830263"/>
            <a:ext cx="4479925"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Geographic location and region of operations </a:t>
            </a:r>
          </a:p>
        </p:txBody>
      </p:sp>
      <p:sp>
        <p:nvSpPr>
          <p:cNvPr id="12" name="Rectangle 11"/>
          <p:cNvSpPr/>
          <p:nvPr/>
        </p:nvSpPr>
        <p:spPr>
          <a:xfrm>
            <a:off x="1482725" y="4405313"/>
            <a:ext cx="4481513"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financials</a:t>
            </a:r>
          </a:p>
        </p:txBody>
      </p:sp>
      <p:sp>
        <p:nvSpPr>
          <p:cNvPr id="55" name="Rectangle 54"/>
          <p:cNvSpPr/>
          <p:nvPr/>
        </p:nvSpPr>
        <p:spPr>
          <a:xfrm>
            <a:off x="1509713" y="914400"/>
            <a:ext cx="4481512" cy="31591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highlights</a:t>
            </a:r>
          </a:p>
        </p:txBody>
      </p:sp>
      <p:graphicFrame>
        <p:nvGraphicFramePr>
          <p:cNvPr id="57" name="Table 56"/>
          <p:cNvGraphicFramePr>
            <a:graphicFrameLocks noGrp="1"/>
          </p:cNvGraphicFramePr>
          <p:nvPr/>
        </p:nvGraphicFramePr>
        <p:xfrm>
          <a:off x="1590675" y="4786313"/>
          <a:ext cx="4206876" cy="1439866"/>
        </p:xfrm>
        <a:graphic>
          <a:graphicData uri="http://schemas.openxmlformats.org/drawingml/2006/table">
            <a:tbl>
              <a:tblPr/>
              <a:tblGrid>
                <a:gridCol w="1108708"/>
                <a:gridCol w="774542"/>
                <a:gridCol w="774542"/>
                <a:gridCol w="774542"/>
                <a:gridCol w="774542"/>
              </a:tblGrid>
              <a:tr h="1365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UAH m</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4546A"/>
                          </a:solidFill>
                          <a:effectLst/>
                          <a:latin typeface="Calibri" pitchFamily="34" charset="0"/>
                          <a:cs typeface="Arial" charset="0"/>
                        </a:rPr>
                        <a:t>2015</a:t>
                      </a:r>
                    </a:p>
                  </a:txBody>
                  <a:tcPr marL="9525" marR="9525" marT="9525" marB="0" anchor="ctr" horzOverflow="overflow">
                    <a:lnL>
                      <a:noFill/>
                    </a:lnL>
                    <a:lnR>
                      <a:noFill/>
                    </a:lnR>
                    <a:lnT>
                      <a:noFill/>
                    </a:lnT>
                    <a:lnB>
                      <a:noFill/>
                    </a:lnB>
                    <a:lnTlToBr>
                      <a:noFill/>
                    </a:lnTlToBr>
                    <a:lnBlToTr>
                      <a:noFill/>
                    </a:lnBlToTr>
                    <a:solidFill>
                      <a:srgbClr val="C6E5FA"/>
                    </a:solid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Revenue</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charset="0"/>
                        </a:rPr>
                        <a:t>655</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721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787</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1,015</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Gross profit</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585</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68</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34</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82</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EBITDA</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64</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81</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36</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87</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Net profit</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6</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13</a:t>
                      </a:r>
                      <a:endParaRPr kumimoji="0" lang="uk-UA" sz="1000" b="0" i="0" u="none" strike="noStrike" cap="none" normalizeH="0" baseline="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(16)</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17</a:t>
                      </a:r>
                      <a:endParaRPr kumimoji="0" lang="uk-UA" sz="10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Total assets</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653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708</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752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766</a:t>
                      </a:r>
                    </a:p>
                  </a:txBody>
                  <a:tcPr marL="9525" marR="9525" marT="9525" marB="0" anchor="b"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Total equity</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538</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587</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562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577</a:t>
                      </a:r>
                    </a:p>
                  </a:txBody>
                  <a:tcPr marL="9525" marR="9525" marT="9525" marB="0" anchor="b" horzOverflow="overflow">
                    <a:lnL>
                      <a:noFill/>
                    </a:lnL>
                    <a:lnR>
                      <a:noFill/>
                    </a:lnR>
                    <a:lnT>
                      <a:noFill/>
                    </a:lnT>
                    <a:lnB>
                      <a:noFill/>
                    </a:lnB>
                    <a:lnTlToBr>
                      <a:noFill/>
                    </a:lnTlToBr>
                    <a:lnBlToTr>
                      <a:noFill/>
                    </a:lnBlToTr>
                    <a:noFill/>
                  </a:tcPr>
                </a:tc>
              </a:tr>
              <a:tr h="182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charset="0"/>
                        </a:rPr>
                        <a:t>Total liabilities</a:t>
                      </a: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115</a:t>
                      </a: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121</a:t>
                      </a: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190</a:t>
                      </a: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189</a:t>
                      </a:r>
                    </a:p>
                  </a:txBody>
                  <a:tcPr marL="9525" marR="9525" marT="9525"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 name="Rectangle 61"/>
          <p:cNvSpPr/>
          <p:nvPr/>
        </p:nvSpPr>
        <p:spPr>
          <a:xfrm>
            <a:off x="5992813" y="4405313"/>
            <a:ext cx="3740150" cy="3159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lstStyle/>
          <a:p>
            <a:pPr fontAlgn="auto">
              <a:spcBef>
                <a:spcPts val="0"/>
              </a:spcBef>
              <a:spcAft>
                <a:spcPts val="0"/>
              </a:spcAft>
              <a:defRPr/>
            </a:pPr>
            <a:r>
              <a:rPr lang="en-US" sz="1100" dirty="0">
                <a:solidFill>
                  <a:prstClr val="black"/>
                </a:solidFill>
                <a:latin typeface="Arial" panose="020B0604020202020204" pitchFamily="34" charset="0"/>
                <a:cs typeface="Arial" panose="020B0604020202020204" pitchFamily="34" charset="0"/>
              </a:rPr>
              <a:t>Key indicators</a:t>
            </a:r>
          </a:p>
        </p:txBody>
      </p:sp>
      <p:sp>
        <p:nvSpPr>
          <p:cNvPr id="23600" name="TextBox 2"/>
          <p:cNvSpPr txBox="1">
            <a:spLocks noChangeArrowheads="1"/>
          </p:cNvSpPr>
          <p:nvPr/>
        </p:nvSpPr>
        <p:spPr bwMode="auto">
          <a:xfrm>
            <a:off x="1503363" y="6273800"/>
            <a:ext cx="3276600" cy="228600"/>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Source: Company’s data</a:t>
            </a:r>
          </a:p>
        </p:txBody>
      </p:sp>
      <p:graphicFrame>
        <p:nvGraphicFramePr>
          <p:cNvPr id="100" name="Table 99"/>
          <p:cNvGraphicFramePr>
            <a:graphicFrameLocks noGrp="1"/>
          </p:cNvGraphicFramePr>
          <p:nvPr/>
        </p:nvGraphicFramePr>
        <p:xfrm>
          <a:off x="6091238" y="4857750"/>
          <a:ext cx="3711575" cy="1456691"/>
        </p:xfrm>
        <a:graphic>
          <a:graphicData uri="http://schemas.openxmlformats.org/drawingml/2006/table">
            <a:tbl>
              <a:tblPr/>
              <a:tblGrid>
                <a:gridCol w="1212850"/>
                <a:gridCol w="831850"/>
                <a:gridCol w="833438"/>
                <a:gridCol w="833437"/>
              </a:tblGrid>
              <a:tr h="1365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Operating metrics</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44546A"/>
                          </a:solidFill>
                          <a:effectLst/>
                          <a:latin typeface="Calibri" pitchFamily="34" charset="0"/>
                          <a:cs typeface="Arial" charset="0"/>
                        </a:rPr>
                        <a:t>2012</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2013</a:t>
                      </a:r>
                    </a:p>
                  </a:txBody>
                  <a:tcPr marL="9525" marR="9525" marT="9525" marB="0" anchor="ctr" horzOverflow="overflow">
                    <a:lnL>
                      <a:noFill/>
                    </a:lnL>
                    <a:lnR>
                      <a:noFill/>
                    </a:lnR>
                    <a:lnT>
                      <a:noFill/>
                    </a:lnT>
                    <a:lnB>
                      <a:noFill/>
                    </a:lnB>
                    <a:lnTlToBr>
                      <a:noFill/>
                    </a:lnTlToBr>
                    <a:lnBlToTr>
                      <a:noFill/>
                    </a:lnBlToTr>
                    <a:solidFill>
                      <a:srgbClr val="C6E5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44546A"/>
                          </a:solidFill>
                          <a:effectLst/>
                          <a:latin typeface="Calibri" pitchFamily="34" charset="0"/>
                          <a:cs typeface="Arial" charset="0"/>
                        </a:rPr>
                        <a:t>2014</a:t>
                      </a:r>
                    </a:p>
                  </a:txBody>
                  <a:tcPr marL="9525" marR="9525" marT="9525" marB="0" anchor="ctr" horzOverflow="overflow">
                    <a:lnL>
                      <a:noFill/>
                    </a:lnL>
                    <a:lnR>
                      <a:noFill/>
                    </a:lnR>
                    <a:lnT>
                      <a:noFill/>
                    </a:lnT>
                    <a:lnB>
                      <a:noFill/>
                    </a:lnB>
                    <a:lnTlToBr>
                      <a:noFill/>
                    </a:lnTlToBr>
                    <a:lnBlToTr>
                      <a:noFill/>
                    </a:lnBlToTr>
                    <a:solidFill>
                      <a:srgbClr val="C6E5FA"/>
                    </a:solidFill>
                  </a:tcPr>
                </a:tc>
              </a:tr>
              <a:tr h="639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Distributed to customers (GW·h)</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1"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charset="0"/>
                        </a:rPr>
                        <a:t>1,215</a:t>
                      </a:r>
                      <a:endParaRPr kumimoji="0" lang="uk-UA" sz="10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1,234</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charset="0"/>
                        </a:rPr>
                        <a:t>1,235</a:t>
                      </a:r>
                      <a:endParaRPr kumimoji="0" lang="uk-UA" sz="11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a:noFill/>
                    </a:lnB>
                    <a:lnTlToBr>
                      <a:noFill/>
                    </a:lnTlToBr>
                    <a:lnBlToTr>
                      <a:noFill/>
                    </a:lnBlToTr>
                    <a:noFill/>
                  </a:tcPr>
                </a:tc>
              </a:tr>
              <a:tr h="639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Arial" charset="0"/>
                        </a:rPr>
                        <a:t>Grid losses (%)</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charset="0"/>
                        </a:rPr>
                        <a:t>18.0%</a:t>
                      </a:r>
                      <a:endParaRPr kumimoji="0" lang="uk-UA" sz="1100" b="0" i="0" u="none" strike="noStrike" cap="none" normalizeH="0" baseline="0" dirty="0" smtClean="0">
                        <a:ln>
                          <a:noFill/>
                        </a:ln>
                        <a:solidFill>
                          <a:schemeClr val="tx1"/>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a:t>
                      </a:r>
                      <a:r>
                        <a:rPr kumimoji="0" lang="en-US" sz="1100" b="0" i="0" u="none" strike="noStrike" cap="none" normalizeH="0" baseline="0" dirty="0" smtClean="0">
                          <a:ln>
                            <a:noFill/>
                          </a:ln>
                          <a:solidFill>
                            <a:schemeClr val="tx1"/>
                          </a:solidFill>
                          <a:effectLst/>
                          <a:latin typeface="Calibri" pitchFamily="34" charset="0"/>
                          <a:cs typeface="Arial" charset="0"/>
                        </a:rPr>
                        <a:t>7.79</a:t>
                      </a:r>
                      <a:r>
                        <a:rPr kumimoji="0" lang="uk-UA" sz="1100" b="0" i="0" u="none" strike="noStrike" cap="none" normalizeH="0" baseline="0" dirty="0" smtClean="0">
                          <a:ln>
                            <a:noFill/>
                          </a:ln>
                          <a:solidFill>
                            <a:schemeClr val="tx1"/>
                          </a:solidFill>
                          <a:effectLst/>
                          <a:latin typeface="Calibri" pitchFamily="34" charset="0"/>
                          <a:cs typeface="Arial" charset="0"/>
                        </a:rPr>
                        <a:t>%</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cs typeface="Arial" charset="0"/>
                        </a:rPr>
                        <a:t>1</a:t>
                      </a:r>
                      <a:r>
                        <a:rPr kumimoji="0" lang="en-US" sz="1100" b="0" i="0" u="none" strike="noStrike" cap="none" normalizeH="0" baseline="0" dirty="0" smtClean="0">
                          <a:ln>
                            <a:noFill/>
                          </a:ln>
                          <a:solidFill>
                            <a:schemeClr val="tx1"/>
                          </a:solidFill>
                          <a:effectLst/>
                          <a:latin typeface="Calibri" pitchFamily="34" charset="0"/>
                          <a:cs typeface="Arial" charset="0"/>
                        </a:rPr>
                        <a:t>7.26</a:t>
                      </a:r>
                      <a:r>
                        <a:rPr kumimoji="0" lang="uk-UA" sz="1100" b="0" i="0" u="none" strike="noStrike" cap="none" normalizeH="0" baseline="0" dirty="0" smtClean="0">
                          <a:ln>
                            <a:noFill/>
                          </a:ln>
                          <a:solidFill>
                            <a:schemeClr val="tx1"/>
                          </a:solidFill>
                          <a:effectLst/>
                          <a:latin typeface="Calibri" pitchFamily="34" charset="0"/>
                          <a:cs typeface="Arial" charset="0"/>
                        </a:rPr>
                        <a:t>%</a:t>
                      </a:r>
                      <a:endParaRPr kumimoji="0" lang="uk-UA" sz="1100" b="0" i="0" u="none" strike="noStrike" cap="none" normalizeH="0" baseline="0" dirty="0" smtClean="0">
                        <a:ln>
                          <a:noFill/>
                        </a:ln>
                        <a:solidFill>
                          <a:srgbClr val="000000"/>
                        </a:solidFill>
                        <a:effectLst/>
                        <a:latin typeface="Calibri" pitchFamily="34" charset="0"/>
                        <a:cs typeface="Arial" charset="0"/>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3615" name="Group 3"/>
          <p:cNvGrpSpPr>
            <a:grpSpLocks noChangeAspect="1"/>
          </p:cNvGrpSpPr>
          <p:nvPr/>
        </p:nvGrpSpPr>
        <p:grpSpPr bwMode="auto">
          <a:xfrm>
            <a:off x="6237288" y="1152525"/>
            <a:ext cx="3316287" cy="2165350"/>
            <a:chOff x="5808987" y="2153007"/>
            <a:chExt cx="2505397" cy="1636096"/>
          </a:xfrm>
        </p:grpSpPr>
        <p:grpSp>
          <p:nvGrpSpPr>
            <p:cNvPr id="3" name="Group 50"/>
            <p:cNvGrpSpPr>
              <a:grpSpLocks noChangeAspect="1"/>
            </p:cNvGrpSpPr>
            <p:nvPr/>
          </p:nvGrpSpPr>
          <p:grpSpPr>
            <a:xfrm>
              <a:off x="5829376" y="2171682"/>
              <a:ext cx="2455072" cy="1591449"/>
              <a:chOff x="2566988" y="1863840"/>
              <a:chExt cx="4070624" cy="2759075"/>
            </a:xfrm>
            <a:solidFill>
              <a:schemeClr val="bg1">
                <a:lumMod val="85000"/>
              </a:schemeClr>
            </a:solidFill>
          </p:grpSpPr>
          <p:sp>
            <p:nvSpPr>
              <p:cNvPr id="52" name="Freeform 51"/>
              <p:cNvSpPr>
                <a:spLocks/>
              </p:cNvSpPr>
              <p:nvPr/>
            </p:nvSpPr>
            <p:spPr bwMode="auto">
              <a:xfrm>
                <a:off x="2566988" y="2881427"/>
                <a:ext cx="517525" cy="417513"/>
              </a:xfrm>
              <a:custGeom>
                <a:avLst/>
                <a:gdLst>
                  <a:gd name="T0" fmla="*/ 0 w 789"/>
                  <a:gd name="T1" fmla="*/ 152623 h 569"/>
                  <a:gd name="T2" fmla="*/ 22301 w 789"/>
                  <a:gd name="T3" fmla="*/ 129143 h 569"/>
                  <a:gd name="T4" fmla="*/ 34764 w 789"/>
                  <a:gd name="T5" fmla="*/ 108597 h 569"/>
                  <a:gd name="T6" fmla="*/ 55754 w 789"/>
                  <a:gd name="T7" fmla="*/ 87318 h 569"/>
                  <a:gd name="T8" fmla="*/ 66248 w 789"/>
                  <a:gd name="T9" fmla="*/ 59435 h 569"/>
                  <a:gd name="T10" fmla="*/ 91830 w 789"/>
                  <a:gd name="T11" fmla="*/ 19078 h 569"/>
                  <a:gd name="T12" fmla="*/ 102324 w 789"/>
                  <a:gd name="T13" fmla="*/ 1468 h 569"/>
                  <a:gd name="T14" fmla="*/ 135121 w 789"/>
                  <a:gd name="T15" fmla="*/ 2935 h 569"/>
                  <a:gd name="T16" fmla="*/ 150207 w 789"/>
                  <a:gd name="T17" fmla="*/ 16143 h 569"/>
                  <a:gd name="T18" fmla="*/ 155454 w 789"/>
                  <a:gd name="T19" fmla="*/ 27883 h 569"/>
                  <a:gd name="T20" fmla="*/ 160702 w 789"/>
                  <a:gd name="T21" fmla="*/ 47695 h 569"/>
                  <a:gd name="T22" fmla="*/ 168573 w 789"/>
                  <a:gd name="T23" fmla="*/ 68240 h 569"/>
                  <a:gd name="T24" fmla="*/ 190874 w 789"/>
                  <a:gd name="T25" fmla="*/ 96857 h 569"/>
                  <a:gd name="T26" fmla="*/ 208584 w 789"/>
                  <a:gd name="T27" fmla="*/ 107130 h 569"/>
                  <a:gd name="T28" fmla="*/ 230886 w 789"/>
                  <a:gd name="T29" fmla="*/ 123272 h 569"/>
                  <a:gd name="T30" fmla="*/ 246628 w 789"/>
                  <a:gd name="T31" fmla="*/ 133545 h 569"/>
                  <a:gd name="T32" fmla="*/ 289263 w 789"/>
                  <a:gd name="T33" fmla="*/ 135013 h 569"/>
                  <a:gd name="T34" fmla="*/ 301070 w 789"/>
                  <a:gd name="T35" fmla="*/ 142350 h 569"/>
                  <a:gd name="T36" fmla="*/ 316812 w 789"/>
                  <a:gd name="T37" fmla="*/ 152623 h 569"/>
                  <a:gd name="T38" fmla="*/ 326651 w 789"/>
                  <a:gd name="T39" fmla="*/ 165097 h 569"/>
                  <a:gd name="T40" fmla="*/ 334522 w 789"/>
                  <a:gd name="T41" fmla="*/ 176837 h 569"/>
                  <a:gd name="T42" fmla="*/ 345017 w 789"/>
                  <a:gd name="T43" fmla="*/ 184175 h 569"/>
                  <a:gd name="T44" fmla="*/ 367318 w 789"/>
                  <a:gd name="T45" fmla="*/ 209123 h 569"/>
                  <a:gd name="T46" fmla="*/ 388964 w 789"/>
                  <a:gd name="T47" fmla="*/ 227467 h 569"/>
                  <a:gd name="T48" fmla="*/ 400770 w 789"/>
                  <a:gd name="T49" fmla="*/ 240675 h 569"/>
                  <a:gd name="T50" fmla="*/ 433567 w 789"/>
                  <a:gd name="T51" fmla="*/ 242142 h 569"/>
                  <a:gd name="T52" fmla="*/ 445373 w 789"/>
                  <a:gd name="T53" fmla="*/ 245077 h 569"/>
                  <a:gd name="T54" fmla="*/ 460460 w 789"/>
                  <a:gd name="T55" fmla="*/ 261220 h 569"/>
                  <a:gd name="T56" fmla="*/ 461771 w 789"/>
                  <a:gd name="T57" fmla="*/ 270025 h 569"/>
                  <a:gd name="T58" fmla="*/ 484073 w 789"/>
                  <a:gd name="T59" fmla="*/ 289837 h 569"/>
                  <a:gd name="T60" fmla="*/ 490632 w 789"/>
                  <a:gd name="T61" fmla="*/ 310382 h 569"/>
                  <a:gd name="T62" fmla="*/ 501127 w 789"/>
                  <a:gd name="T63" fmla="*/ 346337 h 569"/>
                  <a:gd name="T64" fmla="*/ 507686 w 789"/>
                  <a:gd name="T65" fmla="*/ 378622 h 569"/>
                  <a:gd name="T66" fmla="*/ 517525 w 789"/>
                  <a:gd name="T67" fmla="*/ 417512 h 569"/>
                  <a:gd name="T68" fmla="*/ 460460 w 789"/>
                  <a:gd name="T69" fmla="*/ 413109 h 569"/>
                  <a:gd name="T70" fmla="*/ 438814 w 789"/>
                  <a:gd name="T71" fmla="*/ 405772 h 569"/>
                  <a:gd name="T72" fmla="*/ 423072 w 789"/>
                  <a:gd name="T73" fmla="*/ 391830 h 569"/>
                  <a:gd name="T74" fmla="*/ 394211 w 789"/>
                  <a:gd name="T75" fmla="*/ 388895 h 569"/>
                  <a:gd name="T76" fmla="*/ 381749 w 789"/>
                  <a:gd name="T77" fmla="*/ 384493 h 569"/>
                  <a:gd name="T78" fmla="*/ 360759 w 789"/>
                  <a:gd name="T79" fmla="*/ 377155 h 569"/>
                  <a:gd name="T80" fmla="*/ 335834 w 789"/>
                  <a:gd name="T81" fmla="*/ 374220 h 569"/>
                  <a:gd name="T82" fmla="*/ 306317 w 789"/>
                  <a:gd name="T83" fmla="*/ 365415 h 569"/>
                  <a:gd name="T84" fmla="*/ 282704 w 789"/>
                  <a:gd name="T85" fmla="*/ 355142 h 569"/>
                  <a:gd name="T86" fmla="*/ 255811 w 789"/>
                  <a:gd name="T87" fmla="*/ 340467 h 569"/>
                  <a:gd name="T88" fmla="*/ 230886 w 789"/>
                  <a:gd name="T89" fmla="*/ 332395 h 569"/>
                  <a:gd name="T90" fmla="*/ 212520 w 789"/>
                  <a:gd name="T91" fmla="*/ 326525 h 569"/>
                  <a:gd name="T92" fmla="*/ 184315 w 789"/>
                  <a:gd name="T93" fmla="*/ 350739 h 569"/>
                  <a:gd name="T94" fmla="*/ 165949 w 789"/>
                  <a:gd name="T95" fmla="*/ 371285 h 569"/>
                  <a:gd name="T96" fmla="*/ 136432 w 789"/>
                  <a:gd name="T97" fmla="*/ 365415 h 569"/>
                  <a:gd name="T98" fmla="*/ 123314 w 789"/>
                  <a:gd name="T99" fmla="*/ 327993 h 569"/>
                  <a:gd name="T100" fmla="*/ 93141 w 789"/>
                  <a:gd name="T101" fmla="*/ 304512 h 569"/>
                  <a:gd name="T102" fmla="*/ 81991 w 789"/>
                  <a:gd name="T103" fmla="*/ 292772 h 569"/>
                  <a:gd name="T104" fmla="*/ 55754 w 789"/>
                  <a:gd name="T105" fmla="*/ 271493 h 569"/>
                  <a:gd name="T106" fmla="*/ 43947 w 789"/>
                  <a:gd name="T107" fmla="*/ 259753 h 569"/>
                  <a:gd name="T108" fmla="*/ 32140 w 789"/>
                  <a:gd name="T109" fmla="*/ 256818 h 569"/>
                  <a:gd name="T110" fmla="*/ 19678 w 789"/>
                  <a:gd name="T111" fmla="*/ 245077 h 569"/>
                  <a:gd name="T112" fmla="*/ 14430 w 789"/>
                  <a:gd name="T113" fmla="*/ 221597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9"/>
                  <a:gd name="T172" fmla="*/ 0 h 569"/>
                  <a:gd name="T173" fmla="*/ 789 w 789"/>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9" h="569">
                    <a:moveTo>
                      <a:pt x="10" y="296"/>
                    </a:moveTo>
                    <a:lnTo>
                      <a:pt x="8" y="275"/>
                    </a:lnTo>
                    <a:lnTo>
                      <a:pt x="6" y="257"/>
                    </a:lnTo>
                    <a:lnTo>
                      <a:pt x="2" y="237"/>
                    </a:lnTo>
                    <a:lnTo>
                      <a:pt x="0" y="221"/>
                    </a:lnTo>
                    <a:lnTo>
                      <a:pt x="0" y="208"/>
                    </a:lnTo>
                    <a:lnTo>
                      <a:pt x="4" y="196"/>
                    </a:lnTo>
                    <a:lnTo>
                      <a:pt x="8" y="192"/>
                    </a:lnTo>
                    <a:lnTo>
                      <a:pt x="12" y="186"/>
                    </a:lnTo>
                    <a:lnTo>
                      <a:pt x="18" y="182"/>
                    </a:lnTo>
                    <a:lnTo>
                      <a:pt x="28" y="180"/>
                    </a:lnTo>
                    <a:lnTo>
                      <a:pt x="34" y="176"/>
                    </a:lnTo>
                    <a:lnTo>
                      <a:pt x="39" y="172"/>
                    </a:lnTo>
                    <a:lnTo>
                      <a:pt x="43" y="166"/>
                    </a:lnTo>
                    <a:lnTo>
                      <a:pt x="47" y="162"/>
                    </a:lnTo>
                    <a:lnTo>
                      <a:pt x="49" y="158"/>
                    </a:lnTo>
                    <a:lnTo>
                      <a:pt x="49" y="152"/>
                    </a:lnTo>
                    <a:lnTo>
                      <a:pt x="53" y="148"/>
                    </a:lnTo>
                    <a:lnTo>
                      <a:pt x="53" y="144"/>
                    </a:lnTo>
                    <a:lnTo>
                      <a:pt x="55" y="142"/>
                    </a:lnTo>
                    <a:lnTo>
                      <a:pt x="59" y="138"/>
                    </a:lnTo>
                    <a:lnTo>
                      <a:pt x="67" y="130"/>
                    </a:lnTo>
                    <a:lnTo>
                      <a:pt x="81" y="123"/>
                    </a:lnTo>
                    <a:lnTo>
                      <a:pt x="85" y="119"/>
                    </a:lnTo>
                    <a:lnTo>
                      <a:pt x="89" y="117"/>
                    </a:lnTo>
                    <a:lnTo>
                      <a:pt x="91" y="111"/>
                    </a:lnTo>
                    <a:lnTo>
                      <a:pt x="93" y="107"/>
                    </a:lnTo>
                    <a:lnTo>
                      <a:pt x="95" y="95"/>
                    </a:lnTo>
                    <a:lnTo>
                      <a:pt x="97" y="83"/>
                    </a:lnTo>
                    <a:lnTo>
                      <a:pt x="101" y="81"/>
                    </a:lnTo>
                    <a:lnTo>
                      <a:pt x="105" y="77"/>
                    </a:lnTo>
                    <a:lnTo>
                      <a:pt x="111" y="63"/>
                    </a:lnTo>
                    <a:lnTo>
                      <a:pt x="115" y="57"/>
                    </a:lnTo>
                    <a:lnTo>
                      <a:pt x="121" y="51"/>
                    </a:lnTo>
                    <a:lnTo>
                      <a:pt x="132" y="38"/>
                    </a:lnTo>
                    <a:lnTo>
                      <a:pt x="140" y="26"/>
                    </a:lnTo>
                    <a:lnTo>
                      <a:pt x="142" y="20"/>
                    </a:lnTo>
                    <a:lnTo>
                      <a:pt x="142" y="14"/>
                    </a:lnTo>
                    <a:lnTo>
                      <a:pt x="146" y="10"/>
                    </a:lnTo>
                    <a:lnTo>
                      <a:pt x="152" y="6"/>
                    </a:lnTo>
                    <a:lnTo>
                      <a:pt x="154" y="4"/>
                    </a:lnTo>
                    <a:lnTo>
                      <a:pt x="156" y="2"/>
                    </a:lnTo>
                    <a:lnTo>
                      <a:pt x="156" y="0"/>
                    </a:lnTo>
                    <a:lnTo>
                      <a:pt x="166" y="0"/>
                    </a:lnTo>
                    <a:lnTo>
                      <a:pt x="180" y="0"/>
                    </a:lnTo>
                    <a:lnTo>
                      <a:pt x="192" y="0"/>
                    </a:lnTo>
                    <a:lnTo>
                      <a:pt x="204" y="2"/>
                    </a:lnTo>
                    <a:lnTo>
                      <a:pt x="206" y="4"/>
                    </a:lnTo>
                    <a:lnTo>
                      <a:pt x="208" y="8"/>
                    </a:lnTo>
                    <a:lnTo>
                      <a:pt x="212" y="14"/>
                    </a:lnTo>
                    <a:lnTo>
                      <a:pt x="216" y="16"/>
                    </a:lnTo>
                    <a:lnTo>
                      <a:pt x="220" y="16"/>
                    </a:lnTo>
                    <a:lnTo>
                      <a:pt x="227" y="18"/>
                    </a:lnTo>
                    <a:lnTo>
                      <a:pt x="229" y="22"/>
                    </a:lnTo>
                    <a:lnTo>
                      <a:pt x="231" y="26"/>
                    </a:lnTo>
                    <a:lnTo>
                      <a:pt x="233" y="32"/>
                    </a:lnTo>
                    <a:lnTo>
                      <a:pt x="235" y="36"/>
                    </a:lnTo>
                    <a:lnTo>
                      <a:pt x="235" y="38"/>
                    </a:lnTo>
                    <a:lnTo>
                      <a:pt x="235" y="36"/>
                    </a:lnTo>
                    <a:lnTo>
                      <a:pt x="237" y="38"/>
                    </a:lnTo>
                    <a:lnTo>
                      <a:pt x="239" y="38"/>
                    </a:lnTo>
                    <a:lnTo>
                      <a:pt x="241" y="44"/>
                    </a:lnTo>
                    <a:lnTo>
                      <a:pt x="245" y="47"/>
                    </a:lnTo>
                    <a:lnTo>
                      <a:pt x="245" y="53"/>
                    </a:lnTo>
                    <a:lnTo>
                      <a:pt x="245" y="61"/>
                    </a:lnTo>
                    <a:lnTo>
                      <a:pt x="245" y="65"/>
                    </a:lnTo>
                    <a:lnTo>
                      <a:pt x="247" y="69"/>
                    </a:lnTo>
                    <a:lnTo>
                      <a:pt x="251" y="73"/>
                    </a:lnTo>
                    <a:lnTo>
                      <a:pt x="255" y="77"/>
                    </a:lnTo>
                    <a:lnTo>
                      <a:pt x="257" y="81"/>
                    </a:lnTo>
                    <a:lnTo>
                      <a:pt x="257" y="87"/>
                    </a:lnTo>
                    <a:lnTo>
                      <a:pt x="257" y="93"/>
                    </a:lnTo>
                    <a:lnTo>
                      <a:pt x="257" y="99"/>
                    </a:lnTo>
                    <a:lnTo>
                      <a:pt x="259" y="111"/>
                    </a:lnTo>
                    <a:lnTo>
                      <a:pt x="265" y="119"/>
                    </a:lnTo>
                    <a:lnTo>
                      <a:pt x="273" y="125"/>
                    </a:lnTo>
                    <a:lnTo>
                      <a:pt x="285" y="129"/>
                    </a:lnTo>
                    <a:lnTo>
                      <a:pt x="291" y="132"/>
                    </a:lnTo>
                    <a:lnTo>
                      <a:pt x="295" y="134"/>
                    </a:lnTo>
                    <a:lnTo>
                      <a:pt x="301" y="136"/>
                    </a:lnTo>
                    <a:lnTo>
                      <a:pt x="305" y="142"/>
                    </a:lnTo>
                    <a:lnTo>
                      <a:pt x="309" y="144"/>
                    </a:lnTo>
                    <a:lnTo>
                      <a:pt x="313" y="144"/>
                    </a:lnTo>
                    <a:lnTo>
                      <a:pt x="318" y="146"/>
                    </a:lnTo>
                    <a:lnTo>
                      <a:pt x="322" y="150"/>
                    </a:lnTo>
                    <a:lnTo>
                      <a:pt x="324" y="152"/>
                    </a:lnTo>
                    <a:lnTo>
                      <a:pt x="328" y="156"/>
                    </a:lnTo>
                    <a:lnTo>
                      <a:pt x="332" y="156"/>
                    </a:lnTo>
                    <a:lnTo>
                      <a:pt x="342" y="162"/>
                    </a:lnTo>
                    <a:lnTo>
                      <a:pt x="352" y="168"/>
                    </a:lnTo>
                    <a:lnTo>
                      <a:pt x="354" y="172"/>
                    </a:lnTo>
                    <a:lnTo>
                      <a:pt x="358" y="176"/>
                    </a:lnTo>
                    <a:lnTo>
                      <a:pt x="360" y="178"/>
                    </a:lnTo>
                    <a:lnTo>
                      <a:pt x="362" y="180"/>
                    </a:lnTo>
                    <a:lnTo>
                      <a:pt x="372" y="182"/>
                    </a:lnTo>
                    <a:lnTo>
                      <a:pt x="376" y="182"/>
                    </a:lnTo>
                    <a:lnTo>
                      <a:pt x="382" y="182"/>
                    </a:lnTo>
                    <a:lnTo>
                      <a:pt x="396" y="180"/>
                    </a:lnTo>
                    <a:lnTo>
                      <a:pt x="409" y="178"/>
                    </a:lnTo>
                    <a:lnTo>
                      <a:pt x="425" y="178"/>
                    </a:lnTo>
                    <a:lnTo>
                      <a:pt x="439" y="180"/>
                    </a:lnTo>
                    <a:lnTo>
                      <a:pt x="441" y="184"/>
                    </a:lnTo>
                    <a:lnTo>
                      <a:pt x="443" y="184"/>
                    </a:lnTo>
                    <a:lnTo>
                      <a:pt x="443" y="186"/>
                    </a:lnTo>
                    <a:lnTo>
                      <a:pt x="445" y="186"/>
                    </a:lnTo>
                    <a:lnTo>
                      <a:pt x="449" y="192"/>
                    </a:lnTo>
                    <a:lnTo>
                      <a:pt x="451" y="192"/>
                    </a:lnTo>
                    <a:lnTo>
                      <a:pt x="459" y="194"/>
                    </a:lnTo>
                    <a:lnTo>
                      <a:pt x="465" y="196"/>
                    </a:lnTo>
                    <a:lnTo>
                      <a:pt x="475" y="198"/>
                    </a:lnTo>
                    <a:lnTo>
                      <a:pt x="477" y="200"/>
                    </a:lnTo>
                    <a:lnTo>
                      <a:pt x="479" y="204"/>
                    </a:lnTo>
                    <a:lnTo>
                      <a:pt x="481" y="206"/>
                    </a:lnTo>
                    <a:lnTo>
                      <a:pt x="483" y="208"/>
                    </a:lnTo>
                    <a:lnTo>
                      <a:pt x="485" y="212"/>
                    </a:lnTo>
                    <a:lnTo>
                      <a:pt x="489" y="213"/>
                    </a:lnTo>
                    <a:lnTo>
                      <a:pt x="493" y="215"/>
                    </a:lnTo>
                    <a:lnTo>
                      <a:pt x="495" y="217"/>
                    </a:lnTo>
                    <a:lnTo>
                      <a:pt x="497" y="221"/>
                    </a:lnTo>
                    <a:lnTo>
                      <a:pt x="498" y="225"/>
                    </a:lnTo>
                    <a:lnTo>
                      <a:pt x="500" y="229"/>
                    </a:lnTo>
                    <a:lnTo>
                      <a:pt x="502" y="231"/>
                    </a:lnTo>
                    <a:lnTo>
                      <a:pt x="506" y="235"/>
                    </a:lnTo>
                    <a:lnTo>
                      <a:pt x="508" y="237"/>
                    </a:lnTo>
                    <a:lnTo>
                      <a:pt x="510" y="237"/>
                    </a:lnTo>
                    <a:lnTo>
                      <a:pt x="510" y="241"/>
                    </a:lnTo>
                    <a:lnTo>
                      <a:pt x="512" y="243"/>
                    </a:lnTo>
                    <a:lnTo>
                      <a:pt x="514" y="243"/>
                    </a:lnTo>
                    <a:lnTo>
                      <a:pt x="516" y="243"/>
                    </a:lnTo>
                    <a:lnTo>
                      <a:pt x="516" y="245"/>
                    </a:lnTo>
                    <a:lnTo>
                      <a:pt x="520" y="245"/>
                    </a:lnTo>
                    <a:lnTo>
                      <a:pt x="526" y="251"/>
                    </a:lnTo>
                    <a:lnTo>
                      <a:pt x="532" y="257"/>
                    </a:lnTo>
                    <a:lnTo>
                      <a:pt x="536" y="263"/>
                    </a:lnTo>
                    <a:lnTo>
                      <a:pt x="542" y="267"/>
                    </a:lnTo>
                    <a:lnTo>
                      <a:pt x="546" y="273"/>
                    </a:lnTo>
                    <a:lnTo>
                      <a:pt x="552" y="279"/>
                    </a:lnTo>
                    <a:lnTo>
                      <a:pt x="560" y="285"/>
                    </a:lnTo>
                    <a:lnTo>
                      <a:pt x="562" y="287"/>
                    </a:lnTo>
                    <a:lnTo>
                      <a:pt x="564" y="287"/>
                    </a:lnTo>
                    <a:lnTo>
                      <a:pt x="574" y="293"/>
                    </a:lnTo>
                    <a:lnTo>
                      <a:pt x="580" y="298"/>
                    </a:lnTo>
                    <a:lnTo>
                      <a:pt x="586" y="304"/>
                    </a:lnTo>
                    <a:lnTo>
                      <a:pt x="593" y="310"/>
                    </a:lnTo>
                    <a:lnTo>
                      <a:pt x="595" y="312"/>
                    </a:lnTo>
                    <a:lnTo>
                      <a:pt x="597" y="314"/>
                    </a:lnTo>
                    <a:lnTo>
                      <a:pt x="601" y="320"/>
                    </a:lnTo>
                    <a:lnTo>
                      <a:pt x="605" y="326"/>
                    </a:lnTo>
                    <a:lnTo>
                      <a:pt x="609" y="328"/>
                    </a:lnTo>
                    <a:lnTo>
                      <a:pt x="611" y="328"/>
                    </a:lnTo>
                    <a:lnTo>
                      <a:pt x="627" y="330"/>
                    </a:lnTo>
                    <a:lnTo>
                      <a:pt x="637" y="330"/>
                    </a:lnTo>
                    <a:lnTo>
                      <a:pt x="647" y="330"/>
                    </a:lnTo>
                    <a:lnTo>
                      <a:pt x="653" y="330"/>
                    </a:lnTo>
                    <a:lnTo>
                      <a:pt x="659" y="330"/>
                    </a:lnTo>
                    <a:lnTo>
                      <a:pt x="661" y="330"/>
                    </a:lnTo>
                    <a:lnTo>
                      <a:pt x="665" y="330"/>
                    </a:lnTo>
                    <a:lnTo>
                      <a:pt x="665" y="332"/>
                    </a:lnTo>
                    <a:lnTo>
                      <a:pt x="669" y="332"/>
                    </a:lnTo>
                    <a:lnTo>
                      <a:pt x="671" y="332"/>
                    </a:lnTo>
                    <a:lnTo>
                      <a:pt x="673" y="332"/>
                    </a:lnTo>
                    <a:lnTo>
                      <a:pt x="679" y="334"/>
                    </a:lnTo>
                    <a:lnTo>
                      <a:pt x="684" y="340"/>
                    </a:lnTo>
                    <a:lnTo>
                      <a:pt x="686" y="346"/>
                    </a:lnTo>
                    <a:lnTo>
                      <a:pt x="692" y="348"/>
                    </a:lnTo>
                    <a:lnTo>
                      <a:pt x="698" y="352"/>
                    </a:lnTo>
                    <a:lnTo>
                      <a:pt x="700" y="354"/>
                    </a:lnTo>
                    <a:lnTo>
                      <a:pt x="702" y="356"/>
                    </a:lnTo>
                    <a:lnTo>
                      <a:pt x="704" y="360"/>
                    </a:lnTo>
                    <a:lnTo>
                      <a:pt x="704" y="362"/>
                    </a:lnTo>
                    <a:lnTo>
                      <a:pt x="704" y="366"/>
                    </a:lnTo>
                    <a:lnTo>
                      <a:pt x="702" y="366"/>
                    </a:lnTo>
                    <a:lnTo>
                      <a:pt x="702" y="368"/>
                    </a:lnTo>
                    <a:lnTo>
                      <a:pt x="704" y="368"/>
                    </a:lnTo>
                    <a:lnTo>
                      <a:pt x="710" y="372"/>
                    </a:lnTo>
                    <a:lnTo>
                      <a:pt x="714" y="378"/>
                    </a:lnTo>
                    <a:lnTo>
                      <a:pt x="722" y="385"/>
                    </a:lnTo>
                    <a:lnTo>
                      <a:pt x="728" y="391"/>
                    </a:lnTo>
                    <a:lnTo>
                      <a:pt x="732" y="393"/>
                    </a:lnTo>
                    <a:lnTo>
                      <a:pt x="738" y="395"/>
                    </a:lnTo>
                    <a:lnTo>
                      <a:pt x="740" y="399"/>
                    </a:lnTo>
                    <a:lnTo>
                      <a:pt x="744" y="403"/>
                    </a:lnTo>
                    <a:lnTo>
                      <a:pt x="746" y="405"/>
                    </a:lnTo>
                    <a:lnTo>
                      <a:pt x="748" y="409"/>
                    </a:lnTo>
                    <a:lnTo>
                      <a:pt x="748" y="417"/>
                    </a:lnTo>
                    <a:lnTo>
                      <a:pt x="748" y="423"/>
                    </a:lnTo>
                    <a:lnTo>
                      <a:pt x="750" y="431"/>
                    </a:lnTo>
                    <a:lnTo>
                      <a:pt x="756" y="435"/>
                    </a:lnTo>
                    <a:lnTo>
                      <a:pt x="758" y="447"/>
                    </a:lnTo>
                    <a:lnTo>
                      <a:pt x="760" y="455"/>
                    </a:lnTo>
                    <a:lnTo>
                      <a:pt x="762" y="464"/>
                    </a:lnTo>
                    <a:lnTo>
                      <a:pt x="764" y="472"/>
                    </a:lnTo>
                    <a:lnTo>
                      <a:pt x="770" y="480"/>
                    </a:lnTo>
                    <a:lnTo>
                      <a:pt x="774" y="488"/>
                    </a:lnTo>
                    <a:lnTo>
                      <a:pt x="774" y="494"/>
                    </a:lnTo>
                    <a:lnTo>
                      <a:pt x="774" y="500"/>
                    </a:lnTo>
                    <a:lnTo>
                      <a:pt x="774" y="508"/>
                    </a:lnTo>
                    <a:lnTo>
                      <a:pt x="774" y="516"/>
                    </a:lnTo>
                    <a:lnTo>
                      <a:pt x="774" y="526"/>
                    </a:lnTo>
                    <a:lnTo>
                      <a:pt x="775" y="534"/>
                    </a:lnTo>
                    <a:lnTo>
                      <a:pt x="779" y="542"/>
                    </a:lnTo>
                    <a:lnTo>
                      <a:pt x="783" y="545"/>
                    </a:lnTo>
                    <a:lnTo>
                      <a:pt x="787" y="557"/>
                    </a:lnTo>
                    <a:lnTo>
                      <a:pt x="789" y="569"/>
                    </a:lnTo>
                    <a:lnTo>
                      <a:pt x="770" y="569"/>
                    </a:lnTo>
                    <a:lnTo>
                      <a:pt x="748" y="569"/>
                    </a:lnTo>
                    <a:lnTo>
                      <a:pt x="726" y="569"/>
                    </a:lnTo>
                    <a:lnTo>
                      <a:pt x="704" y="567"/>
                    </a:lnTo>
                    <a:lnTo>
                      <a:pt x="704" y="565"/>
                    </a:lnTo>
                    <a:lnTo>
                      <a:pt x="702" y="563"/>
                    </a:lnTo>
                    <a:lnTo>
                      <a:pt x="700" y="559"/>
                    </a:lnTo>
                    <a:lnTo>
                      <a:pt x="698" y="557"/>
                    </a:lnTo>
                    <a:lnTo>
                      <a:pt x="692" y="555"/>
                    </a:lnTo>
                    <a:lnTo>
                      <a:pt x="684" y="555"/>
                    </a:lnTo>
                    <a:lnTo>
                      <a:pt x="677" y="555"/>
                    </a:lnTo>
                    <a:lnTo>
                      <a:pt x="669" y="553"/>
                    </a:lnTo>
                    <a:lnTo>
                      <a:pt x="663" y="549"/>
                    </a:lnTo>
                    <a:lnTo>
                      <a:pt x="659" y="547"/>
                    </a:lnTo>
                    <a:lnTo>
                      <a:pt x="655" y="545"/>
                    </a:lnTo>
                    <a:lnTo>
                      <a:pt x="651" y="543"/>
                    </a:lnTo>
                    <a:lnTo>
                      <a:pt x="647" y="540"/>
                    </a:lnTo>
                    <a:lnTo>
                      <a:pt x="645" y="534"/>
                    </a:lnTo>
                    <a:lnTo>
                      <a:pt x="639" y="532"/>
                    </a:lnTo>
                    <a:lnTo>
                      <a:pt x="633" y="532"/>
                    </a:lnTo>
                    <a:lnTo>
                      <a:pt x="621" y="534"/>
                    </a:lnTo>
                    <a:lnTo>
                      <a:pt x="611" y="534"/>
                    </a:lnTo>
                    <a:lnTo>
                      <a:pt x="605" y="534"/>
                    </a:lnTo>
                    <a:lnTo>
                      <a:pt x="601" y="530"/>
                    </a:lnTo>
                    <a:lnTo>
                      <a:pt x="599" y="528"/>
                    </a:lnTo>
                    <a:lnTo>
                      <a:pt x="597" y="526"/>
                    </a:lnTo>
                    <a:lnTo>
                      <a:pt x="595" y="524"/>
                    </a:lnTo>
                    <a:lnTo>
                      <a:pt x="593" y="524"/>
                    </a:lnTo>
                    <a:lnTo>
                      <a:pt x="588" y="524"/>
                    </a:lnTo>
                    <a:lnTo>
                      <a:pt x="582" y="524"/>
                    </a:lnTo>
                    <a:lnTo>
                      <a:pt x="576" y="522"/>
                    </a:lnTo>
                    <a:lnTo>
                      <a:pt x="572" y="520"/>
                    </a:lnTo>
                    <a:lnTo>
                      <a:pt x="566" y="518"/>
                    </a:lnTo>
                    <a:lnTo>
                      <a:pt x="560" y="518"/>
                    </a:lnTo>
                    <a:lnTo>
                      <a:pt x="554" y="514"/>
                    </a:lnTo>
                    <a:lnTo>
                      <a:pt x="550" y="514"/>
                    </a:lnTo>
                    <a:lnTo>
                      <a:pt x="546" y="512"/>
                    </a:lnTo>
                    <a:lnTo>
                      <a:pt x="542" y="512"/>
                    </a:lnTo>
                    <a:lnTo>
                      <a:pt x="538" y="512"/>
                    </a:lnTo>
                    <a:lnTo>
                      <a:pt x="534" y="512"/>
                    </a:lnTo>
                    <a:lnTo>
                      <a:pt x="524" y="512"/>
                    </a:lnTo>
                    <a:lnTo>
                      <a:pt x="512" y="510"/>
                    </a:lnTo>
                    <a:lnTo>
                      <a:pt x="506" y="506"/>
                    </a:lnTo>
                    <a:lnTo>
                      <a:pt x="498" y="504"/>
                    </a:lnTo>
                    <a:lnTo>
                      <a:pt x="495" y="500"/>
                    </a:lnTo>
                    <a:lnTo>
                      <a:pt x="487" y="498"/>
                    </a:lnTo>
                    <a:lnTo>
                      <a:pt x="479" y="498"/>
                    </a:lnTo>
                    <a:lnTo>
                      <a:pt x="467" y="498"/>
                    </a:lnTo>
                    <a:lnTo>
                      <a:pt x="459" y="498"/>
                    </a:lnTo>
                    <a:lnTo>
                      <a:pt x="451" y="496"/>
                    </a:lnTo>
                    <a:lnTo>
                      <a:pt x="447" y="492"/>
                    </a:lnTo>
                    <a:lnTo>
                      <a:pt x="441" y="488"/>
                    </a:lnTo>
                    <a:lnTo>
                      <a:pt x="435" y="484"/>
                    </a:lnTo>
                    <a:lnTo>
                      <a:pt x="431" y="484"/>
                    </a:lnTo>
                    <a:lnTo>
                      <a:pt x="417" y="476"/>
                    </a:lnTo>
                    <a:lnTo>
                      <a:pt x="409" y="472"/>
                    </a:lnTo>
                    <a:lnTo>
                      <a:pt x="402" y="470"/>
                    </a:lnTo>
                    <a:lnTo>
                      <a:pt x="400" y="466"/>
                    </a:lnTo>
                    <a:lnTo>
                      <a:pt x="396" y="464"/>
                    </a:lnTo>
                    <a:lnTo>
                      <a:pt x="390" y="464"/>
                    </a:lnTo>
                    <a:lnTo>
                      <a:pt x="384" y="462"/>
                    </a:lnTo>
                    <a:lnTo>
                      <a:pt x="376" y="459"/>
                    </a:lnTo>
                    <a:lnTo>
                      <a:pt x="364" y="457"/>
                    </a:lnTo>
                    <a:lnTo>
                      <a:pt x="356" y="455"/>
                    </a:lnTo>
                    <a:lnTo>
                      <a:pt x="354" y="453"/>
                    </a:lnTo>
                    <a:lnTo>
                      <a:pt x="352" y="453"/>
                    </a:lnTo>
                    <a:lnTo>
                      <a:pt x="350" y="449"/>
                    </a:lnTo>
                    <a:lnTo>
                      <a:pt x="350" y="447"/>
                    </a:lnTo>
                    <a:lnTo>
                      <a:pt x="348" y="447"/>
                    </a:lnTo>
                    <a:lnTo>
                      <a:pt x="340" y="447"/>
                    </a:lnTo>
                    <a:lnTo>
                      <a:pt x="334" y="447"/>
                    </a:lnTo>
                    <a:lnTo>
                      <a:pt x="324" y="445"/>
                    </a:lnTo>
                    <a:lnTo>
                      <a:pt x="314" y="445"/>
                    </a:lnTo>
                    <a:lnTo>
                      <a:pt x="305" y="449"/>
                    </a:lnTo>
                    <a:lnTo>
                      <a:pt x="303" y="453"/>
                    </a:lnTo>
                    <a:lnTo>
                      <a:pt x="299" y="457"/>
                    </a:lnTo>
                    <a:lnTo>
                      <a:pt x="289" y="466"/>
                    </a:lnTo>
                    <a:lnTo>
                      <a:pt x="281" y="478"/>
                    </a:lnTo>
                    <a:lnTo>
                      <a:pt x="277" y="482"/>
                    </a:lnTo>
                    <a:lnTo>
                      <a:pt x="277" y="484"/>
                    </a:lnTo>
                    <a:lnTo>
                      <a:pt x="269" y="494"/>
                    </a:lnTo>
                    <a:lnTo>
                      <a:pt x="261" y="500"/>
                    </a:lnTo>
                    <a:lnTo>
                      <a:pt x="259" y="504"/>
                    </a:lnTo>
                    <a:lnTo>
                      <a:pt x="253" y="506"/>
                    </a:lnTo>
                    <a:lnTo>
                      <a:pt x="247" y="506"/>
                    </a:lnTo>
                    <a:lnTo>
                      <a:pt x="237" y="506"/>
                    </a:lnTo>
                    <a:lnTo>
                      <a:pt x="227" y="506"/>
                    </a:lnTo>
                    <a:lnTo>
                      <a:pt x="220" y="504"/>
                    </a:lnTo>
                    <a:lnTo>
                      <a:pt x="210" y="502"/>
                    </a:lnTo>
                    <a:lnTo>
                      <a:pt x="208" y="498"/>
                    </a:lnTo>
                    <a:lnTo>
                      <a:pt x="206" y="494"/>
                    </a:lnTo>
                    <a:lnTo>
                      <a:pt x="206" y="488"/>
                    </a:lnTo>
                    <a:lnTo>
                      <a:pt x="204" y="480"/>
                    </a:lnTo>
                    <a:lnTo>
                      <a:pt x="198" y="462"/>
                    </a:lnTo>
                    <a:lnTo>
                      <a:pt x="194" y="455"/>
                    </a:lnTo>
                    <a:lnTo>
                      <a:pt x="188" y="447"/>
                    </a:lnTo>
                    <a:lnTo>
                      <a:pt x="182" y="441"/>
                    </a:lnTo>
                    <a:lnTo>
                      <a:pt x="174" y="435"/>
                    </a:lnTo>
                    <a:lnTo>
                      <a:pt x="164" y="431"/>
                    </a:lnTo>
                    <a:lnTo>
                      <a:pt x="154" y="429"/>
                    </a:lnTo>
                    <a:lnTo>
                      <a:pt x="146" y="419"/>
                    </a:lnTo>
                    <a:lnTo>
                      <a:pt x="142" y="415"/>
                    </a:lnTo>
                    <a:lnTo>
                      <a:pt x="136" y="411"/>
                    </a:lnTo>
                    <a:lnTo>
                      <a:pt x="134" y="409"/>
                    </a:lnTo>
                    <a:lnTo>
                      <a:pt x="130" y="405"/>
                    </a:lnTo>
                    <a:lnTo>
                      <a:pt x="129" y="405"/>
                    </a:lnTo>
                    <a:lnTo>
                      <a:pt x="127" y="403"/>
                    </a:lnTo>
                    <a:lnTo>
                      <a:pt x="125" y="399"/>
                    </a:lnTo>
                    <a:lnTo>
                      <a:pt x="119" y="395"/>
                    </a:lnTo>
                    <a:lnTo>
                      <a:pt x="109" y="389"/>
                    </a:lnTo>
                    <a:lnTo>
                      <a:pt x="99" y="385"/>
                    </a:lnTo>
                    <a:lnTo>
                      <a:pt x="89" y="383"/>
                    </a:lnTo>
                    <a:lnTo>
                      <a:pt x="85" y="374"/>
                    </a:lnTo>
                    <a:lnTo>
                      <a:pt x="85" y="370"/>
                    </a:lnTo>
                    <a:lnTo>
                      <a:pt x="83" y="366"/>
                    </a:lnTo>
                    <a:lnTo>
                      <a:pt x="83" y="362"/>
                    </a:lnTo>
                    <a:lnTo>
                      <a:pt x="81" y="360"/>
                    </a:lnTo>
                    <a:lnTo>
                      <a:pt x="77" y="358"/>
                    </a:lnTo>
                    <a:lnTo>
                      <a:pt x="71" y="356"/>
                    </a:lnTo>
                    <a:lnTo>
                      <a:pt x="67" y="354"/>
                    </a:lnTo>
                    <a:lnTo>
                      <a:pt x="65" y="350"/>
                    </a:lnTo>
                    <a:lnTo>
                      <a:pt x="63" y="348"/>
                    </a:lnTo>
                    <a:lnTo>
                      <a:pt x="61" y="348"/>
                    </a:lnTo>
                    <a:lnTo>
                      <a:pt x="59" y="350"/>
                    </a:lnTo>
                    <a:lnTo>
                      <a:pt x="55" y="350"/>
                    </a:lnTo>
                    <a:lnTo>
                      <a:pt x="49" y="350"/>
                    </a:lnTo>
                    <a:lnTo>
                      <a:pt x="39" y="348"/>
                    </a:lnTo>
                    <a:lnTo>
                      <a:pt x="38" y="348"/>
                    </a:lnTo>
                    <a:lnTo>
                      <a:pt x="36" y="346"/>
                    </a:lnTo>
                    <a:lnTo>
                      <a:pt x="34" y="342"/>
                    </a:lnTo>
                    <a:lnTo>
                      <a:pt x="30" y="336"/>
                    </a:lnTo>
                    <a:lnTo>
                      <a:pt x="30" y="334"/>
                    </a:lnTo>
                    <a:lnTo>
                      <a:pt x="28" y="334"/>
                    </a:lnTo>
                    <a:lnTo>
                      <a:pt x="26" y="326"/>
                    </a:lnTo>
                    <a:lnTo>
                      <a:pt x="26" y="320"/>
                    </a:lnTo>
                    <a:lnTo>
                      <a:pt x="26" y="310"/>
                    </a:lnTo>
                    <a:lnTo>
                      <a:pt x="26" y="306"/>
                    </a:lnTo>
                    <a:lnTo>
                      <a:pt x="22" y="302"/>
                    </a:lnTo>
                    <a:lnTo>
                      <a:pt x="18" y="298"/>
                    </a:lnTo>
                    <a:lnTo>
                      <a:pt x="10" y="29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53" name="Freeform 52"/>
              <p:cNvSpPr>
                <a:spLocks/>
              </p:cNvSpPr>
              <p:nvPr/>
            </p:nvSpPr>
            <p:spPr bwMode="auto">
              <a:xfrm>
                <a:off x="3022600" y="1951152"/>
                <a:ext cx="485775" cy="585788"/>
              </a:xfrm>
              <a:custGeom>
                <a:avLst/>
                <a:gdLst>
                  <a:gd name="T0" fmla="*/ 641 w 742"/>
                  <a:gd name="T1" fmla="*/ 30 h 801"/>
                  <a:gd name="T2" fmla="*/ 631 w 742"/>
                  <a:gd name="T3" fmla="*/ 56 h 801"/>
                  <a:gd name="T4" fmla="*/ 624 w 742"/>
                  <a:gd name="T5" fmla="*/ 91 h 801"/>
                  <a:gd name="T6" fmla="*/ 608 w 742"/>
                  <a:gd name="T7" fmla="*/ 129 h 801"/>
                  <a:gd name="T8" fmla="*/ 631 w 742"/>
                  <a:gd name="T9" fmla="*/ 182 h 801"/>
                  <a:gd name="T10" fmla="*/ 604 w 742"/>
                  <a:gd name="T11" fmla="*/ 232 h 801"/>
                  <a:gd name="T12" fmla="*/ 596 w 742"/>
                  <a:gd name="T13" fmla="*/ 283 h 801"/>
                  <a:gd name="T14" fmla="*/ 626 w 742"/>
                  <a:gd name="T15" fmla="*/ 293 h 801"/>
                  <a:gd name="T16" fmla="*/ 665 w 742"/>
                  <a:gd name="T17" fmla="*/ 283 h 801"/>
                  <a:gd name="T18" fmla="*/ 703 w 742"/>
                  <a:gd name="T19" fmla="*/ 313 h 801"/>
                  <a:gd name="T20" fmla="*/ 721 w 742"/>
                  <a:gd name="T21" fmla="*/ 340 h 801"/>
                  <a:gd name="T22" fmla="*/ 740 w 742"/>
                  <a:gd name="T23" fmla="*/ 398 h 801"/>
                  <a:gd name="T24" fmla="*/ 724 w 742"/>
                  <a:gd name="T25" fmla="*/ 427 h 801"/>
                  <a:gd name="T26" fmla="*/ 695 w 742"/>
                  <a:gd name="T27" fmla="*/ 449 h 801"/>
                  <a:gd name="T28" fmla="*/ 730 w 742"/>
                  <a:gd name="T29" fmla="*/ 475 h 801"/>
                  <a:gd name="T30" fmla="*/ 732 w 742"/>
                  <a:gd name="T31" fmla="*/ 514 h 801"/>
                  <a:gd name="T32" fmla="*/ 693 w 742"/>
                  <a:gd name="T33" fmla="*/ 571 h 801"/>
                  <a:gd name="T34" fmla="*/ 643 w 742"/>
                  <a:gd name="T35" fmla="*/ 605 h 801"/>
                  <a:gd name="T36" fmla="*/ 631 w 742"/>
                  <a:gd name="T37" fmla="*/ 641 h 801"/>
                  <a:gd name="T38" fmla="*/ 612 w 742"/>
                  <a:gd name="T39" fmla="*/ 651 h 801"/>
                  <a:gd name="T40" fmla="*/ 574 w 742"/>
                  <a:gd name="T41" fmla="*/ 613 h 801"/>
                  <a:gd name="T42" fmla="*/ 521 w 742"/>
                  <a:gd name="T43" fmla="*/ 631 h 801"/>
                  <a:gd name="T44" fmla="*/ 469 w 742"/>
                  <a:gd name="T45" fmla="*/ 641 h 801"/>
                  <a:gd name="T46" fmla="*/ 400 w 742"/>
                  <a:gd name="T47" fmla="*/ 666 h 801"/>
                  <a:gd name="T48" fmla="*/ 392 w 742"/>
                  <a:gd name="T49" fmla="*/ 692 h 801"/>
                  <a:gd name="T50" fmla="*/ 374 w 742"/>
                  <a:gd name="T51" fmla="*/ 777 h 801"/>
                  <a:gd name="T52" fmla="*/ 368 w 742"/>
                  <a:gd name="T53" fmla="*/ 795 h 801"/>
                  <a:gd name="T54" fmla="*/ 347 w 742"/>
                  <a:gd name="T55" fmla="*/ 785 h 801"/>
                  <a:gd name="T56" fmla="*/ 323 w 742"/>
                  <a:gd name="T57" fmla="*/ 793 h 801"/>
                  <a:gd name="T58" fmla="*/ 258 w 742"/>
                  <a:gd name="T59" fmla="*/ 799 h 801"/>
                  <a:gd name="T60" fmla="*/ 226 w 742"/>
                  <a:gd name="T61" fmla="*/ 783 h 801"/>
                  <a:gd name="T62" fmla="*/ 204 w 742"/>
                  <a:gd name="T63" fmla="*/ 734 h 801"/>
                  <a:gd name="T64" fmla="*/ 176 w 742"/>
                  <a:gd name="T65" fmla="*/ 686 h 801"/>
                  <a:gd name="T66" fmla="*/ 145 w 742"/>
                  <a:gd name="T67" fmla="*/ 666 h 801"/>
                  <a:gd name="T68" fmla="*/ 129 w 742"/>
                  <a:gd name="T69" fmla="*/ 643 h 801"/>
                  <a:gd name="T70" fmla="*/ 105 w 742"/>
                  <a:gd name="T71" fmla="*/ 621 h 801"/>
                  <a:gd name="T72" fmla="*/ 83 w 742"/>
                  <a:gd name="T73" fmla="*/ 581 h 801"/>
                  <a:gd name="T74" fmla="*/ 64 w 742"/>
                  <a:gd name="T75" fmla="*/ 560 h 801"/>
                  <a:gd name="T76" fmla="*/ 48 w 742"/>
                  <a:gd name="T77" fmla="*/ 534 h 801"/>
                  <a:gd name="T78" fmla="*/ 30 w 742"/>
                  <a:gd name="T79" fmla="*/ 502 h 801"/>
                  <a:gd name="T80" fmla="*/ 38 w 742"/>
                  <a:gd name="T81" fmla="*/ 477 h 801"/>
                  <a:gd name="T82" fmla="*/ 48 w 742"/>
                  <a:gd name="T83" fmla="*/ 417 h 801"/>
                  <a:gd name="T84" fmla="*/ 60 w 742"/>
                  <a:gd name="T85" fmla="*/ 382 h 801"/>
                  <a:gd name="T86" fmla="*/ 74 w 742"/>
                  <a:gd name="T87" fmla="*/ 342 h 801"/>
                  <a:gd name="T88" fmla="*/ 56 w 742"/>
                  <a:gd name="T89" fmla="*/ 309 h 801"/>
                  <a:gd name="T90" fmla="*/ 36 w 742"/>
                  <a:gd name="T91" fmla="*/ 281 h 801"/>
                  <a:gd name="T92" fmla="*/ 32 w 742"/>
                  <a:gd name="T93" fmla="*/ 157 h 801"/>
                  <a:gd name="T94" fmla="*/ 10 w 742"/>
                  <a:gd name="T95" fmla="*/ 129 h 801"/>
                  <a:gd name="T96" fmla="*/ 6 w 742"/>
                  <a:gd name="T97" fmla="*/ 89 h 801"/>
                  <a:gd name="T98" fmla="*/ 48 w 742"/>
                  <a:gd name="T99" fmla="*/ 95 h 801"/>
                  <a:gd name="T100" fmla="*/ 87 w 742"/>
                  <a:gd name="T101" fmla="*/ 119 h 801"/>
                  <a:gd name="T102" fmla="*/ 117 w 742"/>
                  <a:gd name="T103" fmla="*/ 121 h 801"/>
                  <a:gd name="T104" fmla="*/ 170 w 742"/>
                  <a:gd name="T105" fmla="*/ 97 h 801"/>
                  <a:gd name="T106" fmla="*/ 188 w 742"/>
                  <a:gd name="T107" fmla="*/ 60 h 801"/>
                  <a:gd name="T108" fmla="*/ 250 w 742"/>
                  <a:gd name="T109" fmla="*/ 12 h 801"/>
                  <a:gd name="T110" fmla="*/ 305 w 742"/>
                  <a:gd name="T111" fmla="*/ 12 h 801"/>
                  <a:gd name="T112" fmla="*/ 329 w 742"/>
                  <a:gd name="T113" fmla="*/ 8 h 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
                  <a:gd name="T172" fmla="*/ 0 h 801"/>
                  <a:gd name="T173" fmla="*/ 742 w 742"/>
                  <a:gd name="T174" fmla="*/ 801 h 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 h="801">
                    <a:moveTo>
                      <a:pt x="641" y="0"/>
                    </a:moveTo>
                    <a:lnTo>
                      <a:pt x="643" y="8"/>
                    </a:lnTo>
                    <a:lnTo>
                      <a:pt x="643" y="14"/>
                    </a:lnTo>
                    <a:lnTo>
                      <a:pt x="643" y="22"/>
                    </a:lnTo>
                    <a:lnTo>
                      <a:pt x="641" y="30"/>
                    </a:lnTo>
                    <a:lnTo>
                      <a:pt x="639" y="34"/>
                    </a:lnTo>
                    <a:lnTo>
                      <a:pt x="635" y="38"/>
                    </a:lnTo>
                    <a:lnTo>
                      <a:pt x="631" y="42"/>
                    </a:lnTo>
                    <a:lnTo>
                      <a:pt x="630" y="46"/>
                    </a:lnTo>
                    <a:lnTo>
                      <a:pt x="631" y="56"/>
                    </a:lnTo>
                    <a:lnTo>
                      <a:pt x="631" y="66"/>
                    </a:lnTo>
                    <a:lnTo>
                      <a:pt x="631" y="74"/>
                    </a:lnTo>
                    <a:lnTo>
                      <a:pt x="631" y="81"/>
                    </a:lnTo>
                    <a:lnTo>
                      <a:pt x="628" y="87"/>
                    </a:lnTo>
                    <a:lnTo>
                      <a:pt x="624" y="91"/>
                    </a:lnTo>
                    <a:lnTo>
                      <a:pt x="618" y="97"/>
                    </a:lnTo>
                    <a:lnTo>
                      <a:pt x="608" y="103"/>
                    </a:lnTo>
                    <a:lnTo>
                      <a:pt x="608" y="111"/>
                    </a:lnTo>
                    <a:lnTo>
                      <a:pt x="608" y="119"/>
                    </a:lnTo>
                    <a:lnTo>
                      <a:pt x="608" y="129"/>
                    </a:lnTo>
                    <a:lnTo>
                      <a:pt x="610" y="137"/>
                    </a:lnTo>
                    <a:lnTo>
                      <a:pt x="620" y="149"/>
                    </a:lnTo>
                    <a:lnTo>
                      <a:pt x="630" y="162"/>
                    </a:lnTo>
                    <a:lnTo>
                      <a:pt x="631" y="172"/>
                    </a:lnTo>
                    <a:lnTo>
                      <a:pt x="631" y="182"/>
                    </a:lnTo>
                    <a:lnTo>
                      <a:pt x="631" y="188"/>
                    </a:lnTo>
                    <a:lnTo>
                      <a:pt x="628" y="194"/>
                    </a:lnTo>
                    <a:lnTo>
                      <a:pt x="620" y="206"/>
                    </a:lnTo>
                    <a:lnTo>
                      <a:pt x="608" y="220"/>
                    </a:lnTo>
                    <a:lnTo>
                      <a:pt x="604" y="232"/>
                    </a:lnTo>
                    <a:lnTo>
                      <a:pt x="602" y="240"/>
                    </a:lnTo>
                    <a:lnTo>
                      <a:pt x="598" y="247"/>
                    </a:lnTo>
                    <a:lnTo>
                      <a:pt x="592" y="255"/>
                    </a:lnTo>
                    <a:lnTo>
                      <a:pt x="594" y="269"/>
                    </a:lnTo>
                    <a:lnTo>
                      <a:pt x="596" y="283"/>
                    </a:lnTo>
                    <a:lnTo>
                      <a:pt x="600" y="287"/>
                    </a:lnTo>
                    <a:lnTo>
                      <a:pt x="604" y="291"/>
                    </a:lnTo>
                    <a:lnTo>
                      <a:pt x="610" y="295"/>
                    </a:lnTo>
                    <a:lnTo>
                      <a:pt x="618" y="299"/>
                    </a:lnTo>
                    <a:lnTo>
                      <a:pt x="626" y="293"/>
                    </a:lnTo>
                    <a:lnTo>
                      <a:pt x="631" y="287"/>
                    </a:lnTo>
                    <a:lnTo>
                      <a:pt x="639" y="283"/>
                    </a:lnTo>
                    <a:lnTo>
                      <a:pt x="647" y="277"/>
                    </a:lnTo>
                    <a:lnTo>
                      <a:pt x="655" y="279"/>
                    </a:lnTo>
                    <a:lnTo>
                      <a:pt x="665" y="283"/>
                    </a:lnTo>
                    <a:lnTo>
                      <a:pt x="673" y="285"/>
                    </a:lnTo>
                    <a:lnTo>
                      <a:pt x="681" y="287"/>
                    </a:lnTo>
                    <a:lnTo>
                      <a:pt x="687" y="297"/>
                    </a:lnTo>
                    <a:lnTo>
                      <a:pt x="695" y="305"/>
                    </a:lnTo>
                    <a:lnTo>
                      <a:pt x="703" y="313"/>
                    </a:lnTo>
                    <a:lnTo>
                      <a:pt x="709" y="324"/>
                    </a:lnTo>
                    <a:lnTo>
                      <a:pt x="711" y="330"/>
                    </a:lnTo>
                    <a:lnTo>
                      <a:pt x="717" y="334"/>
                    </a:lnTo>
                    <a:lnTo>
                      <a:pt x="719" y="338"/>
                    </a:lnTo>
                    <a:lnTo>
                      <a:pt x="721" y="340"/>
                    </a:lnTo>
                    <a:lnTo>
                      <a:pt x="724" y="352"/>
                    </a:lnTo>
                    <a:lnTo>
                      <a:pt x="728" y="364"/>
                    </a:lnTo>
                    <a:lnTo>
                      <a:pt x="734" y="378"/>
                    </a:lnTo>
                    <a:lnTo>
                      <a:pt x="742" y="386"/>
                    </a:lnTo>
                    <a:lnTo>
                      <a:pt x="740" y="398"/>
                    </a:lnTo>
                    <a:lnTo>
                      <a:pt x="740" y="407"/>
                    </a:lnTo>
                    <a:lnTo>
                      <a:pt x="738" y="415"/>
                    </a:lnTo>
                    <a:lnTo>
                      <a:pt x="734" y="417"/>
                    </a:lnTo>
                    <a:lnTo>
                      <a:pt x="728" y="423"/>
                    </a:lnTo>
                    <a:lnTo>
                      <a:pt x="724" y="427"/>
                    </a:lnTo>
                    <a:lnTo>
                      <a:pt x="717" y="429"/>
                    </a:lnTo>
                    <a:lnTo>
                      <a:pt x="705" y="433"/>
                    </a:lnTo>
                    <a:lnTo>
                      <a:pt x="701" y="439"/>
                    </a:lnTo>
                    <a:lnTo>
                      <a:pt x="697" y="443"/>
                    </a:lnTo>
                    <a:lnTo>
                      <a:pt x="695" y="449"/>
                    </a:lnTo>
                    <a:lnTo>
                      <a:pt x="695" y="457"/>
                    </a:lnTo>
                    <a:lnTo>
                      <a:pt x="707" y="463"/>
                    </a:lnTo>
                    <a:lnTo>
                      <a:pt x="719" y="467"/>
                    </a:lnTo>
                    <a:lnTo>
                      <a:pt x="726" y="469"/>
                    </a:lnTo>
                    <a:lnTo>
                      <a:pt x="730" y="475"/>
                    </a:lnTo>
                    <a:lnTo>
                      <a:pt x="734" y="479"/>
                    </a:lnTo>
                    <a:lnTo>
                      <a:pt x="734" y="485"/>
                    </a:lnTo>
                    <a:lnTo>
                      <a:pt x="736" y="494"/>
                    </a:lnTo>
                    <a:lnTo>
                      <a:pt x="736" y="506"/>
                    </a:lnTo>
                    <a:lnTo>
                      <a:pt x="732" y="514"/>
                    </a:lnTo>
                    <a:lnTo>
                      <a:pt x="726" y="524"/>
                    </a:lnTo>
                    <a:lnTo>
                      <a:pt x="717" y="544"/>
                    </a:lnTo>
                    <a:lnTo>
                      <a:pt x="707" y="554"/>
                    </a:lnTo>
                    <a:lnTo>
                      <a:pt x="701" y="562"/>
                    </a:lnTo>
                    <a:lnTo>
                      <a:pt x="693" y="571"/>
                    </a:lnTo>
                    <a:lnTo>
                      <a:pt x="685" y="577"/>
                    </a:lnTo>
                    <a:lnTo>
                      <a:pt x="677" y="585"/>
                    </a:lnTo>
                    <a:lnTo>
                      <a:pt x="667" y="593"/>
                    </a:lnTo>
                    <a:lnTo>
                      <a:pt x="655" y="599"/>
                    </a:lnTo>
                    <a:lnTo>
                      <a:pt x="643" y="605"/>
                    </a:lnTo>
                    <a:lnTo>
                      <a:pt x="641" y="611"/>
                    </a:lnTo>
                    <a:lnTo>
                      <a:pt x="639" y="615"/>
                    </a:lnTo>
                    <a:lnTo>
                      <a:pt x="635" y="621"/>
                    </a:lnTo>
                    <a:lnTo>
                      <a:pt x="633" y="627"/>
                    </a:lnTo>
                    <a:lnTo>
                      <a:pt x="631" y="641"/>
                    </a:lnTo>
                    <a:lnTo>
                      <a:pt x="630" y="653"/>
                    </a:lnTo>
                    <a:lnTo>
                      <a:pt x="628" y="654"/>
                    </a:lnTo>
                    <a:lnTo>
                      <a:pt x="626" y="654"/>
                    </a:lnTo>
                    <a:lnTo>
                      <a:pt x="620" y="654"/>
                    </a:lnTo>
                    <a:lnTo>
                      <a:pt x="612" y="651"/>
                    </a:lnTo>
                    <a:lnTo>
                      <a:pt x="610" y="651"/>
                    </a:lnTo>
                    <a:lnTo>
                      <a:pt x="600" y="641"/>
                    </a:lnTo>
                    <a:lnTo>
                      <a:pt x="592" y="633"/>
                    </a:lnTo>
                    <a:lnTo>
                      <a:pt x="582" y="625"/>
                    </a:lnTo>
                    <a:lnTo>
                      <a:pt x="574" y="613"/>
                    </a:lnTo>
                    <a:lnTo>
                      <a:pt x="562" y="617"/>
                    </a:lnTo>
                    <a:lnTo>
                      <a:pt x="550" y="621"/>
                    </a:lnTo>
                    <a:lnTo>
                      <a:pt x="542" y="625"/>
                    </a:lnTo>
                    <a:lnTo>
                      <a:pt x="535" y="629"/>
                    </a:lnTo>
                    <a:lnTo>
                      <a:pt x="521" y="631"/>
                    </a:lnTo>
                    <a:lnTo>
                      <a:pt x="505" y="631"/>
                    </a:lnTo>
                    <a:lnTo>
                      <a:pt x="495" y="633"/>
                    </a:lnTo>
                    <a:lnTo>
                      <a:pt x="485" y="633"/>
                    </a:lnTo>
                    <a:lnTo>
                      <a:pt x="477" y="637"/>
                    </a:lnTo>
                    <a:lnTo>
                      <a:pt x="469" y="641"/>
                    </a:lnTo>
                    <a:lnTo>
                      <a:pt x="461" y="647"/>
                    </a:lnTo>
                    <a:lnTo>
                      <a:pt x="451" y="651"/>
                    </a:lnTo>
                    <a:lnTo>
                      <a:pt x="428" y="658"/>
                    </a:lnTo>
                    <a:lnTo>
                      <a:pt x="412" y="662"/>
                    </a:lnTo>
                    <a:lnTo>
                      <a:pt x="400" y="666"/>
                    </a:lnTo>
                    <a:lnTo>
                      <a:pt x="392" y="676"/>
                    </a:lnTo>
                    <a:lnTo>
                      <a:pt x="388" y="682"/>
                    </a:lnTo>
                    <a:lnTo>
                      <a:pt x="388" y="686"/>
                    </a:lnTo>
                    <a:lnTo>
                      <a:pt x="390" y="688"/>
                    </a:lnTo>
                    <a:lnTo>
                      <a:pt x="392" y="692"/>
                    </a:lnTo>
                    <a:lnTo>
                      <a:pt x="396" y="698"/>
                    </a:lnTo>
                    <a:lnTo>
                      <a:pt x="392" y="720"/>
                    </a:lnTo>
                    <a:lnTo>
                      <a:pt x="388" y="739"/>
                    </a:lnTo>
                    <a:lnTo>
                      <a:pt x="382" y="759"/>
                    </a:lnTo>
                    <a:lnTo>
                      <a:pt x="374" y="777"/>
                    </a:lnTo>
                    <a:lnTo>
                      <a:pt x="374" y="781"/>
                    </a:lnTo>
                    <a:lnTo>
                      <a:pt x="374" y="785"/>
                    </a:lnTo>
                    <a:lnTo>
                      <a:pt x="372" y="789"/>
                    </a:lnTo>
                    <a:lnTo>
                      <a:pt x="370" y="793"/>
                    </a:lnTo>
                    <a:lnTo>
                      <a:pt x="368" y="795"/>
                    </a:lnTo>
                    <a:lnTo>
                      <a:pt x="364" y="793"/>
                    </a:lnTo>
                    <a:lnTo>
                      <a:pt x="362" y="789"/>
                    </a:lnTo>
                    <a:lnTo>
                      <a:pt x="358" y="785"/>
                    </a:lnTo>
                    <a:lnTo>
                      <a:pt x="356" y="783"/>
                    </a:lnTo>
                    <a:lnTo>
                      <a:pt x="347" y="785"/>
                    </a:lnTo>
                    <a:lnTo>
                      <a:pt x="339" y="785"/>
                    </a:lnTo>
                    <a:lnTo>
                      <a:pt x="333" y="789"/>
                    </a:lnTo>
                    <a:lnTo>
                      <a:pt x="329" y="789"/>
                    </a:lnTo>
                    <a:lnTo>
                      <a:pt x="327" y="791"/>
                    </a:lnTo>
                    <a:lnTo>
                      <a:pt x="323" y="793"/>
                    </a:lnTo>
                    <a:lnTo>
                      <a:pt x="315" y="795"/>
                    </a:lnTo>
                    <a:lnTo>
                      <a:pt x="307" y="797"/>
                    </a:lnTo>
                    <a:lnTo>
                      <a:pt x="289" y="797"/>
                    </a:lnTo>
                    <a:lnTo>
                      <a:pt x="275" y="797"/>
                    </a:lnTo>
                    <a:lnTo>
                      <a:pt x="258" y="799"/>
                    </a:lnTo>
                    <a:lnTo>
                      <a:pt x="242" y="801"/>
                    </a:lnTo>
                    <a:lnTo>
                      <a:pt x="238" y="799"/>
                    </a:lnTo>
                    <a:lnTo>
                      <a:pt x="234" y="795"/>
                    </a:lnTo>
                    <a:lnTo>
                      <a:pt x="228" y="791"/>
                    </a:lnTo>
                    <a:lnTo>
                      <a:pt x="226" y="783"/>
                    </a:lnTo>
                    <a:lnTo>
                      <a:pt x="220" y="775"/>
                    </a:lnTo>
                    <a:lnTo>
                      <a:pt x="216" y="763"/>
                    </a:lnTo>
                    <a:lnTo>
                      <a:pt x="212" y="753"/>
                    </a:lnTo>
                    <a:lnTo>
                      <a:pt x="210" y="743"/>
                    </a:lnTo>
                    <a:lnTo>
                      <a:pt x="204" y="734"/>
                    </a:lnTo>
                    <a:lnTo>
                      <a:pt x="202" y="728"/>
                    </a:lnTo>
                    <a:lnTo>
                      <a:pt x="198" y="716"/>
                    </a:lnTo>
                    <a:lnTo>
                      <a:pt x="188" y="698"/>
                    </a:lnTo>
                    <a:lnTo>
                      <a:pt x="182" y="692"/>
                    </a:lnTo>
                    <a:lnTo>
                      <a:pt x="176" y="686"/>
                    </a:lnTo>
                    <a:lnTo>
                      <a:pt x="167" y="682"/>
                    </a:lnTo>
                    <a:lnTo>
                      <a:pt x="161" y="680"/>
                    </a:lnTo>
                    <a:lnTo>
                      <a:pt x="155" y="676"/>
                    </a:lnTo>
                    <a:lnTo>
                      <a:pt x="149" y="672"/>
                    </a:lnTo>
                    <a:lnTo>
                      <a:pt x="145" y="666"/>
                    </a:lnTo>
                    <a:lnTo>
                      <a:pt x="143" y="662"/>
                    </a:lnTo>
                    <a:lnTo>
                      <a:pt x="137" y="656"/>
                    </a:lnTo>
                    <a:lnTo>
                      <a:pt x="135" y="653"/>
                    </a:lnTo>
                    <a:lnTo>
                      <a:pt x="131" y="651"/>
                    </a:lnTo>
                    <a:lnTo>
                      <a:pt x="129" y="643"/>
                    </a:lnTo>
                    <a:lnTo>
                      <a:pt x="127" y="635"/>
                    </a:lnTo>
                    <a:lnTo>
                      <a:pt x="121" y="629"/>
                    </a:lnTo>
                    <a:lnTo>
                      <a:pt x="115" y="627"/>
                    </a:lnTo>
                    <a:lnTo>
                      <a:pt x="111" y="625"/>
                    </a:lnTo>
                    <a:lnTo>
                      <a:pt x="105" y="621"/>
                    </a:lnTo>
                    <a:lnTo>
                      <a:pt x="101" y="617"/>
                    </a:lnTo>
                    <a:lnTo>
                      <a:pt x="95" y="615"/>
                    </a:lnTo>
                    <a:lnTo>
                      <a:pt x="87" y="615"/>
                    </a:lnTo>
                    <a:lnTo>
                      <a:pt x="85" y="599"/>
                    </a:lnTo>
                    <a:lnTo>
                      <a:pt x="83" y="581"/>
                    </a:lnTo>
                    <a:lnTo>
                      <a:pt x="81" y="579"/>
                    </a:lnTo>
                    <a:lnTo>
                      <a:pt x="79" y="575"/>
                    </a:lnTo>
                    <a:lnTo>
                      <a:pt x="72" y="568"/>
                    </a:lnTo>
                    <a:lnTo>
                      <a:pt x="64" y="562"/>
                    </a:lnTo>
                    <a:lnTo>
                      <a:pt x="64" y="560"/>
                    </a:lnTo>
                    <a:lnTo>
                      <a:pt x="62" y="560"/>
                    </a:lnTo>
                    <a:lnTo>
                      <a:pt x="60" y="554"/>
                    </a:lnTo>
                    <a:lnTo>
                      <a:pt x="58" y="548"/>
                    </a:lnTo>
                    <a:lnTo>
                      <a:pt x="54" y="542"/>
                    </a:lnTo>
                    <a:lnTo>
                      <a:pt x="48" y="534"/>
                    </a:lnTo>
                    <a:lnTo>
                      <a:pt x="44" y="530"/>
                    </a:lnTo>
                    <a:lnTo>
                      <a:pt x="42" y="524"/>
                    </a:lnTo>
                    <a:lnTo>
                      <a:pt x="38" y="516"/>
                    </a:lnTo>
                    <a:lnTo>
                      <a:pt x="36" y="508"/>
                    </a:lnTo>
                    <a:lnTo>
                      <a:pt x="30" y="502"/>
                    </a:lnTo>
                    <a:lnTo>
                      <a:pt x="30" y="500"/>
                    </a:lnTo>
                    <a:lnTo>
                      <a:pt x="28" y="492"/>
                    </a:lnTo>
                    <a:lnTo>
                      <a:pt x="28" y="487"/>
                    </a:lnTo>
                    <a:lnTo>
                      <a:pt x="30" y="481"/>
                    </a:lnTo>
                    <a:lnTo>
                      <a:pt x="38" y="477"/>
                    </a:lnTo>
                    <a:lnTo>
                      <a:pt x="42" y="467"/>
                    </a:lnTo>
                    <a:lnTo>
                      <a:pt x="42" y="457"/>
                    </a:lnTo>
                    <a:lnTo>
                      <a:pt x="44" y="439"/>
                    </a:lnTo>
                    <a:lnTo>
                      <a:pt x="46" y="429"/>
                    </a:lnTo>
                    <a:lnTo>
                      <a:pt x="48" y="417"/>
                    </a:lnTo>
                    <a:lnTo>
                      <a:pt x="52" y="411"/>
                    </a:lnTo>
                    <a:lnTo>
                      <a:pt x="56" y="402"/>
                    </a:lnTo>
                    <a:lnTo>
                      <a:pt x="58" y="394"/>
                    </a:lnTo>
                    <a:lnTo>
                      <a:pt x="60" y="388"/>
                    </a:lnTo>
                    <a:lnTo>
                      <a:pt x="60" y="382"/>
                    </a:lnTo>
                    <a:lnTo>
                      <a:pt x="64" y="376"/>
                    </a:lnTo>
                    <a:lnTo>
                      <a:pt x="68" y="366"/>
                    </a:lnTo>
                    <a:lnTo>
                      <a:pt x="72" y="360"/>
                    </a:lnTo>
                    <a:lnTo>
                      <a:pt x="76" y="352"/>
                    </a:lnTo>
                    <a:lnTo>
                      <a:pt x="74" y="342"/>
                    </a:lnTo>
                    <a:lnTo>
                      <a:pt x="72" y="334"/>
                    </a:lnTo>
                    <a:lnTo>
                      <a:pt x="66" y="328"/>
                    </a:lnTo>
                    <a:lnTo>
                      <a:pt x="60" y="321"/>
                    </a:lnTo>
                    <a:lnTo>
                      <a:pt x="58" y="315"/>
                    </a:lnTo>
                    <a:lnTo>
                      <a:pt x="56" y="309"/>
                    </a:lnTo>
                    <a:lnTo>
                      <a:pt x="52" y="307"/>
                    </a:lnTo>
                    <a:lnTo>
                      <a:pt x="46" y="301"/>
                    </a:lnTo>
                    <a:lnTo>
                      <a:pt x="42" y="293"/>
                    </a:lnTo>
                    <a:lnTo>
                      <a:pt x="40" y="287"/>
                    </a:lnTo>
                    <a:lnTo>
                      <a:pt x="36" y="281"/>
                    </a:lnTo>
                    <a:lnTo>
                      <a:pt x="34" y="277"/>
                    </a:lnTo>
                    <a:lnTo>
                      <a:pt x="30" y="275"/>
                    </a:lnTo>
                    <a:lnTo>
                      <a:pt x="30" y="220"/>
                    </a:lnTo>
                    <a:lnTo>
                      <a:pt x="32" y="166"/>
                    </a:lnTo>
                    <a:lnTo>
                      <a:pt x="32" y="157"/>
                    </a:lnTo>
                    <a:lnTo>
                      <a:pt x="30" y="149"/>
                    </a:lnTo>
                    <a:lnTo>
                      <a:pt x="26" y="143"/>
                    </a:lnTo>
                    <a:lnTo>
                      <a:pt x="22" y="139"/>
                    </a:lnTo>
                    <a:lnTo>
                      <a:pt x="16" y="137"/>
                    </a:lnTo>
                    <a:lnTo>
                      <a:pt x="10" y="129"/>
                    </a:lnTo>
                    <a:lnTo>
                      <a:pt x="6" y="121"/>
                    </a:lnTo>
                    <a:lnTo>
                      <a:pt x="4" y="111"/>
                    </a:lnTo>
                    <a:lnTo>
                      <a:pt x="0" y="103"/>
                    </a:lnTo>
                    <a:lnTo>
                      <a:pt x="2" y="95"/>
                    </a:lnTo>
                    <a:lnTo>
                      <a:pt x="6" y="89"/>
                    </a:lnTo>
                    <a:lnTo>
                      <a:pt x="12" y="87"/>
                    </a:lnTo>
                    <a:lnTo>
                      <a:pt x="22" y="85"/>
                    </a:lnTo>
                    <a:lnTo>
                      <a:pt x="30" y="87"/>
                    </a:lnTo>
                    <a:lnTo>
                      <a:pt x="36" y="89"/>
                    </a:lnTo>
                    <a:lnTo>
                      <a:pt x="48" y="95"/>
                    </a:lnTo>
                    <a:lnTo>
                      <a:pt x="60" y="103"/>
                    </a:lnTo>
                    <a:lnTo>
                      <a:pt x="66" y="107"/>
                    </a:lnTo>
                    <a:lnTo>
                      <a:pt x="76" y="109"/>
                    </a:lnTo>
                    <a:lnTo>
                      <a:pt x="81" y="115"/>
                    </a:lnTo>
                    <a:lnTo>
                      <a:pt x="87" y="119"/>
                    </a:lnTo>
                    <a:lnTo>
                      <a:pt x="91" y="121"/>
                    </a:lnTo>
                    <a:lnTo>
                      <a:pt x="95" y="123"/>
                    </a:lnTo>
                    <a:lnTo>
                      <a:pt x="101" y="123"/>
                    </a:lnTo>
                    <a:lnTo>
                      <a:pt x="107" y="121"/>
                    </a:lnTo>
                    <a:lnTo>
                      <a:pt x="117" y="121"/>
                    </a:lnTo>
                    <a:lnTo>
                      <a:pt x="131" y="119"/>
                    </a:lnTo>
                    <a:lnTo>
                      <a:pt x="141" y="115"/>
                    </a:lnTo>
                    <a:lnTo>
                      <a:pt x="149" y="107"/>
                    </a:lnTo>
                    <a:lnTo>
                      <a:pt x="159" y="101"/>
                    </a:lnTo>
                    <a:lnTo>
                      <a:pt x="170" y="97"/>
                    </a:lnTo>
                    <a:lnTo>
                      <a:pt x="176" y="87"/>
                    </a:lnTo>
                    <a:lnTo>
                      <a:pt x="182" y="81"/>
                    </a:lnTo>
                    <a:lnTo>
                      <a:pt x="186" y="70"/>
                    </a:lnTo>
                    <a:lnTo>
                      <a:pt x="188" y="66"/>
                    </a:lnTo>
                    <a:lnTo>
                      <a:pt x="188" y="60"/>
                    </a:lnTo>
                    <a:lnTo>
                      <a:pt x="204" y="44"/>
                    </a:lnTo>
                    <a:lnTo>
                      <a:pt x="220" y="34"/>
                    </a:lnTo>
                    <a:lnTo>
                      <a:pt x="230" y="22"/>
                    </a:lnTo>
                    <a:lnTo>
                      <a:pt x="240" y="16"/>
                    </a:lnTo>
                    <a:lnTo>
                      <a:pt x="250" y="12"/>
                    </a:lnTo>
                    <a:lnTo>
                      <a:pt x="262" y="12"/>
                    </a:lnTo>
                    <a:lnTo>
                      <a:pt x="279" y="12"/>
                    </a:lnTo>
                    <a:lnTo>
                      <a:pt x="289" y="12"/>
                    </a:lnTo>
                    <a:lnTo>
                      <a:pt x="299" y="12"/>
                    </a:lnTo>
                    <a:lnTo>
                      <a:pt x="305" y="12"/>
                    </a:lnTo>
                    <a:lnTo>
                      <a:pt x="311" y="12"/>
                    </a:lnTo>
                    <a:lnTo>
                      <a:pt x="321" y="12"/>
                    </a:lnTo>
                    <a:lnTo>
                      <a:pt x="327" y="12"/>
                    </a:lnTo>
                    <a:lnTo>
                      <a:pt x="329" y="10"/>
                    </a:lnTo>
                    <a:lnTo>
                      <a:pt x="329" y="8"/>
                    </a:lnTo>
                    <a:lnTo>
                      <a:pt x="333" y="4"/>
                    </a:lnTo>
                    <a:lnTo>
                      <a:pt x="337" y="0"/>
                    </a:lnTo>
                    <a:lnTo>
                      <a:pt x="641" y="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54" name="Freeform 53"/>
              <p:cNvSpPr>
                <a:spLocks/>
              </p:cNvSpPr>
              <p:nvPr/>
            </p:nvSpPr>
            <p:spPr bwMode="auto">
              <a:xfrm>
                <a:off x="2717800" y="2400415"/>
                <a:ext cx="620713" cy="620712"/>
              </a:xfrm>
              <a:custGeom>
                <a:avLst/>
                <a:gdLst>
                  <a:gd name="T0" fmla="*/ 365356 w 948"/>
                  <a:gd name="T1" fmla="*/ 404271 h 846"/>
                  <a:gd name="T2" fmla="*/ 356845 w 948"/>
                  <a:gd name="T3" fmla="*/ 476907 h 846"/>
                  <a:gd name="T4" fmla="*/ 320178 w 948"/>
                  <a:gd name="T5" fmla="*/ 490114 h 846"/>
                  <a:gd name="T6" fmla="*/ 195773 w 948"/>
                  <a:gd name="T7" fmla="*/ 526065 h 846"/>
                  <a:gd name="T8" fmla="*/ 171547 w 948"/>
                  <a:gd name="T9" fmla="*/ 553946 h 846"/>
                  <a:gd name="T10" fmla="*/ 155833 w 948"/>
                  <a:gd name="T11" fmla="*/ 595767 h 846"/>
                  <a:gd name="T12" fmla="*/ 144047 w 948"/>
                  <a:gd name="T13" fmla="*/ 604572 h 846"/>
                  <a:gd name="T14" fmla="*/ 136190 w 948"/>
                  <a:gd name="T15" fmla="*/ 616311 h 846"/>
                  <a:gd name="T16" fmla="*/ 89702 w 948"/>
                  <a:gd name="T17" fmla="*/ 616311 h 846"/>
                  <a:gd name="T18" fmla="*/ 32738 w 948"/>
                  <a:gd name="T19" fmla="*/ 579626 h 846"/>
                  <a:gd name="T20" fmla="*/ 5238 w 948"/>
                  <a:gd name="T21" fmla="*/ 520196 h 846"/>
                  <a:gd name="T22" fmla="*/ 7857 w 948"/>
                  <a:gd name="T23" fmla="*/ 494516 h 846"/>
                  <a:gd name="T24" fmla="*/ 24881 w 948"/>
                  <a:gd name="T25" fmla="*/ 485712 h 846"/>
                  <a:gd name="T26" fmla="*/ 39286 w 948"/>
                  <a:gd name="T27" fmla="*/ 476907 h 846"/>
                  <a:gd name="T28" fmla="*/ 24881 w 948"/>
                  <a:gd name="T29" fmla="*/ 465168 h 846"/>
                  <a:gd name="T30" fmla="*/ 11786 w 948"/>
                  <a:gd name="T31" fmla="*/ 430684 h 846"/>
                  <a:gd name="T32" fmla="*/ 18333 w 948"/>
                  <a:gd name="T33" fmla="*/ 407205 h 846"/>
                  <a:gd name="T34" fmla="*/ 19643 w 948"/>
                  <a:gd name="T35" fmla="*/ 369786 h 846"/>
                  <a:gd name="T36" fmla="*/ 10476 w 948"/>
                  <a:gd name="T37" fmla="*/ 347775 h 846"/>
                  <a:gd name="T38" fmla="*/ 14405 w 948"/>
                  <a:gd name="T39" fmla="*/ 308889 h 846"/>
                  <a:gd name="T40" fmla="*/ 28809 w 948"/>
                  <a:gd name="T41" fmla="*/ 282476 h 846"/>
                  <a:gd name="T42" fmla="*/ 56964 w 948"/>
                  <a:gd name="T43" fmla="*/ 252394 h 846"/>
                  <a:gd name="T44" fmla="*/ 93631 w 948"/>
                  <a:gd name="T45" fmla="*/ 230383 h 846"/>
                  <a:gd name="T46" fmla="*/ 105416 w 948"/>
                  <a:gd name="T47" fmla="*/ 200301 h 846"/>
                  <a:gd name="T48" fmla="*/ 130952 w 948"/>
                  <a:gd name="T49" fmla="*/ 175355 h 846"/>
                  <a:gd name="T50" fmla="*/ 158452 w 948"/>
                  <a:gd name="T51" fmla="*/ 145273 h 846"/>
                  <a:gd name="T52" fmla="*/ 191845 w 948"/>
                  <a:gd name="T53" fmla="*/ 121795 h 846"/>
                  <a:gd name="T54" fmla="*/ 214107 w 948"/>
                  <a:gd name="T55" fmla="*/ 101251 h 846"/>
                  <a:gd name="T56" fmla="*/ 237023 w 948"/>
                  <a:gd name="T57" fmla="*/ 78506 h 846"/>
                  <a:gd name="T58" fmla="*/ 257976 w 948"/>
                  <a:gd name="T59" fmla="*/ 68234 h 846"/>
                  <a:gd name="T60" fmla="*/ 277618 w 948"/>
                  <a:gd name="T61" fmla="*/ 56495 h 846"/>
                  <a:gd name="T62" fmla="*/ 300535 w 948"/>
                  <a:gd name="T63" fmla="*/ 44756 h 846"/>
                  <a:gd name="T64" fmla="*/ 324106 w 948"/>
                  <a:gd name="T65" fmla="*/ 35951 h 846"/>
                  <a:gd name="T66" fmla="*/ 352916 w 948"/>
                  <a:gd name="T67" fmla="*/ 14674 h 846"/>
                  <a:gd name="T68" fmla="*/ 365356 w 948"/>
                  <a:gd name="T69" fmla="*/ 0 h 846"/>
                  <a:gd name="T70" fmla="*/ 391547 w 948"/>
                  <a:gd name="T71" fmla="*/ 5870 h 846"/>
                  <a:gd name="T72" fmla="*/ 405952 w 948"/>
                  <a:gd name="T73" fmla="*/ 37419 h 846"/>
                  <a:gd name="T74" fmla="*/ 439344 w 948"/>
                  <a:gd name="T75" fmla="*/ 68234 h 846"/>
                  <a:gd name="T76" fmla="*/ 452440 w 948"/>
                  <a:gd name="T77" fmla="*/ 92447 h 846"/>
                  <a:gd name="T78" fmla="*/ 469463 w 948"/>
                  <a:gd name="T79" fmla="*/ 133534 h 846"/>
                  <a:gd name="T80" fmla="*/ 506785 w 948"/>
                  <a:gd name="T81" fmla="*/ 127664 h 846"/>
                  <a:gd name="T82" fmla="*/ 530356 w 948"/>
                  <a:gd name="T83" fmla="*/ 118860 h 846"/>
                  <a:gd name="T84" fmla="*/ 574225 w 948"/>
                  <a:gd name="T85" fmla="*/ 133534 h 846"/>
                  <a:gd name="T86" fmla="*/ 587320 w 948"/>
                  <a:gd name="T87" fmla="*/ 136469 h 846"/>
                  <a:gd name="T88" fmla="*/ 597796 w 948"/>
                  <a:gd name="T89" fmla="*/ 170953 h 846"/>
                  <a:gd name="T90" fmla="*/ 598451 w 948"/>
                  <a:gd name="T91" fmla="*/ 194431 h 846"/>
                  <a:gd name="T92" fmla="*/ 612856 w 948"/>
                  <a:gd name="T93" fmla="*/ 209105 h 846"/>
                  <a:gd name="T94" fmla="*/ 620713 w 948"/>
                  <a:gd name="T95" fmla="*/ 237720 h 846"/>
                  <a:gd name="T96" fmla="*/ 606308 w 948"/>
                  <a:gd name="T97" fmla="*/ 259731 h 846"/>
                  <a:gd name="T98" fmla="*/ 588630 w 948"/>
                  <a:gd name="T99" fmla="*/ 288345 h 846"/>
                  <a:gd name="T100" fmla="*/ 554582 w 948"/>
                  <a:gd name="T101" fmla="*/ 295682 h 846"/>
                  <a:gd name="T102" fmla="*/ 534285 w 948"/>
                  <a:gd name="T103" fmla="*/ 310357 h 846"/>
                  <a:gd name="T104" fmla="*/ 525118 w 948"/>
                  <a:gd name="T105" fmla="*/ 336036 h 846"/>
                  <a:gd name="T106" fmla="*/ 485832 w 948"/>
                  <a:gd name="T107" fmla="*/ 343373 h 846"/>
                  <a:gd name="T108" fmla="*/ 462916 w 948"/>
                  <a:gd name="T109" fmla="*/ 362449 h 8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846"/>
                  <a:gd name="T167" fmla="*/ 948 w 948"/>
                  <a:gd name="T168" fmla="*/ 846 h 8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846">
                    <a:moveTo>
                      <a:pt x="693" y="504"/>
                    </a:moveTo>
                    <a:lnTo>
                      <a:pt x="641" y="508"/>
                    </a:lnTo>
                    <a:lnTo>
                      <a:pt x="588" y="512"/>
                    </a:lnTo>
                    <a:lnTo>
                      <a:pt x="572" y="526"/>
                    </a:lnTo>
                    <a:lnTo>
                      <a:pt x="560" y="537"/>
                    </a:lnTo>
                    <a:lnTo>
                      <a:pt x="558" y="551"/>
                    </a:lnTo>
                    <a:lnTo>
                      <a:pt x="556" y="565"/>
                    </a:lnTo>
                    <a:lnTo>
                      <a:pt x="556" y="595"/>
                    </a:lnTo>
                    <a:lnTo>
                      <a:pt x="556" y="613"/>
                    </a:lnTo>
                    <a:lnTo>
                      <a:pt x="554" y="626"/>
                    </a:lnTo>
                    <a:lnTo>
                      <a:pt x="550" y="638"/>
                    </a:lnTo>
                    <a:lnTo>
                      <a:pt x="545" y="650"/>
                    </a:lnTo>
                    <a:lnTo>
                      <a:pt x="541" y="652"/>
                    </a:lnTo>
                    <a:lnTo>
                      <a:pt x="531" y="656"/>
                    </a:lnTo>
                    <a:lnTo>
                      <a:pt x="521" y="660"/>
                    </a:lnTo>
                    <a:lnTo>
                      <a:pt x="511" y="664"/>
                    </a:lnTo>
                    <a:lnTo>
                      <a:pt x="499" y="666"/>
                    </a:lnTo>
                    <a:lnTo>
                      <a:pt x="489" y="668"/>
                    </a:lnTo>
                    <a:lnTo>
                      <a:pt x="479" y="672"/>
                    </a:lnTo>
                    <a:lnTo>
                      <a:pt x="473" y="672"/>
                    </a:lnTo>
                    <a:lnTo>
                      <a:pt x="432" y="684"/>
                    </a:lnTo>
                    <a:lnTo>
                      <a:pt x="386" y="700"/>
                    </a:lnTo>
                    <a:lnTo>
                      <a:pt x="347" y="709"/>
                    </a:lnTo>
                    <a:lnTo>
                      <a:pt x="299" y="717"/>
                    </a:lnTo>
                    <a:lnTo>
                      <a:pt x="293" y="721"/>
                    </a:lnTo>
                    <a:lnTo>
                      <a:pt x="285" y="721"/>
                    </a:lnTo>
                    <a:lnTo>
                      <a:pt x="279" y="727"/>
                    </a:lnTo>
                    <a:lnTo>
                      <a:pt x="271" y="733"/>
                    </a:lnTo>
                    <a:lnTo>
                      <a:pt x="264" y="743"/>
                    </a:lnTo>
                    <a:lnTo>
                      <a:pt x="262" y="755"/>
                    </a:lnTo>
                    <a:lnTo>
                      <a:pt x="258" y="761"/>
                    </a:lnTo>
                    <a:lnTo>
                      <a:pt x="252" y="767"/>
                    </a:lnTo>
                    <a:lnTo>
                      <a:pt x="246" y="775"/>
                    </a:lnTo>
                    <a:lnTo>
                      <a:pt x="244" y="786"/>
                    </a:lnTo>
                    <a:lnTo>
                      <a:pt x="244" y="800"/>
                    </a:lnTo>
                    <a:lnTo>
                      <a:pt x="238" y="812"/>
                    </a:lnTo>
                    <a:lnTo>
                      <a:pt x="234" y="816"/>
                    </a:lnTo>
                    <a:lnTo>
                      <a:pt x="228" y="818"/>
                    </a:lnTo>
                    <a:lnTo>
                      <a:pt x="226" y="822"/>
                    </a:lnTo>
                    <a:lnTo>
                      <a:pt x="224" y="824"/>
                    </a:lnTo>
                    <a:lnTo>
                      <a:pt x="222" y="824"/>
                    </a:lnTo>
                    <a:lnTo>
                      <a:pt x="220" y="824"/>
                    </a:lnTo>
                    <a:lnTo>
                      <a:pt x="216" y="826"/>
                    </a:lnTo>
                    <a:lnTo>
                      <a:pt x="212" y="828"/>
                    </a:lnTo>
                    <a:lnTo>
                      <a:pt x="210" y="828"/>
                    </a:lnTo>
                    <a:lnTo>
                      <a:pt x="210" y="832"/>
                    </a:lnTo>
                    <a:lnTo>
                      <a:pt x="210" y="836"/>
                    </a:lnTo>
                    <a:lnTo>
                      <a:pt x="208" y="840"/>
                    </a:lnTo>
                    <a:lnTo>
                      <a:pt x="200" y="846"/>
                    </a:lnTo>
                    <a:lnTo>
                      <a:pt x="188" y="846"/>
                    </a:lnTo>
                    <a:lnTo>
                      <a:pt x="167" y="846"/>
                    </a:lnTo>
                    <a:lnTo>
                      <a:pt x="159" y="842"/>
                    </a:lnTo>
                    <a:lnTo>
                      <a:pt x="151" y="842"/>
                    </a:lnTo>
                    <a:lnTo>
                      <a:pt x="137" y="840"/>
                    </a:lnTo>
                    <a:lnTo>
                      <a:pt x="125" y="836"/>
                    </a:lnTo>
                    <a:lnTo>
                      <a:pt x="109" y="824"/>
                    </a:lnTo>
                    <a:lnTo>
                      <a:pt x="89" y="812"/>
                    </a:lnTo>
                    <a:lnTo>
                      <a:pt x="78" y="804"/>
                    </a:lnTo>
                    <a:lnTo>
                      <a:pt x="66" y="796"/>
                    </a:lnTo>
                    <a:lnTo>
                      <a:pt x="50" y="790"/>
                    </a:lnTo>
                    <a:lnTo>
                      <a:pt x="34" y="783"/>
                    </a:lnTo>
                    <a:lnTo>
                      <a:pt x="30" y="773"/>
                    </a:lnTo>
                    <a:lnTo>
                      <a:pt x="24" y="763"/>
                    </a:lnTo>
                    <a:lnTo>
                      <a:pt x="18" y="739"/>
                    </a:lnTo>
                    <a:lnTo>
                      <a:pt x="12" y="719"/>
                    </a:lnTo>
                    <a:lnTo>
                      <a:pt x="8" y="709"/>
                    </a:lnTo>
                    <a:lnTo>
                      <a:pt x="2" y="700"/>
                    </a:lnTo>
                    <a:lnTo>
                      <a:pt x="0" y="692"/>
                    </a:lnTo>
                    <a:lnTo>
                      <a:pt x="0" y="686"/>
                    </a:lnTo>
                    <a:lnTo>
                      <a:pt x="0" y="680"/>
                    </a:lnTo>
                    <a:lnTo>
                      <a:pt x="4" y="674"/>
                    </a:lnTo>
                    <a:lnTo>
                      <a:pt x="12" y="674"/>
                    </a:lnTo>
                    <a:lnTo>
                      <a:pt x="18" y="672"/>
                    </a:lnTo>
                    <a:lnTo>
                      <a:pt x="24" y="672"/>
                    </a:lnTo>
                    <a:lnTo>
                      <a:pt x="28" y="668"/>
                    </a:lnTo>
                    <a:lnTo>
                      <a:pt x="30" y="664"/>
                    </a:lnTo>
                    <a:lnTo>
                      <a:pt x="30" y="660"/>
                    </a:lnTo>
                    <a:lnTo>
                      <a:pt x="38" y="662"/>
                    </a:lnTo>
                    <a:lnTo>
                      <a:pt x="46" y="660"/>
                    </a:lnTo>
                    <a:lnTo>
                      <a:pt x="52" y="658"/>
                    </a:lnTo>
                    <a:lnTo>
                      <a:pt x="58" y="654"/>
                    </a:lnTo>
                    <a:lnTo>
                      <a:pt x="58" y="652"/>
                    </a:lnTo>
                    <a:lnTo>
                      <a:pt x="60" y="652"/>
                    </a:lnTo>
                    <a:lnTo>
                      <a:pt x="60" y="650"/>
                    </a:lnTo>
                    <a:lnTo>
                      <a:pt x="60" y="648"/>
                    </a:lnTo>
                    <a:lnTo>
                      <a:pt x="56" y="644"/>
                    </a:lnTo>
                    <a:lnTo>
                      <a:pt x="52" y="642"/>
                    </a:lnTo>
                    <a:lnTo>
                      <a:pt x="48" y="642"/>
                    </a:lnTo>
                    <a:lnTo>
                      <a:pt x="46" y="642"/>
                    </a:lnTo>
                    <a:lnTo>
                      <a:pt x="38" y="634"/>
                    </a:lnTo>
                    <a:lnTo>
                      <a:pt x="34" y="624"/>
                    </a:lnTo>
                    <a:lnTo>
                      <a:pt x="32" y="615"/>
                    </a:lnTo>
                    <a:lnTo>
                      <a:pt x="30" y="613"/>
                    </a:lnTo>
                    <a:lnTo>
                      <a:pt x="24" y="609"/>
                    </a:lnTo>
                    <a:lnTo>
                      <a:pt x="22" y="599"/>
                    </a:lnTo>
                    <a:lnTo>
                      <a:pt x="18" y="587"/>
                    </a:lnTo>
                    <a:lnTo>
                      <a:pt x="18" y="579"/>
                    </a:lnTo>
                    <a:lnTo>
                      <a:pt x="20" y="573"/>
                    </a:lnTo>
                    <a:lnTo>
                      <a:pt x="20" y="569"/>
                    </a:lnTo>
                    <a:lnTo>
                      <a:pt x="22" y="565"/>
                    </a:lnTo>
                    <a:lnTo>
                      <a:pt x="24" y="559"/>
                    </a:lnTo>
                    <a:lnTo>
                      <a:pt x="28" y="555"/>
                    </a:lnTo>
                    <a:lnTo>
                      <a:pt x="32" y="549"/>
                    </a:lnTo>
                    <a:lnTo>
                      <a:pt x="32" y="535"/>
                    </a:lnTo>
                    <a:lnTo>
                      <a:pt x="32" y="526"/>
                    </a:lnTo>
                    <a:lnTo>
                      <a:pt x="32" y="516"/>
                    </a:lnTo>
                    <a:lnTo>
                      <a:pt x="32" y="510"/>
                    </a:lnTo>
                    <a:lnTo>
                      <a:pt x="30" y="504"/>
                    </a:lnTo>
                    <a:lnTo>
                      <a:pt x="30" y="500"/>
                    </a:lnTo>
                    <a:lnTo>
                      <a:pt x="30" y="494"/>
                    </a:lnTo>
                    <a:lnTo>
                      <a:pt x="28" y="490"/>
                    </a:lnTo>
                    <a:lnTo>
                      <a:pt x="24" y="486"/>
                    </a:lnTo>
                    <a:lnTo>
                      <a:pt x="18" y="478"/>
                    </a:lnTo>
                    <a:lnTo>
                      <a:pt x="16" y="474"/>
                    </a:lnTo>
                    <a:lnTo>
                      <a:pt x="12" y="468"/>
                    </a:lnTo>
                    <a:lnTo>
                      <a:pt x="12" y="456"/>
                    </a:lnTo>
                    <a:lnTo>
                      <a:pt x="12" y="447"/>
                    </a:lnTo>
                    <a:lnTo>
                      <a:pt x="14" y="437"/>
                    </a:lnTo>
                    <a:lnTo>
                      <a:pt x="18" y="429"/>
                    </a:lnTo>
                    <a:lnTo>
                      <a:pt x="22" y="421"/>
                    </a:lnTo>
                    <a:lnTo>
                      <a:pt x="26" y="415"/>
                    </a:lnTo>
                    <a:lnTo>
                      <a:pt x="30" y="407"/>
                    </a:lnTo>
                    <a:lnTo>
                      <a:pt x="32" y="401"/>
                    </a:lnTo>
                    <a:lnTo>
                      <a:pt x="40" y="395"/>
                    </a:lnTo>
                    <a:lnTo>
                      <a:pt x="44" y="391"/>
                    </a:lnTo>
                    <a:lnTo>
                      <a:pt x="44" y="385"/>
                    </a:lnTo>
                    <a:lnTo>
                      <a:pt x="40" y="379"/>
                    </a:lnTo>
                    <a:lnTo>
                      <a:pt x="48" y="370"/>
                    </a:lnTo>
                    <a:lnTo>
                      <a:pt x="58" y="362"/>
                    </a:lnTo>
                    <a:lnTo>
                      <a:pt x="68" y="356"/>
                    </a:lnTo>
                    <a:lnTo>
                      <a:pt x="80" y="352"/>
                    </a:lnTo>
                    <a:lnTo>
                      <a:pt x="87" y="344"/>
                    </a:lnTo>
                    <a:lnTo>
                      <a:pt x="97" y="340"/>
                    </a:lnTo>
                    <a:lnTo>
                      <a:pt x="105" y="336"/>
                    </a:lnTo>
                    <a:lnTo>
                      <a:pt x="109" y="336"/>
                    </a:lnTo>
                    <a:lnTo>
                      <a:pt x="115" y="334"/>
                    </a:lnTo>
                    <a:lnTo>
                      <a:pt x="129" y="324"/>
                    </a:lnTo>
                    <a:lnTo>
                      <a:pt x="143" y="314"/>
                    </a:lnTo>
                    <a:lnTo>
                      <a:pt x="149" y="304"/>
                    </a:lnTo>
                    <a:lnTo>
                      <a:pt x="153" y="298"/>
                    </a:lnTo>
                    <a:lnTo>
                      <a:pt x="155" y="294"/>
                    </a:lnTo>
                    <a:lnTo>
                      <a:pt x="157" y="287"/>
                    </a:lnTo>
                    <a:lnTo>
                      <a:pt x="157" y="279"/>
                    </a:lnTo>
                    <a:lnTo>
                      <a:pt x="161" y="273"/>
                    </a:lnTo>
                    <a:lnTo>
                      <a:pt x="167" y="271"/>
                    </a:lnTo>
                    <a:lnTo>
                      <a:pt x="178" y="263"/>
                    </a:lnTo>
                    <a:lnTo>
                      <a:pt x="188" y="259"/>
                    </a:lnTo>
                    <a:lnTo>
                      <a:pt x="194" y="253"/>
                    </a:lnTo>
                    <a:lnTo>
                      <a:pt x="198" y="245"/>
                    </a:lnTo>
                    <a:lnTo>
                      <a:pt x="200" y="239"/>
                    </a:lnTo>
                    <a:lnTo>
                      <a:pt x="202" y="233"/>
                    </a:lnTo>
                    <a:lnTo>
                      <a:pt x="206" y="227"/>
                    </a:lnTo>
                    <a:lnTo>
                      <a:pt x="210" y="225"/>
                    </a:lnTo>
                    <a:lnTo>
                      <a:pt x="220" y="219"/>
                    </a:lnTo>
                    <a:lnTo>
                      <a:pt x="230" y="209"/>
                    </a:lnTo>
                    <a:lnTo>
                      <a:pt x="242" y="198"/>
                    </a:lnTo>
                    <a:lnTo>
                      <a:pt x="254" y="192"/>
                    </a:lnTo>
                    <a:lnTo>
                      <a:pt x="262" y="188"/>
                    </a:lnTo>
                    <a:lnTo>
                      <a:pt x="269" y="188"/>
                    </a:lnTo>
                    <a:lnTo>
                      <a:pt x="277" y="182"/>
                    </a:lnTo>
                    <a:lnTo>
                      <a:pt x="281" y="176"/>
                    </a:lnTo>
                    <a:lnTo>
                      <a:pt x="293" y="166"/>
                    </a:lnTo>
                    <a:lnTo>
                      <a:pt x="297" y="160"/>
                    </a:lnTo>
                    <a:lnTo>
                      <a:pt x="303" y="156"/>
                    </a:lnTo>
                    <a:lnTo>
                      <a:pt x="311" y="150"/>
                    </a:lnTo>
                    <a:lnTo>
                      <a:pt x="321" y="146"/>
                    </a:lnTo>
                    <a:lnTo>
                      <a:pt x="323" y="142"/>
                    </a:lnTo>
                    <a:lnTo>
                      <a:pt x="327" y="138"/>
                    </a:lnTo>
                    <a:lnTo>
                      <a:pt x="327" y="136"/>
                    </a:lnTo>
                    <a:lnTo>
                      <a:pt x="329" y="134"/>
                    </a:lnTo>
                    <a:lnTo>
                      <a:pt x="333" y="130"/>
                    </a:lnTo>
                    <a:lnTo>
                      <a:pt x="345" y="122"/>
                    </a:lnTo>
                    <a:lnTo>
                      <a:pt x="353" y="115"/>
                    </a:lnTo>
                    <a:lnTo>
                      <a:pt x="362" y="107"/>
                    </a:lnTo>
                    <a:lnTo>
                      <a:pt x="372" y="101"/>
                    </a:lnTo>
                    <a:lnTo>
                      <a:pt x="376" y="97"/>
                    </a:lnTo>
                    <a:lnTo>
                      <a:pt x="380" y="93"/>
                    </a:lnTo>
                    <a:lnTo>
                      <a:pt x="384" y="93"/>
                    </a:lnTo>
                    <a:lnTo>
                      <a:pt x="392" y="93"/>
                    </a:lnTo>
                    <a:lnTo>
                      <a:pt x="394" y="93"/>
                    </a:lnTo>
                    <a:lnTo>
                      <a:pt x="400" y="95"/>
                    </a:lnTo>
                    <a:lnTo>
                      <a:pt x="404" y="91"/>
                    </a:lnTo>
                    <a:lnTo>
                      <a:pt x="410" y="85"/>
                    </a:lnTo>
                    <a:lnTo>
                      <a:pt x="414" y="81"/>
                    </a:lnTo>
                    <a:lnTo>
                      <a:pt x="416" y="79"/>
                    </a:lnTo>
                    <a:lnTo>
                      <a:pt x="424" y="77"/>
                    </a:lnTo>
                    <a:lnTo>
                      <a:pt x="432" y="75"/>
                    </a:lnTo>
                    <a:lnTo>
                      <a:pt x="440" y="73"/>
                    </a:lnTo>
                    <a:lnTo>
                      <a:pt x="442" y="73"/>
                    </a:lnTo>
                    <a:lnTo>
                      <a:pt x="452" y="69"/>
                    </a:lnTo>
                    <a:lnTo>
                      <a:pt x="455" y="65"/>
                    </a:lnTo>
                    <a:lnTo>
                      <a:pt x="459" y="61"/>
                    </a:lnTo>
                    <a:lnTo>
                      <a:pt x="461" y="57"/>
                    </a:lnTo>
                    <a:lnTo>
                      <a:pt x="465" y="57"/>
                    </a:lnTo>
                    <a:lnTo>
                      <a:pt x="471" y="51"/>
                    </a:lnTo>
                    <a:lnTo>
                      <a:pt x="479" y="51"/>
                    </a:lnTo>
                    <a:lnTo>
                      <a:pt x="485" y="51"/>
                    </a:lnTo>
                    <a:lnTo>
                      <a:pt x="495" y="49"/>
                    </a:lnTo>
                    <a:lnTo>
                      <a:pt x="499" y="43"/>
                    </a:lnTo>
                    <a:lnTo>
                      <a:pt x="507" y="39"/>
                    </a:lnTo>
                    <a:lnTo>
                      <a:pt x="515" y="36"/>
                    </a:lnTo>
                    <a:lnTo>
                      <a:pt x="523" y="32"/>
                    </a:lnTo>
                    <a:lnTo>
                      <a:pt x="531" y="26"/>
                    </a:lnTo>
                    <a:lnTo>
                      <a:pt x="539" y="20"/>
                    </a:lnTo>
                    <a:lnTo>
                      <a:pt x="545" y="12"/>
                    </a:lnTo>
                    <a:lnTo>
                      <a:pt x="548" y="6"/>
                    </a:lnTo>
                    <a:lnTo>
                      <a:pt x="550" y="6"/>
                    </a:lnTo>
                    <a:lnTo>
                      <a:pt x="554" y="2"/>
                    </a:lnTo>
                    <a:lnTo>
                      <a:pt x="556" y="2"/>
                    </a:lnTo>
                    <a:lnTo>
                      <a:pt x="558" y="0"/>
                    </a:lnTo>
                    <a:lnTo>
                      <a:pt x="566" y="0"/>
                    </a:lnTo>
                    <a:lnTo>
                      <a:pt x="574" y="2"/>
                    </a:lnTo>
                    <a:lnTo>
                      <a:pt x="584" y="2"/>
                    </a:lnTo>
                    <a:lnTo>
                      <a:pt x="592" y="2"/>
                    </a:lnTo>
                    <a:lnTo>
                      <a:pt x="598" y="6"/>
                    </a:lnTo>
                    <a:lnTo>
                      <a:pt x="598" y="8"/>
                    </a:lnTo>
                    <a:lnTo>
                      <a:pt x="600" y="12"/>
                    </a:lnTo>
                    <a:lnTo>
                      <a:pt x="604" y="20"/>
                    </a:lnTo>
                    <a:lnTo>
                      <a:pt x="610" y="30"/>
                    </a:lnTo>
                    <a:lnTo>
                      <a:pt x="612" y="36"/>
                    </a:lnTo>
                    <a:lnTo>
                      <a:pt x="614" y="43"/>
                    </a:lnTo>
                    <a:lnTo>
                      <a:pt x="620" y="51"/>
                    </a:lnTo>
                    <a:lnTo>
                      <a:pt x="628" y="57"/>
                    </a:lnTo>
                    <a:lnTo>
                      <a:pt x="641" y="61"/>
                    </a:lnTo>
                    <a:lnTo>
                      <a:pt x="663" y="73"/>
                    </a:lnTo>
                    <a:lnTo>
                      <a:pt x="667" y="81"/>
                    </a:lnTo>
                    <a:lnTo>
                      <a:pt x="667" y="87"/>
                    </a:lnTo>
                    <a:lnTo>
                      <a:pt x="671" y="93"/>
                    </a:lnTo>
                    <a:lnTo>
                      <a:pt x="675" y="99"/>
                    </a:lnTo>
                    <a:lnTo>
                      <a:pt x="677" y="107"/>
                    </a:lnTo>
                    <a:lnTo>
                      <a:pt x="677" y="113"/>
                    </a:lnTo>
                    <a:lnTo>
                      <a:pt x="681" y="117"/>
                    </a:lnTo>
                    <a:lnTo>
                      <a:pt x="689" y="119"/>
                    </a:lnTo>
                    <a:lnTo>
                      <a:pt x="691" y="126"/>
                    </a:lnTo>
                    <a:lnTo>
                      <a:pt x="691" y="134"/>
                    </a:lnTo>
                    <a:lnTo>
                      <a:pt x="695" y="156"/>
                    </a:lnTo>
                    <a:lnTo>
                      <a:pt x="697" y="164"/>
                    </a:lnTo>
                    <a:lnTo>
                      <a:pt x="703" y="172"/>
                    </a:lnTo>
                    <a:lnTo>
                      <a:pt x="707" y="178"/>
                    </a:lnTo>
                    <a:lnTo>
                      <a:pt x="717" y="182"/>
                    </a:lnTo>
                    <a:lnTo>
                      <a:pt x="723" y="178"/>
                    </a:lnTo>
                    <a:lnTo>
                      <a:pt x="730" y="176"/>
                    </a:lnTo>
                    <a:lnTo>
                      <a:pt x="742" y="174"/>
                    </a:lnTo>
                    <a:lnTo>
                      <a:pt x="754" y="174"/>
                    </a:lnTo>
                    <a:lnTo>
                      <a:pt x="764" y="174"/>
                    </a:lnTo>
                    <a:lnTo>
                      <a:pt x="774" y="174"/>
                    </a:lnTo>
                    <a:lnTo>
                      <a:pt x="782" y="174"/>
                    </a:lnTo>
                    <a:lnTo>
                      <a:pt x="790" y="174"/>
                    </a:lnTo>
                    <a:lnTo>
                      <a:pt x="790" y="168"/>
                    </a:lnTo>
                    <a:lnTo>
                      <a:pt x="794" y="166"/>
                    </a:lnTo>
                    <a:lnTo>
                      <a:pt x="802" y="162"/>
                    </a:lnTo>
                    <a:lnTo>
                      <a:pt x="810" y="162"/>
                    </a:lnTo>
                    <a:lnTo>
                      <a:pt x="823" y="162"/>
                    </a:lnTo>
                    <a:lnTo>
                      <a:pt x="837" y="164"/>
                    </a:lnTo>
                    <a:lnTo>
                      <a:pt x="849" y="168"/>
                    </a:lnTo>
                    <a:lnTo>
                      <a:pt x="861" y="172"/>
                    </a:lnTo>
                    <a:lnTo>
                      <a:pt x="875" y="178"/>
                    </a:lnTo>
                    <a:lnTo>
                      <a:pt x="877" y="182"/>
                    </a:lnTo>
                    <a:lnTo>
                      <a:pt x="877" y="184"/>
                    </a:lnTo>
                    <a:lnTo>
                      <a:pt x="879" y="182"/>
                    </a:lnTo>
                    <a:lnTo>
                      <a:pt x="881" y="180"/>
                    </a:lnTo>
                    <a:lnTo>
                      <a:pt x="885" y="180"/>
                    </a:lnTo>
                    <a:lnTo>
                      <a:pt x="889" y="182"/>
                    </a:lnTo>
                    <a:lnTo>
                      <a:pt x="897" y="186"/>
                    </a:lnTo>
                    <a:lnTo>
                      <a:pt x="901" y="188"/>
                    </a:lnTo>
                    <a:lnTo>
                      <a:pt x="903" y="192"/>
                    </a:lnTo>
                    <a:lnTo>
                      <a:pt x="907" y="204"/>
                    </a:lnTo>
                    <a:lnTo>
                      <a:pt x="911" y="213"/>
                    </a:lnTo>
                    <a:lnTo>
                      <a:pt x="913" y="223"/>
                    </a:lnTo>
                    <a:lnTo>
                      <a:pt x="913" y="233"/>
                    </a:lnTo>
                    <a:lnTo>
                      <a:pt x="914" y="241"/>
                    </a:lnTo>
                    <a:lnTo>
                      <a:pt x="914" y="247"/>
                    </a:lnTo>
                    <a:lnTo>
                      <a:pt x="914" y="249"/>
                    </a:lnTo>
                    <a:lnTo>
                      <a:pt x="914" y="255"/>
                    </a:lnTo>
                    <a:lnTo>
                      <a:pt x="914" y="259"/>
                    </a:lnTo>
                    <a:lnTo>
                      <a:pt x="914" y="265"/>
                    </a:lnTo>
                    <a:lnTo>
                      <a:pt x="916" y="271"/>
                    </a:lnTo>
                    <a:lnTo>
                      <a:pt x="918" y="275"/>
                    </a:lnTo>
                    <a:lnTo>
                      <a:pt x="922" y="279"/>
                    </a:lnTo>
                    <a:lnTo>
                      <a:pt x="926" y="281"/>
                    </a:lnTo>
                    <a:lnTo>
                      <a:pt x="930" y="283"/>
                    </a:lnTo>
                    <a:lnTo>
                      <a:pt x="936" y="285"/>
                    </a:lnTo>
                    <a:lnTo>
                      <a:pt x="928" y="296"/>
                    </a:lnTo>
                    <a:lnTo>
                      <a:pt x="928" y="308"/>
                    </a:lnTo>
                    <a:lnTo>
                      <a:pt x="934" y="314"/>
                    </a:lnTo>
                    <a:lnTo>
                      <a:pt x="936" y="318"/>
                    </a:lnTo>
                    <a:lnTo>
                      <a:pt x="942" y="320"/>
                    </a:lnTo>
                    <a:lnTo>
                      <a:pt x="948" y="324"/>
                    </a:lnTo>
                    <a:lnTo>
                      <a:pt x="948" y="328"/>
                    </a:lnTo>
                    <a:lnTo>
                      <a:pt x="946" y="330"/>
                    </a:lnTo>
                    <a:lnTo>
                      <a:pt x="942" y="332"/>
                    </a:lnTo>
                    <a:lnTo>
                      <a:pt x="940" y="336"/>
                    </a:lnTo>
                    <a:lnTo>
                      <a:pt x="934" y="340"/>
                    </a:lnTo>
                    <a:lnTo>
                      <a:pt x="926" y="354"/>
                    </a:lnTo>
                    <a:lnTo>
                      <a:pt x="918" y="362"/>
                    </a:lnTo>
                    <a:lnTo>
                      <a:pt x="911" y="371"/>
                    </a:lnTo>
                    <a:lnTo>
                      <a:pt x="899" y="379"/>
                    </a:lnTo>
                    <a:lnTo>
                      <a:pt x="901" y="385"/>
                    </a:lnTo>
                    <a:lnTo>
                      <a:pt x="901" y="389"/>
                    </a:lnTo>
                    <a:lnTo>
                      <a:pt x="899" y="393"/>
                    </a:lnTo>
                    <a:lnTo>
                      <a:pt x="897" y="401"/>
                    </a:lnTo>
                    <a:lnTo>
                      <a:pt x="889" y="401"/>
                    </a:lnTo>
                    <a:lnTo>
                      <a:pt x="879" y="397"/>
                    </a:lnTo>
                    <a:lnTo>
                      <a:pt x="861" y="401"/>
                    </a:lnTo>
                    <a:lnTo>
                      <a:pt x="853" y="401"/>
                    </a:lnTo>
                    <a:lnTo>
                      <a:pt x="847" y="403"/>
                    </a:lnTo>
                    <a:lnTo>
                      <a:pt x="843" y="403"/>
                    </a:lnTo>
                    <a:lnTo>
                      <a:pt x="841" y="403"/>
                    </a:lnTo>
                    <a:lnTo>
                      <a:pt x="831" y="409"/>
                    </a:lnTo>
                    <a:lnTo>
                      <a:pt x="827" y="415"/>
                    </a:lnTo>
                    <a:lnTo>
                      <a:pt x="820" y="419"/>
                    </a:lnTo>
                    <a:lnTo>
                      <a:pt x="816" y="423"/>
                    </a:lnTo>
                    <a:lnTo>
                      <a:pt x="810" y="427"/>
                    </a:lnTo>
                    <a:lnTo>
                      <a:pt x="808" y="433"/>
                    </a:lnTo>
                    <a:lnTo>
                      <a:pt x="808" y="443"/>
                    </a:lnTo>
                    <a:lnTo>
                      <a:pt x="806" y="454"/>
                    </a:lnTo>
                    <a:lnTo>
                      <a:pt x="804" y="456"/>
                    </a:lnTo>
                    <a:lnTo>
                      <a:pt x="802" y="458"/>
                    </a:lnTo>
                    <a:lnTo>
                      <a:pt x="796" y="464"/>
                    </a:lnTo>
                    <a:lnTo>
                      <a:pt x="782" y="466"/>
                    </a:lnTo>
                    <a:lnTo>
                      <a:pt x="772" y="468"/>
                    </a:lnTo>
                    <a:lnTo>
                      <a:pt x="760" y="470"/>
                    </a:lnTo>
                    <a:lnTo>
                      <a:pt x="750" y="468"/>
                    </a:lnTo>
                    <a:lnTo>
                      <a:pt x="742" y="468"/>
                    </a:lnTo>
                    <a:lnTo>
                      <a:pt x="738" y="466"/>
                    </a:lnTo>
                    <a:lnTo>
                      <a:pt x="732" y="466"/>
                    </a:lnTo>
                    <a:lnTo>
                      <a:pt x="730" y="470"/>
                    </a:lnTo>
                    <a:lnTo>
                      <a:pt x="725" y="474"/>
                    </a:lnTo>
                    <a:lnTo>
                      <a:pt x="713" y="486"/>
                    </a:lnTo>
                    <a:lnTo>
                      <a:pt x="707" y="494"/>
                    </a:lnTo>
                    <a:lnTo>
                      <a:pt x="701" y="500"/>
                    </a:lnTo>
                    <a:lnTo>
                      <a:pt x="697" y="504"/>
                    </a:lnTo>
                    <a:lnTo>
                      <a:pt x="693" y="50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58" name="Freeform 57"/>
              <p:cNvSpPr>
                <a:spLocks/>
              </p:cNvSpPr>
              <p:nvPr/>
            </p:nvSpPr>
            <p:spPr bwMode="auto">
              <a:xfrm>
                <a:off x="2851150" y="2763952"/>
                <a:ext cx="501650" cy="603250"/>
              </a:xfrm>
              <a:custGeom>
                <a:avLst/>
                <a:gdLst>
                  <a:gd name="T0" fmla="*/ 1306 w 768"/>
                  <a:gd name="T1" fmla="*/ 246315 h 818"/>
                  <a:gd name="T2" fmla="*/ 14370 w 768"/>
                  <a:gd name="T3" fmla="*/ 233040 h 818"/>
                  <a:gd name="T4" fmla="*/ 24821 w 768"/>
                  <a:gd name="T5" fmla="*/ 201329 h 818"/>
                  <a:gd name="T6" fmla="*/ 37885 w 768"/>
                  <a:gd name="T7" fmla="*/ 182155 h 818"/>
                  <a:gd name="T8" fmla="*/ 45070 w 768"/>
                  <a:gd name="T9" fmla="*/ 161506 h 818"/>
                  <a:gd name="T10" fmla="*/ 90793 w 768"/>
                  <a:gd name="T11" fmla="*/ 155606 h 818"/>
                  <a:gd name="T12" fmla="*/ 96019 w 768"/>
                  <a:gd name="T13" fmla="*/ 148969 h 818"/>
                  <a:gd name="T14" fmla="*/ 131944 w 768"/>
                  <a:gd name="T15" fmla="*/ 141594 h 818"/>
                  <a:gd name="T16" fmla="*/ 191385 w 768"/>
                  <a:gd name="T17" fmla="*/ 119470 h 818"/>
                  <a:gd name="T18" fmla="*/ 226004 w 768"/>
                  <a:gd name="T19" fmla="*/ 77434 h 818"/>
                  <a:gd name="T20" fmla="*/ 226004 w 768"/>
                  <a:gd name="T21" fmla="*/ 36136 h 818"/>
                  <a:gd name="T22" fmla="*/ 248212 w 768"/>
                  <a:gd name="T23" fmla="*/ 5900 h 818"/>
                  <a:gd name="T24" fmla="*/ 299814 w 768"/>
                  <a:gd name="T25" fmla="*/ 2950 h 818"/>
                  <a:gd name="T26" fmla="*/ 312878 w 768"/>
                  <a:gd name="T27" fmla="*/ 13274 h 818"/>
                  <a:gd name="T28" fmla="*/ 316797 w 768"/>
                  <a:gd name="T29" fmla="*/ 36136 h 818"/>
                  <a:gd name="T30" fmla="*/ 323329 w 768"/>
                  <a:gd name="T31" fmla="*/ 56785 h 818"/>
                  <a:gd name="T32" fmla="*/ 327248 w 768"/>
                  <a:gd name="T33" fmla="*/ 71535 h 818"/>
                  <a:gd name="T34" fmla="*/ 332474 w 768"/>
                  <a:gd name="T35" fmla="*/ 103246 h 818"/>
                  <a:gd name="T36" fmla="*/ 342925 w 768"/>
                  <a:gd name="T37" fmla="*/ 132745 h 818"/>
                  <a:gd name="T38" fmla="*/ 341618 w 768"/>
                  <a:gd name="T39" fmla="*/ 177730 h 818"/>
                  <a:gd name="T40" fmla="*/ 364480 w 768"/>
                  <a:gd name="T41" fmla="*/ 204279 h 818"/>
                  <a:gd name="T42" fmla="*/ 387995 w 768"/>
                  <a:gd name="T43" fmla="*/ 224191 h 818"/>
                  <a:gd name="T44" fmla="*/ 412163 w 768"/>
                  <a:gd name="T45" fmla="*/ 238940 h 818"/>
                  <a:gd name="T46" fmla="*/ 447435 w 768"/>
                  <a:gd name="T47" fmla="*/ 264014 h 818"/>
                  <a:gd name="T48" fmla="*/ 456580 w 768"/>
                  <a:gd name="T49" fmla="*/ 255164 h 818"/>
                  <a:gd name="T50" fmla="*/ 471603 w 768"/>
                  <a:gd name="T51" fmla="*/ 268439 h 818"/>
                  <a:gd name="T52" fmla="*/ 493812 w 768"/>
                  <a:gd name="T53" fmla="*/ 301625 h 818"/>
                  <a:gd name="T54" fmla="*/ 500344 w 768"/>
                  <a:gd name="T55" fmla="*/ 331124 h 818"/>
                  <a:gd name="T56" fmla="*/ 497731 w 768"/>
                  <a:gd name="T57" fmla="*/ 345136 h 818"/>
                  <a:gd name="T58" fmla="*/ 493812 w 768"/>
                  <a:gd name="T59" fmla="*/ 362835 h 818"/>
                  <a:gd name="T60" fmla="*/ 488586 w 768"/>
                  <a:gd name="T61" fmla="*/ 384959 h 818"/>
                  <a:gd name="T62" fmla="*/ 485973 w 768"/>
                  <a:gd name="T63" fmla="*/ 404871 h 818"/>
                  <a:gd name="T64" fmla="*/ 472910 w 768"/>
                  <a:gd name="T65" fmla="*/ 418145 h 818"/>
                  <a:gd name="T66" fmla="*/ 457886 w 768"/>
                  <a:gd name="T67" fmla="*/ 434370 h 818"/>
                  <a:gd name="T68" fmla="*/ 426533 w 768"/>
                  <a:gd name="T69" fmla="*/ 447644 h 818"/>
                  <a:gd name="T70" fmla="*/ 402365 w 768"/>
                  <a:gd name="T71" fmla="*/ 473455 h 818"/>
                  <a:gd name="T72" fmla="*/ 386689 w 768"/>
                  <a:gd name="T73" fmla="*/ 486730 h 818"/>
                  <a:gd name="T74" fmla="*/ 368399 w 768"/>
                  <a:gd name="T75" fmla="*/ 500004 h 818"/>
                  <a:gd name="T76" fmla="*/ 351416 w 768"/>
                  <a:gd name="T77" fmla="*/ 504429 h 818"/>
                  <a:gd name="T78" fmla="*/ 324635 w 768"/>
                  <a:gd name="T79" fmla="*/ 536140 h 818"/>
                  <a:gd name="T80" fmla="*/ 319410 w 768"/>
                  <a:gd name="T81" fmla="*/ 574489 h 818"/>
                  <a:gd name="T82" fmla="*/ 310265 w 768"/>
                  <a:gd name="T83" fmla="*/ 598825 h 818"/>
                  <a:gd name="T84" fmla="*/ 299814 w 768"/>
                  <a:gd name="T85" fmla="*/ 591450 h 818"/>
                  <a:gd name="T86" fmla="*/ 273033 w 768"/>
                  <a:gd name="T87" fmla="*/ 571539 h 818"/>
                  <a:gd name="T88" fmla="*/ 253438 w 768"/>
                  <a:gd name="T89" fmla="*/ 558264 h 818"/>
                  <a:gd name="T90" fmla="*/ 228617 w 768"/>
                  <a:gd name="T91" fmla="*/ 542040 h 818"/>
                  <a:gd name="T92" fmla="*/ 222738 w 768"/>
                  <a:gd name="T93" fmla="*/ 528766 h 818"/>
                  <a:gd name="T94" fmla="*/ 214900 w 768"/>
                  <a:gd name="T95" fmla="*/ 492630 h 818"/>
                  <a:gd name="T96" fmla="*/ 204449 w 768"/>
                  <a:gd name="T97" fmla="*/ 441744 h 818"/>
                  <a:gd name="T98" fmla="*/ 186159 w 768"/>
                  <a:gd name="T99" fmla="*/ 409296 h 818"/>
                  <a:gd name="T100" fmla="*/ 165257 w 768"/>
                  <a:gd name="T101" fmla="*/ 383484 h 818"/>
                  <a:gd name="T102" fmla="*/ 151540 w 768"/>
                  <a:gd name="T103" fmla="*/ 367260 h 818"/>
                  <a:gd name="T104" fmla="*/ 109736 w 768"/>
                  <a:gd name="T105" fmla="*/ 358410 h 818"/>
                  <a:gd name="T106" fmla="*/ 97325 w 768"/>
                  <a:gd name="T107" fmla="*/ 342186 h 818"/>
                  <a:gd name="T108" fmla="*/ 64666 w 768"/>
                  <a:gd name="T109" fmla="*/ 317849 h 818"/>
                  <a:gd name="T110" fmla="*/ 47683 w 768"/>
                  <a:gd name="T111" fmla="*/ 298675 h 818"/>
                  <a:gd name="T112" fmla="*/ 37885 w 768"/>
                  <a:gd name="T113" fmla="*/ 289825 h 818"/>
                  <a:gd name="T114" fmla="*/ 22208 w 768"/>
                  <a:gd name="T115" fmla="*/ 272864 h 818"/>
                  <a:gd name="T116" fmla="*/ 3919 w 768"/>
                  <a:gd name="T117" fmla="*/ 259589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818"/>
                  <a:gd name="T179" fmla="*/ 768 w 768"/>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818">
                    <a:moveTo>
                      <a:pt x="0" y="344"/>
                    </a:moveTo>
                    <a:lnTo>
                      <a:pt x="2" y="342"/>
                    </a:lnTo>
                    <a:lnTo>
                      <a:pt x="2" y="338"/>
                    </a:lnTo>
                    <a:lnTo>
                      <a:pt x="2" y="336"/>
                    </a:lnTo>
                    <a:lnTo>
                      <a:pt x="2" y="334"/>
                    </a:lnTo>
                    <a:lnTo>
                      <a:pt x="2" y="332"/>
                    </a:lnTo>
                    <a:lnTo>
                      <a:pt x="2" y="328"/>
                    </a:lnTo>
                    <a:lnTo>
                      <a:pt x="10" y="326"/>
                    </a:lnTo>
                    <a:lnTo>
                      <a:pt x="16" y="322"/>
                    </a:lnTo>
                    <a:lnTo>
                      <a:pt x="22" y="316"/>
                    </a:lnTo>
                    <a:lnTo>
                      <a:pt x="30" y="312"/>
                    </a:lnTo>
                    <a:lnTo>
                      <a:pt x="30" y="296"/>
                    </a:lnTo>
                    <a:lnTo>
                      <a:pt x="32" y="285"/>
                    </a:lnTo>
                    <a:lnTo>
                      <a:pt x="32" y="279"/>
                    </a:lnTo>
                    <a:lnTo>
                      <a:pt x="38" y="273"/>
                    </a:lnTo>
                    <a:lnTo>
                      <a:pt x="42" y="269"/>
                    </a:lnTo>
                    <a:lnTo>
                      <a:pt x="48" y="265"/>
                    </a:lnTo>
                    <a:lnTo>
                      <a:pt x="52" y="259"/>
                    </a:lnTo>
                    <a:lnTo>
                      <a:pt x="54" y="255"/>
                    </a:lnTo>
                    <a:lnTo>
                      <a:pt x="58" y="247"/>
                    </a:lnTo>
                    <a:lnTo>
                      <a:pt x="62" y="243"/>
                    </a:lnTo>
                    <a:lnTo>
                      <a:pt x="64" y="237"/>
                    </a:lnTo>
                    <a:lnTo>
                      <a:pt x="65" y="231"/>
                    </a:lnTo>
                    <a:lnTo>
                      <a:pt x="67" y="225"/>
                    </a:lnTo>
                    <a:lnTo>
                      <a:pt x="69" y="219"/>
                    </a:lnTo>
                    <a:lnTo>
                      <a:pt x="75" y="217"/>
                    </a:lnTo>
                    <a:lnTo>
                      <a:pt x="75" y="215"/>
                    </a:lnTo>
                    <a:lnTo>
                      <a:pt x="105" y="213"/>
                    </a:lnTo>
                    <a:lnTo>
                      <a:pt x="131" y="211"/>
                    </a:lnTo>
                    <a:lnTo>
                      <a:pt x="139" y="211"/>
                    </a:lnTo>
                    <a:lnTo>
                      <a:pt x="143" y="209"/>
                    </a:lnTo>
                    <a:lnTo>
                      <a:pt x="143" y="207"/>
                    </a:lnTo>
                    <a:lnTo>
                      <a:pt x="143" y="205"/>
                    </a:lnTo>
                    <a:lnTo>
                      <a:pt x="143" y="204"/>
                    </a:lnTo>
                    <a:lnTo>
                      <a:pt x="147" y="202"/>
                    </a:lnTo>
                    <a:lnTo>
                      <a:pt x="155" y="198"/>
                    </a:lnTo>
                    <a:lnTo>
                      <a:pt x="164" y="198"/>
                    </a:lnTo>
                    <a:lnTo>
                      <a:pt x="172" y="198"/>
                    </a:lnTo>
                    <a:lnTo>
                      <a:pt x="182" y="196"/>
                    </a:lnTo>
                    <a:lnTo>
                      <a:pt x="202" y="192"/>
                    </a:lnTo>
                    <a:lnTo>
                      <a:pt x="216" y="186"/>
                    </a:lnTo>
                    <a:lnTo>
                      <a:pt x="230" y="182"/>
                    </a:lnTo>
                    <a:lnTo>
                      <a:pt x="249" y="178"/>
                    </a:lnTo>
                    <a:lnTo>
                      <a:pt x="271" y="170"/>
                    </a:lnTo>
                    <a:lnTo>
                      <a:pt x="293" y="162"/>
                    </a:lnTo>
                    <a:lnTo>
                      <a:pt x="315" y="156"/>
                    </a:lnTo>
                    <a:lnTo>
                      <a:pt x="339" y="154"/>
                    </a:lnTo>
                    <a:lnTo>
                      <a:pt x="342" y="138"/>
                    </a:lnTo>
                    <a:lnTo>
                      <a:pt x="344" y="122"/>
                    </a:lnTo>
                    <a:lnTo>
                      <a:pt x="346" y="105"/>
                    </a:lnTo>
                    <a:lnTo>
                      <a:pt x="346" y="87"/>
                    </a:lnTo>
                    <a:lnTo>
                      <a:pt x="346" y="71"/>
                    </a:lnTo>
                    <a:lnTo>
                      <a:pt x="346" y="59"/>
                    </a:lnTo>
                    <a:lnTo>
                      <a:pt x="346" y="53"/>
                    </a:lnTo>
                    <a:lnTo>
                      <a:pt x="346" y="49"/>
                    </a:lnTo>
                    <a:lnTo>
                      <a:pt x="346" y="47"/>
                    </a:lnTo>
                    <a:lnTo>
                      <a:pt x="346" y="45"/>
                    </a:lnTo>
                    <a:lnTo>
                      <a:pt x="364" y="26"/>
                    </a:lnTo>
                    <a:lnTo>
                      <a:pt x="372" y="18"/>
                    </a:lnTo>
                    <a:lnTo>
                      <a:pt x="380" y="8"/>
                    </a:lnTo>
                    <a:lnTo>
                      <a:pt x="394" y="10"/>
                    </a:lnTo>
                    <a:lnTo>
                      <a:pt x="406" y="10"/>
                    </a:lnTo>
                    <a:lnTo>
                      <a:pt x="426" y="8"/>
                    </a:lnTo>
                    <a:lnTo>
                      <a:pt x="447" y="4"/>
                    </a:lnTo>
                    <a:lnTo>
                      <a:pt x="459" y="4"/>
                    </a:lnTo>
                    <a:lnTo>
                      <a:pt x="471" y="0"/>
                    </a:lnTo>
                    <a:lnTo>
                      <a:pt x="475" y="4"/>
                    </a:lnTo>
                    <a:lnTo>
                      <a:pt x="477" y="6"/>
                    </a:lnTo>
                    <a:lnTo>
                      <a:pt x="479" y="10"/>
                    </a:lnTo>
                    <a:lnTo>
                      <a:pt x="479" y="18"/>
                    </a:lnTo>
                    <a:lnTo>
                      <a:pt x="477" y="24"/>
                    </a:lnTo>
                    <a:lnTo>
                      <a:pt x="477" y="32"/>
                    </a:lnTo>
                    <a:lnTo>
                      <a:pt x="477" y="39"/>
                    </a:lnTo>
                    <a:lnTo>
                      <a:pt x="479" y="45"/>
                    </a:lnTo>
                    <a:lnTo>
                      <a:pt x="485" y="49"/>
                    </a:lnTo>
                    <a:lnTo>
                      <a:pt x="489" y="49"/>
                    </a:lnTo>
                    <a:lnTo>
                      <a:pt x="493" y="57"/>
                    </a:lnTo>
                    <a:lnTo>
                      <a:pt x="497" y="63"/>
                    </a:lnTo>
                    <a:lnTo>
                      <a:pt x="497" y="67"/>
                    </a:lnTo>
                    <a:lnTo>
                      <a:pt x="495" y="77"/>
                    </a:lnTo>
                    <a:lnTo>
                      <a:pt x="497" y="83"/>
                    </a:lnTo>
                    <a:lnTo>
                      <a:pt x="497" y="89"/>
                    </a:lnTo>
                    <a:lnTo>
                      <a:pt x="497" y="91"/>
                    </a:lnTo>
                    <a:lnTo>
                      <a:pt x="499" y="93"/>
                    </a:lnTo>
                    <a:lnTo>
                      <a:pt x="501" y="97"/>
                    </a:lnTo>
                    <a:lnTo>
                      <a:pt x="503" y="99"/>
                    </a:lnTo>
                    <a:lnTo>
                      <a:pt x="505" y="107"/>
                    </a:lnTo>
                    <a:lnTo>
                      <a:pt x="503" y="119"/>
                    </a:lnTo>
                    <a:lnTo>
                      <a:pt x="503" y="128"/>
                    </a:lnTo>
                    <a:lnTo>
                      <a:pt x="509" y="140"/>
                    </a:lnTo>
                    <a:lnTo>
                      <a:pt x="515" y="152"/>
                    </a:lnTo>
                    <a:lnTo>
                      <a:pt x="517" y="160"/>
                    </a:lnTo>
                    <a:lnTo>
                      <a:pt x="521" y="166"/>
                    </a:lnTo>
                    <a:lnTo>
                      <a:pt x="523" y="172"/>
                    </a:lnTo>
                    <a:lnTo>
                      <a:pt x="525" y="180"/>
                    </a:lnTo>
                    <a:lnTo>
                      <a:pt x="525" y="192"/>
                    </a:lnTo>
                    <a:lnTo>
                      <a:pt x="525" y="205"/>
                    </a:lnTo>
                    <a:lnTo>
                      <a:pt x="523" y="217"/>
                    </a:lnTo>
                    <a:lnTo>
                      <a:pt x="523" y="229"/>
                    </a:lnTo>
                    <a:lnTo>
                      <a:pt x="523" y="241"/>
                    </a:lnTo>
                    <a:lnTo>
                      <a:pt x="526" y="253"/>
                    </a:lnTo>
                    <a:lnTo>
                      <a:pt x="534" y="259"/>
                    </a:lnTo>
                    <a:lnTo>
                      <a:pt x="544" y="265"/>
                    </a:lnTo>
                    <a:lnTo>
                      <a:pt x="550" y="271"/>
                    </a:lnTo>
                    <a:lnTo>
                      <a:pt x="558" y="277"/>
                    </a:lnTo>
                    <a:lnTo>
                      <a:pt x="566" y="281"/>
                    </a:lnTo>
                    <a:lnTo>
                      <a:pt x="576" y="283"/>
                    </a:lnTo>
                    <a:lnTo>
                      <a:pt x="582" y="288"/>
                    </a:lnTo>
                    <a:lnTo>
                      <a:pt x="588" y="294"/>
                    </a:lnTo>
                    <a:lnTo>
                      <a:pt x="594" y="304"/>
                    </a:lnTo>
                    <a:lnTo>
                      <a:pt x="598" y="306"/>
                    </a:lnTo>
                    <a:lnTo>
                      <a:pt x="604" y="310"/>
                    </a:lnTo>
                    <a:lnTo>
                      <a:pt x="610" y="312"/>
                    </a:lnTo>
                    <a:lnTo>
                      <a:pt x="619" y="314"/>
                    </a:lnTo>
                    <a:lnTo>
                      <a:pt x="631" y="324"/>
                    </a:lnTo>
                    <a:lnTo>
                      <a:pt x="637" y="338"/>
                    </a:lnTo>
                    <a:lnTo>
                      <a:pt x="643" y="354"/>
                    </a:lnTo>
                    <a:lnTo>
                      <a:pt x="649" y="366"/>
                    </a:lnTo>
                    <a:lnTo>
                      <a:pt x="665" y="362"/>
                    </a:lnTo>
                    <a:lnTo>
                      <a:pt x="685" y="358"/>
                    </a:lnTo>
                    <a:lnTo>
                      <a:pt x="687" y="354"/>
                    </a:lnTo>
                    <a:lnTo>
                      <a:pt x="689" y="350"/>
                    </a:lnTo>
                    <a:lnTo>
                      <a:pt x="693" y="344"/>
                    </a:lnTo>
                    <a:lnTo>
                      <a:pt x="695" y="344"/>
                    </a:lnTo>
                    <a:lnTo>
                      <a:pt x="699" y="346"/>
                    </a:lnTo>
                    <a:lnTo>
                      <a:pt x="705" y="352"/>
                    </a:lnTo>
                    <a:lnTo>
                      <a:pt x="710" y="354"/>
                    </a:lnTo>
                    <a:lnTo>
                      <a:pt x="712" y="356"/>
                    </a:lnTo>
                    <a:lnTo>
                      <a:pt x="716" y="360"/>
                    </a:lnTo>
                    <a:lnTo>
                      <a:pt x="722" y="364"/>
                    </a:lnTo>
                    <a:lnTo>
                      <a:pt x="730" y="366"/>
                    </a:lnTo>
                    <a:lnTo>
                      <a:pt x="736" y="368"/>
                    </a:lnTo>
                    <a:lnTo>
                      <a:pt x="742" y="377"/>
                    </a:lnTo>
                    <a:lnTo>
                      <a:pt x="748" y="387"/>
                    </a:lnTo>
                    <a:lnTo>
                      <a:pt x="756" y="409"/>
                    </a:lnTo>
                    <a:lnTo>
                      <a:pt x="758" y="419"/>
                    </a:lnTo>
                    <a:lnTo>
                      <a:pt x="762" y="427"/>
                    </a:lnTo>
                    <a:lnTo>
                      <a:pt x="764" y="435"/>
                    </a:lnTo>
                    <a:lnTo>
                      <a:pt x="768" y="443"/>
                    </a:lnTo>
                    <a:lnTo>
                      <a:pt x="766" y="449"/>
                    </a:lnTo>
                    <a:lnTo>
                      <a:pt x="764" y="453"/>
                    </a:lnTo>
                    <a:lnTo>
                      <a:pt x="762" y="454"/>
                    </a:lnTo>
                    <a:lnTo>
                      <a:pt x="760" y="456"/>
                    </a:lnTo>
                    <a:lnTo>
                      <a:pt x="762" y="464"/>
                    </a:lnTo>
                    <a:lnTo>
                      <a:pt x="762" y="468"/>
                    </a:lnTo>
                    <a:lnTo>
                      <a:pt x="762" y="472"/>
                    </a:lnTo>
                    <a:lnTo>
                      <a:pt x="762" y="476"/>
                    </a:lnTo>
                    <a:lnTo>
                      <a:pt x="760" y="482"/>
                    </a:lnTo>
                    <a:lnTo>
                      <a:pt x="758" y="486"/>
                    </a:lnTo>
                    <a:lnTo>
                      <a:pt x="756" y="492"/>
                    </a:lnTo>
                    <a:lnTo>
                      <a:pt x="754" y="498"/>
                    </a:lnTo>
                    <a:lnTo>
                      <a:pt x="754" y="506"/>
                    </a:lnTo>
                    <a:lnTo>
                      <a:pt x="754" y="512"/>
                    </a:lnTo>
                    <a:lnTo>
                      <a:pt x="752" y="518"/>
                    </a:lnTo>
                    <a:lnTo>
                      <a:pt x="748" y="522"/>
                    </a:lnTo>
                    <a:lnTo>
                      <a:pt x="744" y="524"/>
                    </a:lnTo>
                    <a:lnTo>
                      <a:pt x="742" y="526"/>
                    </a:lnTo>
                    <a:lnTo>
                      <a:pt x="740" y="528"/>
                    </a:lnTo>
                    <a:lnTo>
                      <a:pt x="742" y="539"/>
                    </a:lnTo>
                    <a:lnTo>
                      <a:pt x="744" y="549"/>
                    </a:lnTo>
                    <a:lnTo>
                      <a:pt x="744" y="555"/>
                    </a:lnTo>
                    <a:lnTo>
                      <a:pt x="744" y="561"/>
                    </a:lnTo>
                    <a:lnTo>
                      <a:pt x="740" y="563"/>
                    </a:lnTo>
                    <a:lnTo>
                      <a:pt x="734" y="565"/>
                    </a:lnTo>
                    <a:lnTo>
                      <a:pt x="724" y="567"/>
                    </a:lnTo>
                    <a:lnTo>
                      <a:pt x="712" y="569"/>
                    </a:lnTo>
                    <a:lnTo>
                      <a:pt x="710" y="573"/>
                    </a:lnTo>
                    <a:lnTo>
                      <a:pt x="707" y="579"/>
                    </a:lnTo>
                    <a:lnTo>
                      <a:pt x="705" y="587"/>
                    </a:lnTo>
                    <a:lnTo>
                      <a:pt x="701" y="589"/>
                    </a:lnTo>
                    <a:lnTo>
                      <a:pt x="687" y="591"/>
                    </a:lnTo>
                    <a:lnTo>
                      <a:pt x="673" y="593"/>
                    </a:lnTo>
                    <a:lnTo>
                      <a:pt x="665" y="603"/>
                    </a:lnTo>
                    <a:lnTo>
                      <a:pt x="659" y="605"/>
                    </a:lnTo>
                    <a:lnTo>
                      <a:pt x="653" y="607"/>
                    </a:lnTo>
                    <a:lnTo>
                      <a:pt x="643" y="617"/>
                    </a:lnTo>
                    <a:lnTo>
                      <a:pt x="637" y="626"/>
                    </a:lnTo>
                    <a:lnTo>
                      <a:pt x="627" y="636"/>
                    </a:lnTo>
                    <a:lnTo>
                      <a:pt x="621" y="640"/>
                    </a:lnTo>
                    <a:lnTo>
                      <a:pt x="616" y="642"/>
                    </a:lnTo>
                    <a:lnTo>
                      <a:pt x="612" y="648"/>
                    </a:lnTo>
                    <a:lnTo>
                      <a:pt x="606" y="650"/>
                    </a:lnTo>
                    <a:lnTo>
                      <a:pt x="602" y="652"/>
                    </a:lnTo>
                    <a:lnTo>
                      <a:pt x="596" y="656"/>
                    </a:lnTo>
                    <a:lnTo>
                      <a:pt x="592" y="660"/>
                    </a:lnTo>
                    <a:lnTo>
                      <a:pt x="586" y="664"/>
                    </a:lnTo>
                    <a:lnTo>
                      <a:pt x="582" y="668"/>
                    </a:lnTo>
                    <a:lnTo>
                      <a:pt x="578" y="674"/>
                    </a:lnTo>
                    <a:lnTo>
                      <a:pt x="570" y="676"/>
                    </a:lnTo>
                    <a:lnTo>
                      <a:pt x="564" y="678"/>
                    </a:lnTo>
                    <a:lnTo>
                      <a:pt x="560" y="678"/>
                    </a:lnTo>
                    <a:lnTo>
                      <a:pt x="554" y="680"/>
                    </a:lnTo>
                    <a:lnTo>
                      <a:pt x="548" y="680"/>
                    </a:lnTo>
                    <a:lnTo>
                      <a:pt x="544" y="682"/>
                    </a:lnTo>
                    <a:lnTo>
                      <a:pt x="538" y="684"/>
                    </a:lnTo>
                    <a:lnTo>
                      <a:pt x="532" y="688"/>
                    </a:lnTo>
                    <a:lnTo>
                      <a:pt x="523" y="698"/>
                    </a:lnTo>
                    <a:lnTo>
                      <a:pt x="509" y="711"/>
                    </a:lnTo>
                    <a:lnTo>
                      <a:pt x="503" y="719"/>
                    </a:lnTo>
                    <a:lnTo>
                      <a:pt x="497" y="727"/>
                    </a:lnTo>
                    <a:lnTo>
                      <a:pt x="493" y="733"/>
                    </a:lnTo>
                    <a:lnTo>
                      <a:pt x="489" y="739"/>
                    </a:lnTo>
                    <a:lnTo>
                      <a:pt x="491" y="751"/>
                    </a:lnTo>
                    <a:lnTo>
                      <a:pt x="491" y="761"/>
                    </a:lnTo>
                    <a:lnTo>
                      <a:pt x="489" y="779"/>
                    </a:lnTo>
                    <a:lnTo>
                      <a:pt x="487" y="798"/>
                    </a:lnTo>
                    <a:lnTo>
                      <a:pt x="485" y="818"/>
                    </a:lnTo>
                    <a:lnTo>
                      <a:pt x="479" y="814"/>
                    </a:lnTo>
                    <a:lnTo>
                      <a:pt x="477" y="812"/>
                    </a:lnTo>
                    <a:lnTo>
                      <a:pt x="475" y="812"/>
                    </a:lnTo>
                    <a:lnTo>
                      <a:pt x="473" y="810"/>
                    </a:lnTo>
                    <a:lnTo>
                      <a:pt x="471" y="810"/>
                    </a:lnTo>
                    <a:lnTo>
                      <a:pt x="467" y="808"/>
                    </a:lnTo>
                    <a:lnTo>
                      <a:pt x="461" y="806"/>
                    </a:lnTo>
                    <a:lnTo>
                      <a:pt x="459" y="802"/>
                    </a:lnTo>
                    <a:lnTo>
                      <a:pt x="455" y="798"/>
                    </a:lnTo>
                    <a:lnTo>
                      <a:pt x="447" y="790"/>
                    </a:lnTo>
                    <a:lnTo>
                      <a:pt x="435" y="786"/>
                    </a:lnTo>
                    <a:lnTo>
                      <a:pt x="424" y="784"/>
                    </a:lnTo>
                    <a:lnTo>
                      <a:pt x="418" y="775"/>
                    </a:lnTo>
                    <a:lnTo>
                      <a:pt x="414" y="771"/>
                    </a:lnTo>
                    <a:lnTo>
                      <a:pt x="406" y="769"/>
                    </a:lnTo>
                    <a:lnTo>
                      <a:pt x="398" y="767"/>
                    </a:lnTo>
                    <a:lnTo>
                      <a:pt x="394" y="761"/>
                    </a:lnTo>
                    <a:lnTo>
                      <a:pt x="388" y="757"/>
                    </a:lnTo>
                    <a:lnTo>
                      <a:pt x="384" y="755"/>
                    </a:lnTo>
                    <a:lnTo>
                      <a:pt x="376" y="753"/>
                    </a:lnTo>
                    <a:lnTo>
                      <a:pt x="370" y="747"/>
                    </a:lnTo>
                    <a:lnTo>
                      <a:pt x="360" y="741"/>
                    </a:lnTo>
                    <a:lnTo>
                      <a:pt x="350" y="735"/>
                    </a:lnTo>
                    <a:lnTo>
                      <a:pt x="342" y="729"/>
                    </a:lnTo>
                    <a:lnTo>
                      <a:pt x="341" y="725"/>
                    </a:lnTo>
                    <a:lnTo>
                      <a:pt x="342" y="721"/>
                    </a:lnTo>
                    <a:lnTo>
                      <a:pt x="342" y="719"/>
                    </a:lnTo>
                    <a:lnTo>
                      <a:pt x="341" y="717"/>
                    </a:lnTo>
                    <a:lnTo>
                      <a:pt x="339" y="715"/>
                    </a:lnTo>
                    <a:lnTo>
                      <a:pt x="335" y="698"/>
                    </a:lnTo>
                    <a:lnTo>
                      <a:pt x="335" y="688"/>
                    </a:lnTo>
                    <a:lnTo>
                      <a:pt x="329" y="678"/>
                    </a:lnTo>
                    <a:lnTo>
                      <a:pt x="329" y="668"/>
                    </a:lnTo>
                    <a:lnTo>
                      <a:pt x="327" y="656"/>
                    </a:lnTo>
                    <a:lnTo>
                      <a:pt x="323" y="630"/>
                    </a:lnTo>
                    <a:lnTo>
                      <a:pt x="321" y="619"/>
                    </a:lnTo>
                    <a:lnTo>
                      <a:pt x="317" y="607"/>
                    </a:lnTo>
                    <a:lnTo>
                      <a:pt x="313" y="599"/>
                    </a:lnTo>
                    <a:lnTo>
                      <a:pt x="307" y="587"/>
                    </a:lnTo>
                    <a:lnTo>
                      <a:pt x="303" y="575"/>
                    </a:lnTo>
                    <a:lnTo>
                      <a:pt x="299" y="565"/>
                    </a:lnTo>
                    <a:lnTo>
                      <a:pt x="291" y="559"/>
                    </a:lnTo>
                    <a:lnTo>
                      <a:pt x="285" y="555"/>
                    </a:lnTo>
                    <a:lnTo>
                      <a:pt x="277" y="553"/>
                    </a:lnTo>
                    <a:lnTo>
                      <a:pt x="271" y="543"/>
                    </a:lnTo>
                    <a:lnTo>
                      <a:pt x="267" y="536"/>
                    </a:lnTo>
                    <a:lnTo>
                      <a:pt x="261" y="526"/>
                    </a:lnTo>
                    <a:lnTo>
                      <a:pt x="253" y="520"/>
                    </a:lnTo>
                    <a:lnTo>
                      <a:pt x="253" y="514"/>
                    </a:lnTo>
                    <a:lnTo>
                      <a:pt x="249" y="510"/>
                    </a:lnTo>
                    <a:lnTo>
                      <a:pt x="248" y="506"/>
                    </a:lnTo>
                    <a:lnTo>
                      <a:pt x="240" y="504"/>
                    </a:lnTo>
                    <a:lnTo>
                      <a:pt x="232" y="498"/>
                    </a:lnTo>
                    <a:lnTo>
                      <a:pt x="226" y="494"/>
                    </a:lnTo>
                    <a:lnTo>
                      <a:pt x="210" y="490"/>
                    </a:lnTo>
                    <a:lnTo>
                      <a:pt x="192" y="490"/>
                    </a:lnTo>
                    <a:lnTo>
                      <a:pt x="174" y="488"/>
                    </a:lnTo>
                    <a:lnTo>
                      <a:pt x="168" y="486"/>
                    </a:lnTo>
                    <a:lnTo>
                      <a:pt x="162" y="486"/>
                    </a:lnTo>
                    <a:lnTo>
                      <a:pt x="158" y="482"/>
                    </a:lnTo>
                    <a:lnTo>
                      <a:pt x="155" y="478"/>
                    </a:lnTo>
                    <a:lnTo>
                      <a:pt x="153" y="468"/>
                    </a:lnTo>
                    <a:lnTo>
                      <a:pt x="149" y="464"/>
                    </a:lnTo>
                    <a:lnTo>
                      <a:pt x="145" y="460"/>
                    </a:lnTo>
                    <a:lnTo>
                      <a:pt x="129" y="454"/>
                    </a:lnTo>
                    <a:lnTo>
                      <a:pt x="115" y="445"/>
                    </a:lnTo>
                    <a:lnTo>
                      <a:pt x="103" y="435"/>
                    </a:lnTo>
                    <a:lnTo>
                      <a:pt x="99" y="431"/>
                    </a:lnTo>
                    <a:lnTo>
                      <a:pt x="95" y="425"/>
                    </a:lnTo>
                    <a:lnTo>
                      <a:pt x="93" y="417"/>
                    </a:lnTo>
                    <a:lnTo>
                      <a:pt x="89" y="411"/>
                    </a:lnTo>
                    <a:lnTo>
                      <a:pt x="81" y="407"/>
                    </a:lnTo>
                    <a:lnTo>
                      <a:pt x="73" y="405"/>
                    </a:lnTo>
                    <a:lnTo>
                      <a:pt x="69" y="403"/>
                    </a:lnTo>
                    <a:lnTo>
                      <a:pt x="65" y="401"/>
                    </a:lnTo>
                    <a:lnTo>
                      <a:pt x="64" y="395"/>
                    </a:lnTo>
                    <a:lnTo>
                      <a:pt x="60" y="395"/>
                    </a:lnTo>
                    <a:lnTo>
                      <a:pt x="58" y="393"/>
                    </a:lnTo>
                    <a:lnTo>
                      <a:pt x="56" y="391"/>
                    </a:lnTo>
                    <a:lnTo>
                      <a:pt x="54" y="383"/>
                    </a:lnTo>
                    <a:lnTo>
                      <a:pt x="48" y="377"/>
                    </a:lnTo>
                    <a:lnTo>
                      <a:pt x="42" y="373"/>
                    </a:lnTo>
                    <a:lnTo>
                      <a:pt x="34" y="370"/>
                    </a:lnTo>
                    <a:lnTo>
                      <a:pt x="28" y="364"/>
                    </a:lnTo>
                    <a:lnTo>
                      <a:pt x="24" y="360"/>
                    </a:lnTo>
                    <a:lnTo>
                      <a:pt x="16" y="358"/>
                    </a:lnTo>
                    <a:lnTo>
                      <a:pt x="10" y="356"/>
                    </a:lnTo>
                    <a:lnTo>
                      <a:pt x="6" y="352"/>
                    </a:lnTo>
                    <a:lnTo>
                      <a:pt x="4" y="350"/>
                    </a:lnTo>
                    <a:lnTo>
                      <a:pt x="0" y="3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59" name="Freeform 58"/>
              <p:cNvSpPr>
                <a:spLocks/>
              </p:cNvSpPr>
              <p:nvPr/>
            </p:nvSpPr>
            <p:spPr bwMode="auto">
              <a:xfrm>
                <a:off x="3265488" y="1951152"/>
                <a:ext cx="615950" cy="663575"/>
              </a:xfrm>
              <a:custGeom>
                <a:avLst/>
                <a:gdLst>
                  <a:gd name="T0" fmla="*/ 452789 w 940"/>
                  <a:gd name="T1" fmla="*/ 505581 h 903"/>
                  <a:gd name="T2" fmla="*/ 417404 w 940"/>
                  <a:gd name="T3" fmla="*/ 511460 h 903"/>
                  <a:gd name="T4" fmla="*/ 413473 w 940"/>
                  <a:gd name="T5" fmla="*/ 515869 h 903"/>
                  <a:gd name="T6" fmla="*/ 387918 w 940"/>
                  <a:gd name="T7" fmla="*/ 521748 h 903"/>
                  <a:gd name="T8" fmla="*/ 360396 w 940"/>
                  <a:gd name="T9" fmla="*/ 563635 h 903"/>
                  <a:gd name="T10" fmla="*/ 323046 w 940"/>
                  <a:gd name="T11" fmla="*/ 585680 h 903"/>
                  <a:gd name="T12" fmla="*/ 285696 w 940"/>
                  <a:gd name="T13" fmla="*/ 614340 h 903"/>
                  <a:gd name="T14" fmla="*/ 259485 w 940"/>
                  <a:gd name="T15" fmla="*/ 617279 h 903"/>
                  <a:gd name="T16" fmla="*/ 249001 w 940"/>
                  <a:gd name="T17" fmla="*/ 587150 h 903"/>
                  <a:gd name="T18" fmla="*/ 195925 w 940"/>
                  <a:gd name="T19" fmla="*/ 587150 h 903"/>
                  <a:gd name="T20" fmla="*/ 165127 w 940"/>
                  <a:gd name="T21" fmla="*/ 600377 h 903"/>
                  <a:gd name="T22" fmla="*/ 114016 w 940"/>
                  <a:gd name="T23" fmla="*/ 627567 h 903"/>
                  <a:gd name="T24" fmla="*/ 85840 w 940"/>
                  <a:gd name="T25" fmla="*/ 645204 h 903"/>
                  <a:gd name="T26" fmla="*/ 47179 w 940"/>
                  <a:gd name="T27" fmla="*/ 652552 h 903"/>
                  <a:gd name="T28" fmla="*/ 36695 w 940"/>
                  <a:gd name="T29" fmla="*/ 594499 h 903"/>
                  <a:gd name="T30" fmla="*/ 0 w 940"/>
                  <a:gd name="T31" fmla="*/ 575392 h 903"/>
                  <a:gd name="T32" fmla="*/ 7863 w 940"/>
                  <a:gd name="T33" fmla="*/ 545998 h 903"/>
                  <a:gd name="T34" fmla="*/ 13105 w 940"/>
                  <a:gd name="T35" fmla="*/ 515869 h 903"/>
                  <a:gd name="T36" fmla="*/ 17037 w 940"/>
                  <a:gd name="T37" fmla="*/ 486475 h 903"/>
                  <a:gd name="T38" fmla="*/ 72735 w 940"/>
                  <a:gd name="T39" fmla="*/ 457815 h 903"/>
                  <a:gd name="T40" fmla="*/ 115327 w 940"/>
                  <a:gd name="T41" fmla="*/ 453406 h 903"/>
                  <a:gd name="T42" fmla="*/ 134985 w 940"/>
                  <a:gd name="T43" fmla="*/ 443118 h 903"/>
                  <a:gd name="T44" fmla="*/ 159885 w 940"/>
                  <a:gd name="T45" fmla="*/ 468103 h 903"/>
                  <a:gd name="T46" fmla="*/ 198546 w 940"/>
                  <a:gd name="T47" fmla="*/ 424012 h 903"/>
                  <a:gd name="T48" fmla="*/ 227377 w 940"/>
                  <a:gd name="T49" fmla="*/ 385065 h 903"/>
                  <a:gd name="T50" fmla="*/ 237206 w 940"/>
                  <a:gd name="T51" fmla="*/ 364489 h 903"/>
                  <a:gd name="T52" fmla="*/ 211651 w 940"/>
                  <a:gd name="T53" fmla="*/ 337299 h 903"/>
                  <a:gd name="T54" fmla="*/ 226067 w 940"/>
                  <a:gd name="T55" fmla="*/ 309374 h 903"/>
                  <a:gd name="T56" fmla="*/ 239827 w 940"/>
                  <a:gd name="T57" fmla="*/ 283654 h 903"/>
                  <a:gd name="T58" fmla="*/ 230654 w 940"/>
                  <a:gd name="T59" fmla="*/ 268957 h 903"/>
                  <a:gd name="T60" fmla="*/ 210340 w 940"/>
                  <a:gd name="T61" fmla="*/ 227071 h 903"/>
                  <a:gd name="T62" fmla="*/ 180198 w 940"/>
                  <a:gd name="T63" fmla="*/ 210904 h 903"/>
                  <a:gd name="T64" fmla="*/ 162506 w 940"/>
                  <a:gd name="T65" fmla="*/ 221192 h 903"/>
                  <a:gd name="T66" fmla="*/ 148090 w 940"/>
                  <a:gd name="T67" fmla="*/ 212373 h 903"/>
                  <a:gd name="T68" fmla="*/ 142848 w 940"/>
                  <a:gd name="T69" fmla="*/ 184449 h 903"/>
                  <a:gd name="T70" fmla="*/ 152022 w 940"/>
                  <a:gd name="T71" fmla="*/ 164608 h 903"/>
                  <a:gd name="T72" fmla="*/ 167748 w 940"/>
                  <a:gd name="T73" fmla="*/ 121986 h 903"/>
                  <a:gd name="T74" fmla="*/ 150711 w 940"/>
                  <a:gd name="T75" fmla="*/ 84508 h 903"/>
                  <a:gd name="T76" fmla="*/ 167748 w 940"/>
                  <a:gd name="T77" fmla="*/ 53644 h 903"/>
                  <a:gd name="T78" fmla="*/ 173646 w 940"/>
                  <a:gd name="T79" fmla="*/ 14697 h 903"/>
                  <a:gd name="T80" fmla="*/ 199856 w 940"/>
                  <a:gd name="T81" fmla="*/ 0 h 903"/>
                  <a:gd name="T82" fmla="*/ 230654 w 940"/>
                  <a:gd name="T83" fmla="*/ 10288 h 903"/>
                  <a:gd name="T84" fmla="*/ 275212 w 940"/>
                  <a:gd name="T85" fmla="*/ 19106 h 903"/>
                  <a:gd name="T86" fmla="*/ 313872 w 940"/>
                  <a:gd name="T87" fmla="*/ 29394 h 903"/>
                  <a:gd name="T88" fmla="*/ 393160 w 940"/>
                  <a:gd name="T89" fmla="*/ 51440 h 903"/>
                  <a:gd name="T90" fmla="*/ 469826 w 940"/>
                  <a:gd name="T91" fmla="*/ 68342 h 903"/>
                  <a:gd name="T92" fmla="*/ 508486 w 940"/>
                  <a:gd name="T93" fmla="*/ 83039 h 903"/>
                  <a:gd name="T94" fmla="*/ 570737 w 940"/>
                  <a:gd name="T95" fmla="*/ 130804 h 903"/>
                  <a:gd name="T96" fmla="*/ 605466 w 940"/>
                  <a:gd name="T97" fmla="*/ 160199 h 903"/>
                  <a:gd name="T98" fmla="*/ 615950 w 940"/>
                  <a:gd name="T99" fmla="*/ 182979 h 903"/>
                  <a:gd name="T100" fmla="*/ 590395 w 940"/>
                  <a:gd name="T101" fmla="*/ 202085 h 903"/>
                  <a:gd name="T102" fmla="*/ 555010 w 940"/>
                  <a:gd name="T103" fmla="*/ 213843 h 903"/>
                  <a:gd name="T104" fmla="*/ 524213 w 940"/>
                  <a:gd name="T105" fmla="*/ 271897 h 903"/>
                  <a:gd name="T106" fmla="*/ 498002 w 940"/>
                  <a:gd name="T107" fmla="*/ 327011 h 903"/>
                  <a:gd name="T108" fmla="*/ 490139 w 940"/>
                  <a:gd name="T109" fmla="*/ 382125 h 903"/>
                  <a:gd name="T110" fmla="*/ 473102 w 940"/>
                  <a:gd name="T111" fmla="*/ 492354 h 9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0"/>
                  <a:gd name="T169" fmla="*/ 0 h 903"/>
                  <a:gd name="T170" fmla="*/ 940 w 940"/>
                  <a:gd name="T171" fmla="*/ 903 h 9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0" h="903">
                    <a:moveTo>
                      <a:pt x="722" y="670"/>
                    </a:moveTo>
                    <a:lnTo>
                      <a:pt x="711" y="678"/>
                    </a:lnTo>
                    <a:lnTo>
                      <a:pt x="703" y="682"/>
                    </a:lnTo>
                    <a:lnTo>
                      <a:pt x="699" y="686"/>
                    </a:lnTo>
                    <a:lnTo>
                      <a:pt x="697" y="688"/>
                    </a:lnTo>
                    <a:lnTo>
                      <a:pt x="693" y="688"/>
                    </a:lnTo>
                    <a:lnTo>
                      <a:pt x="691" y="688"/>
                    </a:lnTo>
                    <a:lnTo>
                      <a:pt x="683" y="686"/>
                    </a:lnTo>
                    <a:lnTo>
                      <a:pt x="675" y="684"/>
                    </a:lnTo>
                    <a:lnTo>
                      <a:pt x="663" y="686"/>
                    </a:lnTo>
                    <a:lnTo>
                      <a:pt x="655" y="686"/>
                    </a:lnTo>
                    <a:lnTo>
                      <a:pt x="649" y="690"/>
                    </a:lnTo>
                    <a:lnTo>
                      <a:pt x="641" y="694"/>
                    </a:lnTo>
                    <a:lnTo>
                      <a:pt x="637" y="696"/>
                    </a:lnTo>
                    <a:lnTo>
                      <a:pt x="629" y="698"/>
                    </a:lnTo>
                    <a:lnTo>
                      <a:pt x="629" y="700"/>
                    </a:lnTo>
                    <a:lnTo>
                      <a:pt x="627" y="702"/>
                    </a:lnTo>
                    <a:lnTo>
                      <a:pt x="629" y="702"/>
                    </a:lnTo>
                    <a:lnTo>
                      <a:pt x="633" y="702"/>
                    </a:lnTo>
                    <a:lnTo>
                      <a:pt x="633" y="700"/>
                    </a:lnTo>
                    <a:lnTo>
                      <a:pt x="631" y="702"/>
                    </a:lnTo>
                    <a:lnTo>
                      <a:pt x="627" y="702"/>
                    </a:lnTo>
                    <a:lnTo>
                      <a:pt x="624" y="702"/>
                    </a:lnTo>
                    <a:lnTo>
                      <a:pt x="616" y="704"/>
                    </a:lnTo>
                    <a:lnTo>
                      <a:pt x="608" y="706"/>
                    </a:lnTo>
                    <a:lnTo>
                      <a:pt x="602" y="708"/>
                    </a:lnTo>
                    <a:lnTo>
                      <a:pt x="596" y="710"/>
                    </a:lnTo>
                    <a:lnTo>
                      <a:pt x="592" y="710"/>
                    </a:lnTo>
                    <a:lnTo>
                      <a:pt x="580" y="722"/>
                    </a:lnTo>
                    <a:lnTo>
                      <a:pt x="570" y="732"/>
                    </a:lnTo>
                    <a:lnTo>
                      <a:pt x="568" y="739"/>
                    </a:lnTo>
                    <a:lnTo>
                      <a:pt x="564" y="747"/>
                    </a:lnTo>
                    <a:lnTo>
                      <a:pt x="560" y="755"/>
                    </a:lnTo>
                    <a:lnTo>
                      <a:pt x="554" y="761"/>
                    </a:lnTo>
                    <a:lnTo>
                      <a:pt x="550" y="767"/>
                    </a:lnTo>
                    <a:lnTo>
                      <a:pt x="544" y="769"/>
                    </a:lnTo>
                    <a:lnTo>
                      <a:pt x="538" y="771"/>
                    </a:lnTo>
                    <a:lnTo>
                      <a:pt x="533" y="775"/>
                    </a:lnTo>
                    <a:lnTo>
                      <a:pt x="523" y="781"/>
                    </a:lnTo>
                    <a:lnTo>
                      <a:pt x="513" y="787"/>
                    </a:lnTo>
                    <a:lnTo>
                      <a:pt x="503" y="793"/>
                    </a:lnTo>
                    <a:lnTo>
                      <a:pt x="493" y="797"/>
                    </a:lnTo>
                    <a:lnTo>
                      <a:pt x="481" y="805"/>
                    </a:lnTo>
                    <a:lnTo>
                      <a:pt x="467" y="817"/>
                    </a:lnTo>
                    <a:lnTo>
                      <a:pt x="457" y="822"/>
                    </a:lnTo>
                    <a:lnTo>
                      <a:pt x="445" y="828"/>
                    </a:lnTo>
                    <a:lnTo>
                      <a:pt x="442" y="834"/>
                    </a:lnTo>
                    <a:lnTo>
                      <a:pt x="440" y="834"/>
                    </a:lnTo>
                    <a:lnTo>
                      <a:pt x="436" y="836"/>
                    </a:lnTo>
                    <a:lnTo>
                      <a:pt x="430" y="838"/>
                    </a:lnTo>
                    <a:lnTo>
                      <a:pt x="422" y="840"/>
                    </a:lnTo>
                    <a:lnTo>
                      <a:pt x="418" y="842"/>
                    </a:lnTo>
                    <a:lnTo>
                      <a:pt x="412" y="844"/>
                    </a:lnTo>
                    <a:lnTo>
                      <a:pt x="410" y="844"/>
                    </a:lnTo>
                    <a:lnTo>
                      <a:pt x="400" y="842"/>
                    </a:lnTo>
                    <a:lnTo>
                      <a:pt x="396" y="840"/>
                    </a:lnTo>
                    <a:lnTo>
                      <a:pt x="394" y="838"/>
                    </a:lnTo>
                    <a:lnTo>
                      <a:pt x="392" y="834"/>
                    </a:lnTo>
                    <a:lnTo>
                      <a:pt x="390" y="830"/>
                    </a:lnTo>
                    <a:lnTo>
                      <a:pt x="390" y="817"/>
                    </a:lnTo>
                    <a:lnTo>
                      <a:pt x="386" y="809"/>
                    </a:lnTo>
                    <a:lnTo>
                      <a:pt x="382" y="803"/>
                    </a:lnTo>
                    <a:lnTo>
                      <a:pt x="380" y="799"/>
                    </a:lnTo>
                    <a:lnTo>
                      <a:pt x="374" y="797"/>
                    </a:lnTo>
                    <a:lnTo>
                      <a:pt x="360" y="795"/>
                    </a:lnTo>
                    <a:lnTo>
                      <a:pt x="345" y="795"/>
                    </a:lnTo>
                    <a:lnTo>
                      <a:pt x="321" y="795"/>
                    </a:lnTo>
                    <a:lnTo>
                      <a:pt x="303" y="795"/>
                    </a:lnTo>
                    <a:lnTo>
                      <a:pt x="301" y="797"/>
                    </a:lnTo>
                    <a:lnTo>
                      <a:pt x="299" y="799"/>
                    </a:lnTo>
                    <a:lnTo>
                      <a:pt x="297" y="805"/>
                    </a:lnTo>
                    <a:lnTo>
                      <a:pt x="287" y="807"/>
                    </a:lnTo>
                    <a:lnTo>
                      <a:pt x="277" y="809"/>
                    </a:lnTo>
                    <a:lnTo>
                      <a:pt x="271" y="809"/>
                    </a:lnTo>
                    <a:lnTo>
                      <a:pt x="269" y="809"/>
                    </a:lnTo>
                    <a:lnTo>
                      <a:pt x="267" y="809"/>
                    </a:lnTo>
                    <a:lnTo>
                      <a:pt x="252" y="817"/>
                    </a:lnTo>
                    <a:lnTo>
                      <a:pt x="234" y="820"/>
                    </a:lnTo>
                    <a:lnTo>
                      <a:pt x="232" y="826"/>
                    </a:lnTo>
                    <a:lnTo>
                      <a:pt x="226" y="834"/>
                    </a:lnTo>
                    <a:lnTo>
                      <a:pt x="216" y="842"/>
                    </a:lnTo>
                    <a:lnTo>
                      <a:pt x="202" y="846"/>
                    </a:lnTo>
                    <a:lnTo>
                      <a:pt x="186" y="848"/>
                    </a:lnTo>
                    <a:lnTo>
                      <a:pt x="174" y="854"/>
                    </a:lnTo>
                    <a:lnTo>
                      <a:pt x="163" y="856"/>
                    </a:lnTo>
                    <a:lnTo>
                      <a:pt x="161" y="860"/>
                    </a:lnTo>
                    <a:lnTo>
                      <a:pt x="155" y="866"/>
                    </a:lnTo>
                    <a:lnTo>
                      <a:pt x="149" y="868"/>
                    </a:lnTo>
                    <a:lnTo>
                      <a:pt x="147" y="868"/>
                    </a:lnTo>
                    <a:lnTo>
                      <a:pt x="145" y="868"/>
                    </a:lnTo>
                    <a:lnTo>
                      <a:pt x="131" y="878"/>
                    </a:lnTo>
                    <a:lnTo>
                      <a:pt x="121" y="890"/>
                    </a:lnTo>
                    <a:lnTo>
                      <a:pt x="109" y="898"/>
                    </a:lnTo>
                    <a:lnTo>
                      <a:pt x="95" y="903"/>
                    </a:lnTo>
                    <a:lnTo>
                      <a:pt x="85" y="901"/>
                    </a:lnTo>
                    <a:lnTo>
                      <a:pt x="79" y="898"/>
                    </a:lnTo>
                    <a:lnTo>
                      <a:pt x="75" y="894"/>
                    </a:lnTo>
                    <a:lnTo>
                      <a:pt x="72" y="888"/>
                    </a:lnTo>
                    <a:lnTo>
                      <a:pt x="70" y="878"/>
                    </a:lnTo>
                    <a:lnTo>
                      <a:pt x="70" y="868"/>
                    </a:lnTo>
                    <a:lnTo>
                      <a:pt x="70" y="846"/>
                    </a:lnTo>
                    <a:lnTo>
                      <a:pt x="68" y="836"/>
                    </a:lnTo>
                    <a:lnTo>
                      <a:pt x="66" y="826"/>
                    </a:lnTo>
                    <a:lnTo>
                      <a:pt x="62" y="818"/>
                    </a:lnTo>
                    <a:lnTo>
                      <a:pt x="56" y="809"/>
                    </a:lnTo>
                    <a:lnTo>
                      <a:pt x="50" y="801"/>
                    </a:lnTo>
                    <a:lnTo>
                      <a:pt x="40" y="797"/>
                    </a:lnTo>
                    <a:lnTo>
                      <a:pt x="30" y="795"/>
                    </a:lnTo>
                    <a:lnTo>
                      <a:pt x="18" y="793"/>
                    </a:lnTo>
                    <a:lnTo>
                      <a:pt x="8" y="785"/>
                    </a:lnTo>
                    <a:lnTo>
                      <a:pt x="4" y="785"/>
                    </a:lnTo>
                    <a:lnTo>
                      <a:pt x="0" y="783"/>
                    </a:lnTo>
                    <a:lnTo>
                      <a:pt x="2" y="773"/>
                    </a:lnTo>
                    <a:lnTo>
                      <a:pt x="2" y="759"/>
                    </a:lnTo>
                    <a:lnTo>
                      <a:pt x="8" y="759"/>
                    </a:lnTo>
                    <a:lnTo>
                      <a:pt x="8" y="757"/>
                    </a:lnTo>
                    <a:lnTo>
                      <a:pt x="10" y="757"/>
                    </a:lnTo>
                    <a:lnTo>
                      <a:pt x="12" y="751"/>
                    </a:lnTo>
                    <a:lnTo>
                      <a:pt x="12" y="743"/>
                    </a:lnTo>
                    <a:lnTo>
                      <a:pt x="12" y="732"/>
                    </a:lnTo>
                    <a:lnTo>
                      <a:pt x="14" y="724"/>
                    </a:lnTo>
                    <a:lnTo>
                      <a:pt x="14" y="720"/>
                    </a:lnTo>
                    <a:lnTo>
                      <a:pt x="18" y="716"/>
                    </a:lnTo>
                    <a:lnTo>
                      <a:pt x="24" y="710"/>
                    </a:lnTo>
                    <a:lnTo>
                      <a:pt x="22" y="704"/>
                    </a:lnTo>
                    <a:lnTo>
                      <a:pt x="20" y="702"/>
                    </a:lnTo>
                    <a:lnTo>
                      <a:pt x="18" y="698"/>
                    </a:lnTo>
                    <a:lnTo>
                      <a:pt x="14" y="696"/>
                    </a:lnTo>
                    <a:lnTo>
                      <a:pt x="12" y="692"/>
                    </a:lnTo>
                    <a:lnTo>
                      <a:pt x="10" y="688"/>
                    </a:lnTo>
                    <a:lnTo>
                      <a:pt x="14" y="682"/>
                    </a:lnTo>
                    <a:lnTo>
                      <a:pt x="16" y="674"/>
                    </a:lnTo>
                    <a:lnTo>
                      <a:pt x="26" y="662"/>
                    </a:lnTo>
                    <a:lnTo>
                      <a:pt x="38" y="656"/>
                    </a:lnTo>
                    <a:lnTo>
                      <a:pt x="56" y="651"/>
                    </a:lnTo>
                    <a:lnTo>
                      <a:pt x="72" y="643"/>
                    </a:lnTo>
                    <a:lnTo>
                      <a:pt x="87" y="639"/>
                    </a:lnTo>
                    <a:lnTo>
                      <a:pt x="97" y="631"/>
                    </a:lnTo>
                    <a:lnTo>
                      <a:pt x="103" y="625"/>
                    </a:lnTo>
                    <a:lnTo>
                      <a:pt x="111" y="623"/>
                    </a:lnTo>
                    <a:lnTo>
                      <a:pt x="119" y="623"/>
                    </a:lnTo>
                    <a:lnTo>
                      <a:pt x="129" y="623"/>
                    </a:lnTo>
                    <a:lnTo>
                      <a:pt x="139" y="623"/>
                    </a:lnTo>
                    <a:lnTo>
                      <a:pt x="153" y="625"/>
                    </a:lnTo>
                    <a:lnTo>
                      <a:pt x="166" y="625"/>
                    </a:lnTo>
                    <a:lnTo>
                      <a:pt x="172" y="619"/>
                    </a:lnTo>
                    <a:lnTo>
                      <a:pt x="176" y="617"/>
                    </a:lnTo>
                    <a:lnTo>
                      <a:pt x="178" y="613"/>
                    </a:lnTo>
                    <a:lnTo>
                      <a:pt x="180" y="611"/>
                    </a:lnTo>
                    <a:lnTo>
                      <a:pt x="186" y="611"/>
                    </a:lnTo>
                    <a:lnTo>
                      <a:pt x="188" y="611"/>
                    </a:lnTo>
                    <a:lnTo>
                      <a:pt x="196" y="609"/>
                    </a:lnTo>
                    <a:lnTo>
                      <a:pt x="202" y="605"/>
                    </a:lnTo>
                    <a:lnTo>
                      <a:pt x="206" y="603"/>
                    </a:lnTo>
                    <a:lnTo>
                      <a:pt x="210" y="603"/>
                    </a:lnTo>
                    <a:lnTo>
                      <a:pt x="216" y="607"/>
                    </a:lnTo>
                    <a:lnTo>
                      <a:pt x="222" y="619"/>
                    </a:lnTo>
                    <a:lnTo>
                      <a:pt x="226" y="623"/>
                    </a:lnTo>
                    <a:lnTo>
                      <a:pt x="232" y="627"/>
                    </a:lnTo>
                    <a:lnTo>
                      <a:pt x="238" y="633"/>
                    </a:lnTo>
                    <a:lnTo>
                      <a:pt x="244" y="637"/>
                    </a:lnTo>
                    <a:lnTo>
                      <a:pt x="254" y="645"/>
                    </a:lnTo>
                    <a:lnTo>
                      <a:pt x="259" y="635"/>
                    </a:lnTo>
                    <a:lnTo>
                      <a:pt x="263" y="623"/>
                    </a:lnTo>
                    <a:lnTo>
                      <a:pt x="265" y="607"/>
                    </a:lnTo>
                    <a:lnTo>
                      <a:pt x="273" y="597"/>
                    </a:lnTo>
                    <a:lnTo>
                      <a:pt x="287" y="587"/>
                    </a:lnTo>
                    <a:lnTo>
                      <a:pt x="303" y="577"/>
                    </a:lnTo>
                    <a:lnTo>
                      <a:pt x="317" y="568"/>
                    </a:lnTo>
                    <a:lnTo>
                      <a:pt x="329" y="554"/>
                    </a:lnTo>
                    <a:lnTo>
                      <a:pt x="331" y="548"/>
                    </a:lnTo>
                    <a:lnTo>
                      <a:pt x="331" y="544"/>
                    </a:lnTo>
                    <a:lnTo>
                      <a:pt x="335" y="538"/>
                    </a:lnTo>
                    <a:lnTo>
                      <a:pt x="341" y="532"/>
                    </a:lnTo>
                    <a:lnTo>
                      <a:pt x="347" y="524"/>
                    </a:lnTo>
                    <a:lnTo>
                      <a:pt x="350" y="520"/>
                    </a:lnTo>
                    <a:lnTo>
                      <a:pt x="354" y="512"/>
                    </a:lnTo>
                    <a:lnTo>
                      <a:pt x="356" y="508"/>
                    </a:lnTo>
                    <a:lnTo>
                      <a:pt x="358" y="506"/>
                    </a:lnTo>
                    <a:lnTo>
                      <a:pt x="360" y="504"/>
                    </a:lnTo>
                    <a:lnTo>
                      <a:pt x="360" y="498"/>
                    </a:lnTo>
                    <a:lnTo>
                      <a:pt x="362" y="496"/>
                    </a:lnTo>
                    <a:lnTo>
                      <a:pt x="364" y="492"/>
                    </a:lnTo>
                    <a:lnTo>
                      <a:pt x="362" y="485"/>
                    </a:lnTo>
                    <a:lnTo>
                      <a:pt x="358" y="481"/>
                    </a:lnTo>
                    <a:lnTo>
                      <a:pt x="354" y="475"/>
                    </a:lnTo>
                    <a:lnTo>
                      <a:pt x="347" y="471"/>
                    </a:lnTo>
                    <a:lnTo>
                      <a:pt x="331" y="463"/>
                    </a:lnTo>
                    <a:lnTo>
                      <a:pt x="323" y="459"/>
                    </a:lnTo>
                    <a:lnTo>
                      <a:pt x="317" y="457"/>
                    </a:lnTo>
                    <a:lnTo>
                      <a:pt x="317" y="447"/>
                    </a:lnTo>
                    <a:lnTo>
                      <a:pt x="317" y="439"/>
                    </a:lnTo>
                    <a:lnTo>
                      <a:pt x="325" y="433"/>
                    </a:lnTo>
                    <a:lnTo>
                      <a:pt x="335" y="429"/>
                    </a:lnTo>
                    <a:lnTo>
                      <a:pt x="341" y="423"/>
                    </a:lnTo>
                    <a:lnTo>
                      <a:pt x="345" y="421"/>
                    </a:lnTo>
                    <a:lnTo>
                      <a:pt x="350" y="419"/>
                    </a:lnTo>
                    <a:lnTo>
                      <a:pt x="358" y="415"/>
                    </a:lnTo>
                    <a:lnTo>
                      <a:pt x="366" y="405"/>
                    </a:lnTo>
                    <a:lnTo>
                      <a:pt x="366" y="400"/>
                    </a:lnTo>
                    <a:lnTo>
                      <a:pt x="368" y="396"/>
                    </a:lnTo>
                    <a:lnTo>
                      <a:pt x="366" y="392"/>
                    </a:lnTo>
                    <a:lnTo>
                      <a:pt x="366" y="386"/>
                    </a:lnTo>
                    <a:lnTo>
                      <a:pt x="360" y="382"/>
                    </a:lnTo>
                    <a:lnTo>
                      <a:pt x="354" y="380"/>
                    </a:lnTo>
                    <a:lnTo>
                      <a:pt x="352" y="376"/>
                    </a:lnTo>
                    <a:lnTo>
                      <a:pt x="352" y="374"/>
                    </a:lnTo>
                    <a:lnTo>
                      <a:pt x="350" y="372"/>
                    </a:lnTo>
                    <a:lnTo>
                      <a:pt x="352" y="370"/>
                    </a:lnTo>
                    <a:lnTo>
                      <a:pt x="352" y="366"/>
                    </a:lnTo>
                    <a:lnTo>
                      <a:pt x="352" y="362"/>
                    </a:lnTo>
                    <a:lnTo>
                      <a:pt x="347" y="350"/>
                    </a:lnTo>
                    <a:lnTo>
                      <a:pt x="341" y="336"/>
                    </a:lnTo>
                    <a:lnTo>
                      <a:pt x="333" y="326"/>
                    </a:lnTo>
                    <a:lnTo>
                      <a:pt x="329" y="322"/>
                    </a:lnTo>
                    <a:lnTo>
                      <a:pt x="323" y="321"/>
                    </a:lnTo>
                    <a:lnTo>
                      <a:pt x="321" y="309"/>
                    </a:lnTo>
                    <a:lnTo>
                      <a:pt x="317" y="301"/>
                    </a:lnTo>
                    <a:lnTo>
                      <a:pt x="311" y="295"/>
                    </a:lnTo>
                    <a:lnTo>
                      <a:pt x="303" y="289"/>
                    </a:lnTo>
                    <a:lnTo>
                      <a:pt x="295" y="289"/>
                    </a:lnTo>
                    <a:lnTo>
                      <a:pt x="285" y="287"/>
                    </a:lnTo>
                    <a:lnTo>
                      <a:pt x="277" y="287"/>
                    </a:lnTo>
                    <a:lnTo>
                      <a:pt x="275" y="287"/>
                    </a:lnTo>
                    <a:lnTo>
                      <a:pt x="273" y="287"/>
                    </a:lnTo>
                    <a:lnTo>
                      <a:pt x="267" y="287"/>
                    </a:lnTo>
                    <a:lnTo>
                      <a:pt x="261" y="289"/>
                    </a:lnTo>
                    <a:lnTo>
                      <a:pt x="259" y="293"/>
                    </a:lnTo>
                    <a:lnTo>
                      <a:pt x="256" y="297"/>
                    </a:lnTo>
                    <a:lnTo>
                      <a:pt x="252" y="299"/>
                    </a:lnTo>
                    <a:lnTo>
                      <a:pt x="248" y="301"/>
                    </a:lnTo>
                    <a:lnTo>
                      <a:pt x="244" y="301"/>
                    </a:lnTo>
                    <a:lnTo>
                      <a:pt x="242" y="301"/>
                    </a:lnTo>
                    <a:lnTo>
                      <a:pt x="232" y="299"/>
                    </a:lnTo>
                    <a:lnTo>
                      <a:pt x="228" y="297"/>
                    </a:lnTo>
                    <a:lnTo>
                      <a:pt x="226" y="295"/>
                    </a:lnTo>
                    <a:lnTo>
                      <a:pt x="226" y="293"/>
                    </a:lnTo>
                    <a:lnTo>
                      <a:pt x="226" y="289"/>
                    </a:lnTo>
                    <a:lnTo>
                      <a:pt x="226" y="287"/>
                    </a:lnTo>
                    <a:lnTo>
                      <a:pt x="224" y="287"/>
                    </a:lnTo>
                    <a:lnTo>
                      <a:pt x="218" y="287"/>
                    </a:lnTo>
                    <a:lnTo>
                      <a:pt x="218" y="273"/>
                    </a:lnTo>
                    <a:lnTo>
                      <a:pt x="218" y="263"/>
                    </a:lnTo>
                    <a:lnTo>
                      <a:pt x="218" y="255"/>
                    </a:lnTo>
                    <a:lnTo>
                      <a:pt x="218" y="251"/>
                    </a:lnTo>
                    <a:lnTo>
                      <a:pt x="220" y="247"/>
                    </a:lnTo>
                    <a:lnTo>
                      <a:pt x="220" y="243"/>
                    </a:lnTo>
                    <a:lnTo>
                      <a:pt x="224" y="241"/>
                    </a:lnTo>
                    <a:lnTo>
                      <a:pt x="226" y="238"/>
                    </a:lnTo>
                    <a:lnTo>
                      <a:pt x="230" y="236"/>
                    </a:lnTo>
                    <a:lnTo>
                      <a:pt x="232" y="230"/>
                    </a:lnTo>
                    <a:lnTo>
                      <a:pt x="232" y="224"/>
                    </a:lnTo>
                    <a:lnTo>
                      <a:pt x="234" y="218"/>
                    </a:lnTo>
                    <a:lnTo>
                      <a:pt x="236" y="212"/>
                    </a:lnTo>
                    <a:lnTo>
                      <a:pt x="242" y="208"/>
                    </a:lnTo>
                    <a:lnTo>
                      <a:pt x="250" y="200"/>
                    </a:lnTo>
                    <a:lnTo>
                      <a:pt x="252" y="186"/>
                    </a:lnTo>
                    <a:lnTo>
                      <a:pt x="256" y="174"/>
                    </a:lnTo>
                    <a:lnTo>
                      <a:pt x="256" y="166"/>
                    </a:lnTo>
                    <a:lnTo>
                      <a:pt x="254" y="160"/>
                    </a:lnTo>
                    <a:lnTo>
                      <a:pt x="250" y="155"/>
                    </a:lnTo>
                    <a:lnTo>
                      <a:pt x="244" y="151"/>
                    </a:lnTo>
                    <a:lnTo>
                      <a:pt x="238" y="145"/>
                    </a:lnTo>
                    <a:lnTo>
                      <a:pt x="234" y="135"/>
                    </a:lnTo>
                    <a:lnTo>
                      <a:pt x="232" y="125"/>
                    </a:lnTo>
                    <a:lnTo>
                      <a:pt x="230" y="115"/>
                    </a:lnTo>
                    <a:lnTo>
                      <a:pt x="230" y="105"/>
                    </a:lnTo>
                    <a:lnTo>
                      <a:pt x="232" y="99"/>
                    </a:lnTo>
                    <a:lnTo>
                      <a:pt x="238" y="93"/>
                    </a:lnTo>
                    <a:lnTo>
                      <a:pt x="246" y="89"/>
                    </a:lnTo>
                    <a:lnTo>
                      <a:pt x="250" y="81"/>
                    </a:lnTo>
                    <a:lnTo>
                      <a:pt x="256" y="75"/>
                    </a:lnTo>
                    <a:lnTo>
                      <a:pt x="256" y="73"/>
                    </a:lnTo>
                    <a:lnTo>
                      <a:pt x="256" y="70"/>
                    </a:lnTo>
                    <a:lnTo>
                      <a:pt x="256" y="66"/>
                    </a:lnTo>
                    <a:lnTo>
                      <a:pt x="256" y="62"/>
                    </a:lnTo>
                    <a:lnTo>
                      <a:pt x="256" y="56"/>
                    </a:lnTo>
                    <a:lnTo>
                      <a:pt x="254" y="46"/>
                    </a:lnTo>
                    <a:lnTo>
                      <a:pt x="259" y="34"/>
                    </a:lnTo>
                    <a:lnTo>
                      <a:pt x="265" y="20"/>
                    </a:lnTo>
                    <a:lnTo>
                      <a:pt x="265" y="14"/>
                    </a:lnTo>
                    <a:lnTo>
                      <a:pt x="265" y="12"/>
                    </a:lnTo>
                    <a:lnTo>
                      <a:pt x="267" y="8"/>
                    </a:lnTo>
                    <a:lnTo>
                      <a:pt x="267" y="6"/>
                    </a:lnTo>
                    <a:lnTo>
                      <a:pt x="267" y="2"/>
                    </a:lnTo>
                    <a:lnTo>
                      <a:pt x="267" y="0"/>
                    </a:lnTo>
                    <a:lnTo>
                      <a:pt x="305" y="0"/>
                    </a:lnTo>
                    <a:lnTo>
                      <a:pt x="321" y="0"/>
                    </a:lnTo>
                    <a:lnTo>
                      <a:pt x="341" y="2"/>
                    </a:lnTo>
                    <a:lnTo>
                      <a:pt x="343" y="4"/>
                    </a:lnTo>
                    <a:lnTo>
                      <a:pt x="343" y="6"/>
                    </a:lnTo>
                    <a:lnTo>
                      <a:pt x="345" y="10"/>
                    </a:lnTo>
                    <a:lnTo>
                      <a:pt x="349" y="14"/>
                    </a:lnTo>
                    <a:lnTo>
                      <a:pt x="352" y="14"/>
                    </a:lnTo>
                    <a:lnTo>
                      <a:pt x="362" y="14"/>
                    </a:lnTo>
                    <a:lnTo>
                      <a:pt x="372" y="14"/>
                    </a:lnTo>
                    <a:lnTo>
                      <a:pt x="384" y="14"/>
                    </a:lnTo>
                    <a:lnTo>
                      <a:pt x="392" y="18"/>
                    </a:lnTo>
                    <a:lnTo>
                      <a:pt x="398" y="20"/>
                    </a:lnTo>
                    <a:lnTo>
                      <a:pt x="408" y="26"/>
                    </a:lnTo>
                    <a:lnTo>
                      <a:pt x="420" y="26"/>
                    </a:lnTo>
                    <a:lnTo>
                      <a:pt x="428" y="26"/>
                    </a:lnTo>
                    <a:lnTo>
                      <a:pt x="436" y="26"/>
                    </a:lnTo>
                    <a:lnTo>
                      <a:pt x="443" y="32"/>
                    </a:lnTo>
                    <a:lnTo>
                      <a:pt x="447" y="34"/>
                    </a:lnTo>
                    <a:lnTo>
                      <a:pt x="453" y="36"/>
                    </a:lnTo>
                    <a:lnTo>
                      <a:pt x="461" y="36"/>
                    </a:lnTo>
                    <a:lnTo>
                      <a:pt x="479" y="40"/>
                    </a:lnTo>
                    <a:lnTo>
                      <a:pt x="497" y="42"/>
                    </a:lnTo>
                    <a:lnTo>
                      <a:pt x="527" y="50"/>
                    </a:lnTo>
                    <a:lnTo>
                      <a:pt x="558" y="56"/>
                    </a:lnTo>
                    <a:lnTo>
                      <a:pt x="572" y="60"/>
                    </a:lnTo>
                    <a:lnTo>
                      <a:pt x="590" y="60"/>
                    </a:lnTo>
                    <a:lnTo>
                      <a:pt x="596" y="64"/>
                    </a:lnTo>
                    <a:lnTo>
                      <a:pt x="600" y="70"/>
                    </a:lnTo>
                    <a:lnTo>
                      <a:pt x="612" y="73"/>
                    </a:lnTo>
                    <a:lnTo>
                      <a:pt x="624" y="73"/>
                    </a:lnTo>
                    <a:lnTo>
                      <a:pt x="643" y="73"/>
                    </a:lnTo>
                    <a:lnTo>
                      <a:pt x="669" y="81"/>
                    </a:lnTo>
                    <a:lnTo>
                      <a:pt x="697" y="85"/>
                    </a:lnTo>
                    <a:lnTo>
                      <a:pt x="707" y="91"/>
                    </a:lnTo>
                    <a:lnTo>
                      <a:pt x="717" y="93"/>
                    </a:lnTo>
                    <a:lnTo>
                      <a:pt x="726" y="95"/>
                    </a:lnTo>
                    <a:lnTo>
                      <a:pt x="742" y="95"/>
                    </a:lnTo>
                    <a:lnTo>
                      <a:pt x="744" y="101"/>
                    </a:lnTo>
                    <a:lnTo>
                      <a:pt x="748" y="105"/>
                    </a:lnTo>
                    <a:lnTo>
                      <a:pt x="754" y="109"/>
                    </a:lnTo>
                    <a:lnTo>
                      <a:pt x="764" y="111"/>
                    </a:lnTo>
                    <a:lnTo>
                      <a:pt x="776" y="113"/>
                    </a:lnTo>
                    <a:lnTo>
                      <a:pt x="788" y="125"/>
                    </a:lnTo>
                    <a:lnTo>
                      <a:pt x="796" y="135"/>
                    </a:lnTo>
                    <a:lnTo>
                      <a:pt x="813" y="151"/>
                    </a:lnTo>
                    <a:lnTo>
                      <a:pt x="837" y="162"/>
                    </a:lnTo>
                    <a:lnTo>
                      <a:pt x="849" y="166"/>
                    </a:lnTo>
                    <a:lnTo>
                      <a:pt x="861" y="172"/>
                    </a:lnTo>
                    <a:lnTo>
                      <a:pt x="871" y="178"/>
                    </a:lnTo>
                    <a:lnTo>
                      <a:pt x="887" y="186"/>
                    </a:lnTo>
                    <a:lnTo>
                      <a:pt x="899" y="190"/>
                    </a:lnTo>
                    <a:lnTo>
                      <a:pt x="910" y="194"/>
                    </a:lnTo>
                    <a:lnTo>
                      <a:pt x="914" y="200"/>
                    </a:lnTo>
                    <a:lnTo>
                      <a:pt x="916" y="206"/>
                    </a:lnTo>
                    <a:lnTo>
                      <a:pt x="920" y="212"/>
                    </a:lnTo>
                    <a:lnTo>
                      <a:pt x="924" y="218"/>
                    </a:lnTo>
                    <a:lnTo>
                      <a:pt x="926" y="226"/>
                    </a:lnTo>
                    <a:lnTo>
                      <a:pt x="934" y="234"/>
                    </a:lnTo>
                    <a:lnTo>
                      <a:pt x="940" y="238"/>
                    </a:lnTo>
                    <a:lnTo>
                      <a:pt x="940" y="241"/>
                    </a:lnTo>
                    <a:lnTo>
                      <a:pt x="940" y="243"/>
                    </a:lnTo>
                    <a:lnTo>
                      <a:pt x="940" y="247"/>
                    </a:lnTo>
                    <a:lnTo>
                      <a:pt x="940" y="249"/>
                    </a:lnTo>
                    <a:lnTo>
                      <a:pt x="938" y="251"/>
                    </a:lnTo>
                    <a:lnTo>
                      <a:pt x="936" y="251"/>
                    </a:lnTo>
                    <a:lnTo>
                      <a:pt x="930" y="255"/>
                    </a:lnTo>
                    <a:lnTo>
                      <a:pt x="924" y="257"/>
                    </a:lnTo>
                    <a:lnTo>
                      <a:pt x="916" y="261"/>
                    </a:lnTo>
                    <a:lnTo>
                      <a:pt x="904" y="271"/>
                    </a:lnTo>
                    <a:lnTo>
                      <a:pt x="901" y="275"/>
                    </a:lnTo>
                    <a:lnTo>
                      <a:pt x="897" y="277"/>
                    </a:lnTo>
                    <a:lnTo>
                      <a:pt x="891" y="283"/>
                    </a:lnTo>
                    <a:lnTo>
                      <a:pt x="887" y="287"/>
                    </a:lnTo>
                    <a:lnTo>
                      <a:pt x="879" y="289"/>
                    </a:lnTo>
                    <a:lnTo>
                      <a:pt x="871" y="291"/>
                    </a:lnTo>
                    <a:lnTo>
                      <a:pt x="857" y="291"/>
                    </a:lnTo>
                    <a:lnTo>
                      <a:pt x="847" y="291"/>
                    </a:lnTo>
                    <a:lnTo>
                      <a:pt x="837" y="291"/>
                    </a:lnTo>
                    <a:lnTo>
                      <a:pt x="829" y="299"/>
                    </a:lnTo>
                    <a:lnTo>
                      <a:pt x="825" y="309"/>
                    </a:lnTo>
                    <a:lnTo>
                      <a:pt x="817" y="330"/>
                    </a:lnTo>
                    <a:lnTo>
                      <a:pt x="811" y="348"/>
                    </a:lnTo>
                    <a:lnTo>
                      <a:pt x="806" y="358"/>
                    </a:lnTo>
                    <a:lnTo>
                      <a:pt x="800" y="370"/>
                    </a:lnTo>
                    <a:lnTo>
                      <a:pt x="798" y="378"/>
                    </a:lnTo>
                    <a:lnTo>
                      <a:pt x="792" y="386"/>
                    </a:lnTo>
                    <a:lnTo>
                      <a:pt x="788" y="392"/>
                    </a:lnTo>
                    <a:lnTo>
                      <a:pt x="786" y="394"/>
                    </a:lnTo>
                    <a:lnTo>
                      <a:pt x="778" y="409"/>
                    </a:lnTo>
                    <a:lnTo>
                      <a:pt x="770" y="429"/>
                    </a:lnTo>
                    <a:lnTo>
                      <a:pt x="760" y="445"/>
                    </a:lnTo>
                    <a:lnTo>
                      <a:pt x="752" y="463"/>
                    </a:lnTo>
                    <a:lnTo>
                      <a:pt x="752" y="479"/>
                    </a:lnTo>
                    <a:lnTo>
                      <a:pt x="752" y="488"/>
                    </a:lnTo>
                    <a:lnTo>
                      <a:pt x="750" y="494"/>
                    </a:lnTo>
                    <a:lnTo>
                      <a:pt x="750" y="502"/>
                    </a:lnTo>
                    <a:lnTo>
                      <a:pt x="748" y="512"/>
                    </a:lnTo>
                    <a:lnTo>
                      <a:pt x="748" y="520"/>
                    </a:lnTo>
                    <a:lnTo>
                      <a:pt x="744" y="528"/>
                    </a:lnTo>
                    <a:lnTo>
                      <a:pt x="742" y="546"/>
                    </a:lnTo>
                    <a:lnTo>
                      <a:pt x="742" y="562"/>
                    </a:lnTo>
                    <a:lnTo>
                      <a:pt x="736" y="597"/>
                    </a:lnTo>
                    <a:lnTo>
                      <a:pt x="728" y="633"/>
                    </a:lnTo>
                    <a:lnTo>
                      <a:pt x="724" y="651"/>
                    </a:lnTo>
                    <a:lnTo>
                      <a:pt x="722" y="67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60" name="Freeform 59"/>
              <p:cNvSpPr>
                <a:spLocks/>
              </p:cNvSpPr>
              <p:nvPr/>
            </p:nvSpPr>
            <p:spPr bwMode="auto">
              <a:xfrm>
                <a:off x="3146140" y="2530590"/>
                <a:ext cx="381285" cy="619125"/>
              </a:xfrm>
              <a:custGeom>
                <a:avLst/>
                <a:gdLst>
                  <a:gd name="T0" fmla="*/ 180933 w 576"/>
                  <a:gd name="T1" fmla="*/ 536233 h 844"/>
                  <a:gd name="T2" fmla="*/ 167870 w 576"/>
                  <a:gd name="T3" fmla="*/ 508357 h 844"/>
                  <a:gd name="T4" fmla="*/ 121493 w 576"/>
                  <a:gd name="T5" fmla="*/ 506157 h 844"/>
                  <a:gd name="T6" fmla="*/ 108429 w 576"/>
                  <a:gd name="T7" fmla="*/ 498821 h 844"/>
                  <a:gd name="T8" fmla="*/ 94059 w 576"/>
                  <a:gd name="T9" fmla="*/ 470946 h 844"/>
                  <a:gd name="T10" fmla="*/ 68585 w 576"/>
                  <a:gd name="T11" fmla="*/ 454808 h 844"/>
                  <a:gd name="T12" fmla="*/ 34619 w 576"/>
                  <a:gd name="T13" fmla="*/ 427666 h 844"/>
                  <a:gd name="T14" fmla="*/ 31353 w 576"/>
                  <a:gd name="T15" fmla="*/ 392455 h 844"/>
                  <a:gd name="T16" fmla="*/ 18289 w 576"/>
                  <a:gd name="T17" fmla="*/ 335971 h 844"/>
                  <a:gd name="T18" fmla="*/ 10451 w 576"/>
                  <a:gd name="T19" fmla="*/ 292691 h 844"/>
                  <a:gd name="T20" fmla="*/ 0 w 576"/>
                  <a:gd name="T21" fmla="*/ 261148 h 844"/>
                  <a:gd name="T22" fmla="*/ 15677 w 576"/>
                  <a:gd name="T23" fmla="*/ 230338 h 844"/>
                  <a:gd name="T24" fmla="*/ 46376 w 576"/>
                  <a:gd name="T25" fmla="*/ 206864 h 844"/>
                  <a:gd name="T26" fmla="*/ 76423 w 576"/>
                  <a:gd name="T27" fmla="*/ 205397 h 844"/>
                  <a:gd name="T28" fmla="*/ 82955 w 576"/>
                  <a:gd name="T29" fmla="*/ 195861 h 844"/>
                  <a:gd name="T30" fmla="*/ 85568 w 576"/>
                  <a:gd name="T31" fmla="*/ 179722 h 844"/>
                  <a:gd name="T32" fmla="*/ 96672 w 576"/>
                  <a:gd name="T33" fmla="*/ 169452 h 844"/>
                  <a:gd name="T34" fmla="*/ 138476 w 576"/>
                  <a:gd name="T35" fmla="*/ 156248 h 844"/>
                  <a:gd name="T36" fmla="*/ 162644 w 576"/>
                  <a:gd name="T37" fmla="*/ 121771 h 844"/>
                  <a:gd name="T38" fmla="*/ 169176 w 576"/>
                  <a:gd name="T39" fmla="*/ 111501 h 844"/>
                  <a:gd name="T40" fmla="*/ 165257 w 576"/>
                  <a:gd name="T41" fmla="*/ 93896 h 844"/>
                  <a:gd name="T42" fmla="*/ 192691 w 576"/>
                  <a:gd name="T43" fmla="*/ 63820 h 844"/>
                  <a:gd name="T44" fmla="*/ 246906 w 576"/>
                  <a:gd name="T45" fmla="*/ 34477 h 844"/>
                  <a:gd name="T46" fmla="*/ 258663 w 576"/>
                  <a:gd name="T47" fmla="*/ 20540 h 844"/>
                  <a:gd name="T48" fmla="*/ 288056 w 576"/>
                  <a:gd name="T49" fmla="*/ 11737 h 844"/>
                  <a:gd name="T50" fmla="*/ 299814 w 576"/>
                  <a:gd name="T51" fmla="*/ 1467 h 844"/>
                  <a:gd name="T52" fmla="*/ 361867 w 576"/>
                  <a:gd name="T53" fmla="*/ 5868 h 844"/>
                  <a:gd name="T54" fmla="*/ 365786 w 576"/>
                  <a:gd name="T55" fmla="*/ 20540 h 844"/>
                  <a:gd name="T56" fmla="*/ 368399 w 576"/>
                  <a:gd name="T57" fmla="*/ 34477 h 844"/>
                  <a:gd name="T58" fmla="*/ 374931 w 576"/>
                  <a:gd name="T59" fmla="*/ 63820 h 844"/>
                  <a:gd name="T60" fmla="*/ 361867 w 576"/>
                  <a:gd name="T61" fmla="*/ 86560 h 844"/>
                  <a:gd name="T62" fmla="*/ 344884 w 576"/>
                  <a:gd name="T63" fmla="*/ 108567 h 844"/>
                  <a:gd name="T64" fmla="*/ 335739 w 576"/>
                  <a:gd name="T65" fmla="*/ 169452 h 844"/>
                  <a:gd name="T66" fmla="*/ 331167 w 576"/>
                  <a:gd name="T67" fmla="*/ 195861 h 844"/>
                  <a:gd name="T68" fmla="*/ 346190 w 576"/>
                  <a:gd name="T69" fmla="*/ 218601 h 844"/>
                  <a:gd name="T70" fmla="*/ 348803 w 576"/>
                  <a:gd name="T71" fmla="*/ 262615 h 844"/>
                  <a:gd name="T72" fmla="*/ 346190 w 576"/>
                  <a:gd name="T73" fmla="*/ 297092 h 844"/>
                  <a:gd name="T74" fmla="*/ 351416 w 576"/>
                  <a:gd name="T75" fmla="*/ 330102 h 844"/>
                  <a:gd name="T76" fmla="*/ 338352 w 576"/>
                  <a:gd name="T77" fmla="*/ 350642 h 844"/>
                  <a:gd name="T78" fmla="*/ 333780 w 576"/>
                  <a:gd name="T79" fmla="*/ 371182 h 844"/>
                  <a:gd name="T80" fmla="*/ 315490 w 576"/>
                  <a:gd name="T81" fmla="*/ 405659 h 844"/>
                  <a:gd name="T82" fmla="*/ 315490 w 576"/>
                  <a:gd name="T83" fmla="*/ 469479 h 844"/>
                  <a:gd name="T84" fmla="*/ 323329 w 576"/>
                  <a:gd name="T85" fmla="*/ 500288 h 844"/>
                  <a:gd name="T86" fmla="*/ 325941 w 576"/>
                  <a:gd name="T87" fmla="*/ 552371 h 844"/>
                  <a:gd name="T88" fmla="*/ 334433 w 576"/>
                  <a:gd name="T89" fmla="*/ 567776 h 844"/>
                  <a:gd name="T90" fmla="*/ 352722 w 576"/>
                  <a:gd name="T91" fmla="*/ 592717 h 844"/>
                  <a:gd name="T92" fmla="*/ 335739 w 576"/>
                  <a:gd name="T93" fmla="*/ 619125 h 844"/>
                  <a:gd name="T94" fmla="*/ 293282 w 576"/>
                  <a:gd name="T95" fmla="*/ 592717 h 844"/>
                  <a:gd name="T96" fmla="*/ 262582 w 576"/>
                  <a:gd name="T97" fmla="*/ 578046 h 844"/>
                  <a:gd name="T98" fmla="*/ 249518 w 576"/>
                  <a:gd name="T99" fmla="*/ 592717 h 844"/>
                  <a:gd name="T100" fmla="*/ 233842 w 576"/>
                  <a:gd name="T101" fmla="*/ 582447 h 844"/>
                  <a:gd name="T102" fmla="*/ 224697 w 576"/>
                  <a:gd name="T103" fmla="*/ 569243 h 844"/>
                  <a:gd name="T104" fmla="*/ 205755 w 576"/>
                  <a:gd name="T105" fmla="*/ 555305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6"/>
                  <a:gd name="T160" fmla="*/ 0 h 844"/>
                  <a:gd name="T161" fmla="*/ 576 w 576"/>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6" h="844">
                    <a:moveTo>
                      <a:pt x="291" y="753"/>
                    </a:moveTo>
                    <a:lnTo>
                      <a:pt x="287" y="753"/>
                    </a:lnTo>
                    <a:lnTo>
                      <a:pt x="283" y="749"/>
                    </a:lnTo>
                    <a:lnTo>
                      <a:pt x="281" y="745"/>
                    </a:lnTo>
                    <a:lnTo>
                      <a:pt x="279" y="741"/>
                    </a:lnTo>
                    <a:lnTo>
                      <a:pt x="277" y="731"/>
                    </a:lnTo>
                    <a:lnTo>
                      <a:pt x="273" y="721"/>
                    </a:lnTo>
                    <a:lnTo>
                      <a:pt x="271" y="713"/>
                    </a:lnTo>
                    <a:lnTo>
                      <a:pt x="269" y="709"/>
                    </a:lnTo>
                    <a:lnTo>
                      <a:pt x="267" y="705"/>
                    </a:lnTo>
                    <a:lnTo>
                      <a:pt x="263" y="701"/>
                    </a:lnTo>
                    <a:lnTo>
                      <a:pt x="257" y="693"/>
                    </a:lnTo>
                    <a:lnTo>
                      <a:pt x="247" y="686"/>
                    </a:lnTo>
                    <a:lnTo>
                      <a:pt x="239" y="682"/>
                    </a:lnTo>
                    <a:lnTo>
                      <a:pt x="230" y="676"/>
                    </a:lnTo>
                    <a:lnTo>
                      <a:pt x="210" y="684"/>
                    </a:lnTo>
                    <a:lnTo>
                      <a:pt x="198" y="686"/>
                    </a:lnTo>
                    <a:lnTo>
                      <a:pt x="186" y="690"/>
                    </a:lnTo>
                    <a:lnTo>
                      <a:pt x="180" y="690"/>
                    </a:lnTo>
                    <a:lnTo>
                      <a:pt x="178" y="690"/>
                    </a:lnTo>
                    <a:lnTo>
                      <a:pt x="172" y="688"/>
                    </a:lnTo>
                    <a:lnTo>
                      <a:pt x="168" y="686"/>
                    </a:lnTo>
                    <a:lnTo>
                      <a:pt x="168" y="682"/>
                    </a:lnTo>
                    <a:lnTo>
                      <a:pt x="166" y="680"/>
                    </a:lnTo>
                    <a:lnTo>
                      <a:pt x="164" y="676"/>
                    </a:lnTo>
                    <a:lnTo>
                      <a:pt x="160" y="670"/>
                    </a:lnTo>
                    <a:lnTo>
                      <a:pt x="158" y="660"/>
                    </a:lnTo>
                    <a:lnTo>
                      <a:pt x="152" y="656"/>
                    </a:lnTo>
                    <a:lnTo>
                      <a:pt x="148" y="646"/>
                    </a:lnTo>
                    <a:lnTo>
                      <a:pt x="144" y="642"/>
                    </a:lnTo>
                    <a:lnTo>
                      <a:pt x="139" y="640"/>
                    </a:lnTo>
                    <a:lnTo>
                      <a:pt x="133" y="636"/>
                    </a:lnTo>
                    <a:lnTo>
                      <a:pt x="125" y="634"/>
                    </a:lnTo>
                    <a:lnTo>
                      <a:pt x="117" y="628"/>
                    </a:lnTo>
                    <a:lnTo>
                      <a:pt x="111" y="624"/>
                    </a:lnTo>
                    <a:lnTo>
                      <a:pt x="105" y="620"/>
                    </a:lnTo>
                    <a:lnTo>
                      <a:pt x="95" y="610"/>
                    </a:lnTo>
                    <a:lnTo>
                      <a:pt x="85" y="605"/>
                    </a:lnTo>
                    <a:lnTo>
                      <a:pt x="75" y="599"/>
                    </a:lnTo>
                    <a:lnTo>
                      <a:pt x="63" y="593"/>
                    </a:lnTo>
                    <a:lnTo>
                      <a:pt x="59" y="587"/>
                    </a:lnTo>
                    <a:lnTo>
                      <a:pt x="53" y="583"/>
                    </a:lnTo>
                    <a:lnTo>
                      <a:pt x="50" y="577"/>
                    </a:lnTo>
                    <a:lnTo>
                      <a:pt x="46" y="573"/>
                    </a:lnTo>
                    <a:lnTo>
                      <a:pt x="46" y="571"/>
                    </a:lnTo>
                    <a:lnTo>
                      <a:pt x="46" y="563"/>
                    </a:lnTo>
                    <a:lnTo>
                      <a:pt x="46" y="551"/>
                    </a:lnTo>
                    <a:lnTo>
                      <a:pt x="48" y="535"/>
                    </a:lnTo>
                    <a:lnTo>
                      <a:pt x="48" y="516"/>
                    </a:lnTo>
                    <a:lnTo>
                      <a:pt x="46" y="500"/>
                    </a:lnTo>
                    <a:lnTo>
                      <a:pt x="42" y="484"/>
                    </a:lnTo>
                    <a:lnTo>
                      <a:pt x="36" y="468"/>
                    </a:lnTo>
                    <a:lnTo>
                      <a:pt x="32" y="462"/>
                    </a:lnTo>
                    <a:lnTo>
                      <a:pt x="28" y="458"/>
                    </a:lnTo>
                    <a:lnTo>
                      <a:pt x="26" y="446"/>
                    </a:lnTo>
                    <a:lnTo>
                      <a:pt x="24" y="433"/>
                    </a:lnTo>
                    <a:lnTo>
                      <a:pt x="20" y="417"/>
                    </a:lnTo>
                    <a:lnTo>
                      <a:pt x="18" y="411"/>
                    </a:lnTo>
                    <a:lnTo>
                      <a:pt x="16" y="405"/>
                    </a:lnTo>
                    <a:lnTo>
                      <a:pt x="16" y="399"/>
                    </a:lnTo>
                    <a:lnTo>
                      <a:pt x="16" y="393"/>
                    </a:lnTo>
                    <a:lnTo>
                      <a:pt x="14" y="389"/>
                    </a:lnTo>
                    <a:lnTo>
                      <a:pt x="10" y="383"/>
                    </a:lnTo>
                    <a:lnTo>
                      <a:pt x="4" y="375"/>
                    </a:lnTo>
                    <a:lnTo>
                      <a:pt x="2" y="365"/>
                    </a:lnTo>
                    <a:lnTo>
                      <a:pt x="0" y="356"/>
                    </a:lnTo>
                    <a:lnTo>
                      <a:pt x="0" y="348"/>
                    </a:lnTo>
                    <a:lnTo>
                      <a:pt x="2" y="340"/>
                    </a:lnTo>
                    <a:lnTo>
                      <a:pt x="4" y="334"/>
                    </a:lnTo>
                    <a:lnTo>
                      <a:pt x="10" y="328"/>
                    </a:lnTo>
                    <a:lnTo>
                      <a:pt x="16" y="320"/>
                    </a:lnTo>
                    <a:lnTo>
                      <a:pt x="24" y="314"/>
                    </a:lnTo>
                    <a:lnTo>
                      <a:pt x="32" y="304"/>
                    </a:lnTo>
                    <a:lnTo>
                      <a:pt x="40" y="294"/>
                    </a:lnTo>
                    <a:lnTo>
                      <a:pt x="50" y="288"/>
                    </a:lnTo>
                    <a:lnTo>
                      <a:pt x="53" y="284"/>
                    </a:lnTo>
                    <a:lnTo>
                      <a:pt x="63" y="282"/>
                    </a:lnTo>
                    <a:lnTo>
                      <a:pt x="71" y="282"/>
                    </a:lnTo>
                    <a:lnTo>
                      <a:pt x="75" y="282"/>
                    </a:lnTo>
                    <a:lnTo>
                      <a:pt x="87" y="284"/>
                    </a:lnTo>
                    <a:lnTo>
                      <a:pt x="97" y="284"/>
                    </a:lnTo>
                    <a:lnTo>
                      <a:pt x="103" y="284"/>
                    </a:lnTo>
                    <a:lnTo>
                      <a:pt x="113" y="284"/>
                    </a:lnTo>
                    <a:lnTo>
                      <a:pt x="117" y="280"/>
                    </a:lnTo>
                    <a:lnTo>
                      <a:pt x="121" y="278"/>
                    </a:lnTo>
                    <a:lnTo>
                      <a:pt x="123" y="278"/>
                    </a:lnTo>
                    <a:lnTo>
                      <a:pt x="125" y="277"/>
                    </a:lnTo>
                    <a:lnTo>
                      <a:pt x="127" y="275"/>
                    </a:lnTo>
                    <a:lnTo>
                      <a:pt x="127" y="271"/>
                    </a:lnTo>
                    <a:lnTo>
                      <a:pt x="127" y="267"/>
                    </a:lnTo>
                    <a:lnTo>
                      <a:pt x="125" y="263"/>
                    </a:lnTo>
                    <a:lnTo>
                      <a:pt x="125" y="259"/>
                    </a:lnTo>
                    <a:lnTo>
                      <a:pt x="125" y="257"/>
                    </a:lnTo>
                    <a:lnTo>
                      <a:pt x="127" y="255"/>
                    </a:lnTo>
                    <a:lnTo>
                      <a:pt x="129" y="251"/>
                    </a:lnTo>
                    <a:lnTo>
                      <a:pt x="131" y="245"/>
                    </a:lnTo>
                    <a:lnTo>
                      <a:pt x="133" y="243"/>
                    </a:lnTo>
                    <a:lnTo>
                      <a:pt x="137" y="241"/>
                    </a:lnTo>
                    <a:lnTo>
                      <a:pt x="141" y="241"/>
                    </a:lnTo>
                    <a:lnTo>
                      <a:pt x="143" y="239"/>
                    </a:lnTo>
                    <a:lnTo>
                      <a:pt x="143" y="237"/>
                    </a:lnTo>
                    <a:lnTo>
                      <a:pt x="148" y="231"/>
                    </a:lnTo>
                    <a:lnTo>
                      <a:pt x="160" y="221"/>
                    </a:lnTo>
                    <a:lnTo>
                      <a:pt x="168" y="215"/>
                    </a:lnTo>
                    <a:lnTo>
                      <a:pt x="178" y="211"/>
                    </a:lnTo>
                    <a:lnTo>
                      <a:pt x="190" y="213"/>
                    </a:lnTo>
                    <a:lnTo>
                      <a:pt x="200" y="213"/>
                    </a:lnTo>
                    <a:lnTo>
                      <a:pt x="212" y="213"/>
                    </a:lnTo>
                    <a:lnTo>
                      <a:pt x="222" y="207"/>
                    </a:lnTo>
                    <a:lnTo>
                      <a:pt x="226" y="197"/>
                    </a:lnTo>
                    <a:lnTo>
                      <a:pt x="230" y="190"/>
                    </a:lnTo>
                    <a:lnTo>
                      <a:pt x="236" y="182"/>
                    </a:lnTo>
                    <a:lnTo>
                      <a:pt x="243" y="172"/>
                    </a:lnTo>
                    <a:lnTo>
                      <a:pt x="249" y="166"/>
                    </a:lnTo>
                    <a:lnTo>
                      <a:pt x="251" y="164"/>
                    </a:lnTo>
                    <a:lnTo>
                      <a:pt x="253" y="162"/>
                    </a:lnTo>
                    <a:lnTo>
                      <a:pt x="257" y="158"/>
                    </a:lnTo>
                    <a:lnTo>
                      <a:pt x="259" y="158"/>
                    </a:lnTo>
                    <a:lnTo>
                      <a:pt x="259" y="156"/>
                    </a:lnTo>
                    <a:lnTo>
                      <a:pt x="259" y="152"/>
                    </a:lnTo>
                    <a:lnTo>
                      <a:pt x="261" y="150"/>
                    </a:lnTo>
                    <a:lnTo>
                      <a:pt x="259" y="148"/>
                    </a:lnTo>
                    <a:lnTo>
                      <a:pt x="253" y="146"/>
                    </a:lnTo>
                    <a:lnTo>
                      <a:pt x="253" y="144"/>
                    </a:lnTo>
                    <a:lnTo>
                      <a:pt x="251" y="140"/>
                    </a:lnTo>
                    <a:lnTo>
                      <a:pt x="253" y="128"/>
                    </a:lnTo>
                    <a:lnTo>
                      <a:pt x="259" y="118"/>
                    </a:lnTo>
                    <a:lnTo>
                      <a:pt x="261" y="112"/>
                    </a:lnTo>
                    <a:lnTo>
                      <a:pt x="265" y="109"/>
                    </a:lnTo>
                    <a:lnTo>
                      <a:pt x="269" y="105"/>
                    </a:lnTo>
                    <a:lnTo>
                      <a:pt x="275" y="101"/>
                    </a:lnTo>
                    <a:lnTo>
                      <a:pt x="295" y="87"/>
                    </a:lnTo>
                    <a:lnTo>
                      <a:pt x="317" y="71"/>
                    </a:lnTo>
                    <a:lnTo>
                      <a:pt x="336" y="59"/>
                    </a:lnTo>
                    <a:lnTo>
                      <a:pt x="348" y="55"/>
                    </a:lnTo>
                    <a:lnTo>
                      <a:pt x="362" y="53"/>
                    </a:lnTo>
                    <a:lnTo>
                      <a:pt x="372" y="51"/>
                    </a:lnTo>
                    <a:lnTo>
                      <a:pt x="378" y="47"/>
                    </a:lnTo>
                    <a:lnTo>
                      <a:pt x="382" y="47"/>
                    </a:lnTo>
                    <a:lnTo>
                      <a:pt x="382" y="45"/>
                    </a:lnTo>
                    <a:lnTo>
                      <a:pt x="384" y="43"/>
                    </a:lnTo>
                    <a:lnTo>
                      <a:pt x="388" y="35"/>
                    </a:lnTo>
                    <a:lnTo>
                      <a:pt x="392" y="29"/>
                    </a:lnTo>
                    <a:lnTo>
                      <a:pt x="396" y="28"/>
                    </a:lnTo>
                    <a:lnTo>
                      <a:pt x="398" y="24"/>
                    </a:lnTo>
                    <a:lnTo>
                      <a:pt x="412" y="22"/>
                    </a:lnTo>
                    <a:lnTo>
                      <a:pt x="423" y="22"/>
                    </a:lnTo>
                    <a:lnTo>
                      <a:pt x="427" y="20"/>
                    </a:lnTo>
                    <a:lnTo>
                      <a:pt x="431" y="18"/>
                    </a:lnTo>
                    <a:lnTo>
                      <a:pt x="441" y="16"/>
                    </a:lnTo>
                    <a:lnTo>
                      <a:pt x="445" y="14"/>
                    </a:lnTo>
                    <a:lnTo>
                      <a:pt x="447" y="14"/>
                    </a:lnTo>
                    <a:lnTo>
                      <a:pt x="451" y="12"/>
                    </a:lnTo>
                    <a:lnTo>
                      <a:pt x="455" y="8"/>
                    </a:lnTo>
                    <a:lnTo>
                      <a:pt x="457" y="4"/>
                    </a:lnTo>
                    <a:lnTo>
                      <a:pt x="459" y="2"/>
                    </a:lnTo>
                    <a:lnTo>
                      <a:pt x="459" y="0"/>
                    </a:lnTo>
                    <a:lnTo>
                      <a:pt x="481" y="0"/>
                    </a:lnTo>
                    <a:lnTo>
                      <a:pt x="505" y="0"/>
                    </a:lnTo>
                    <a:lnTo>
                      <a:pt x="528" y="2"/>
                    </a:lnTo>
                    <a:lnTo>
                      <a:pt x="550" y="4"/>
                    </a:lnTo>
                    <a:lnTo>
                      <a:pt x="554" y="8"/>
                    </a:lnTo>
                    <a:lnTo>
                      <a:pt x="554" y="12"/>
                    </a:lnTo>
                    <a:lnTo>
                      <a:pt x="554" y="16"/>
                    </a:lnTo>
                    <a:lnTo>
                      <a:pt x="554" y="22"/>
                    </a:lnTo>
                    <a:lnTo>
                      <a:pt x="554" y="24"/>
                    </a:lnTo>
                    <a:lnTo>
                      <a:pt x="556" y="24"/>
                    </a:lnTo>
                    <a:lnTo>
                      <a:pt x="560" y="28"/>
                    </a:lnTo>
                    <a:lnTo>
                      <a:pt x="560" y="31"/>
                    </a:lnTo>
                    <a:lnTo>
                      <a:pt x="560" y="35"/>
                    </a:lnTo>
                    <a:lnTo>
                      <a:pt x="560" y="39"/>
                    </a:lnTo>
                    <a:lnTo>
                      <a:pt x="562" y="43"/>
                    </a:lnTo>
                    <a:lnTo>
                      <a:pt x="562" y="45"/>
                    </a:lnTo>
                    <a:lnTo>
                      <a:pt x="564" y="47"/>
                    </a:lnTo>
                    <a:lnTo>
                      <a:pt x="568" y="47"/>
                    </a:lnTo>
                    <a:lnTo>
                      <a:pt x="572" y="49"/>
                    </a:lnTo>
                    <a:lnTo>
                      <a:pt x="574" y="53"/>
                    </a:lnTo>
                    <a:lnTo>
                      <a:pt x="576" y="61"/>
                    </a:lnTo>
                    <a:lnTo>
                      <a:pt x="576" y="69"/>
                    </a:lnTo>
                    <a:lnTo>
                      <a:pt x="574" y="87"/>
                    </a:lnTo>
                    <a:lnTo>
                      <a:pt x="568" y="89"/>
                    </a:lnTo>
                    <a:lnTo>
                      <a:pt x="564" y="91"/>
                    </a:lnTo>
                    <a:lnTo>
                      <a:pt x="560" y="97"/>
                    </a:lnTo>
                    <a:lnTo>
                      <a:pt x="558" y="103"/>
                    </a:lnTo>
                    <a:lnTo>
                      <a:pt x="556" y="112"/>
                    </a:lnTo>
                    <a:lnTo>
                      <a:pt x="554" y="118"/>
                    </a:lnTo>
                    <a:lnTo>
                      <a:pt x="550" y="126"/>
                    </a:lnTo>
                    <a:lnTo>
                      <a:pt x="542" y="136"/>
                    </a:lnTo>
                    <a:lnTo>
                      <a:pt x="534" y="142"/>
                    </a:lnTo>
                    <a:lnTo>
                      <a:pt x="530" y="146"/>
                    </a:lnTo>
                    <a:lnTo>
                      <a:pt x="530" y="148"/>
                    </a:lnTo>
                    <a:lnTo>
                      <a:pt x="528" y="148"/>
                    </a:lnTo>
                    <a:lnTo>
                      <a:pt x="528" y="158"/>
                    </a:lnTo>
                    <a:lnTo>
                      <a:pt x="526" y="170"/>
                    </a:lnTo>
                    <a:lnTo>
                      <a:pt x="524" y="188"/>
                    </a:lnTo>
                    <a:lnTo>
                      <a:pt x="522" y="203"/>
                    </a:lnTo>
                    <a:lnTo>
                      <a:pt x="518" y="217"/>
                    </a:lnTo>
                    <a:lnTo>
                      <a:pt x="514" y="231"/>
                    </a:lnTo>
                    <a:lnTo>
                      <a:pt x="512" y="243"/>
                    </a:lnTo>
                    <a:lnTo>
                      <a:pt x="507" y="249"/>
                    </a:lnTo>
                    <a:lnTo>
                      <a:pt x="505" y="255"/>
                    </a:lnTo>
                    <a:lnTo>
                      <a:pt x="505" y="261"/>
                    </a:lnTo>
                    <a:lnTo>
                      <a:pt x="505" y="265"/>
                    </a:lnTo>
                    <a:lnTo>
                      <a:pt x="507" y="267"/>
                    </a:lnTo>
                    <a:lnTo>
                      <a:pt x="512" y="275"/>
                    </a:lnTo>
                    <a:lnTo>
                      <a:pt x="522" y="280"/>
                    </a:lnTo>
                    <a:lnTo>
                      <a:pt x="524" y="286"/>
                    </a:lnTo>
                    <a:lnTo>
                      <a:pt x="526" y="292"/>
                    </a:lnTo>
                    <a:lnTo>
                      <a:pt x="528" y="296"/>
                    </a:lnTo>
                    <a:lnTo>
                      <a:pt x="530" y="298"/>
                    </a:lnTo>
                    <a:lnTo>
                      <a:pt x="534" y="300"/>
                    </a:lnTo>
                    <a:lnTo>
                      <a:pt x="536" y="312"/>
                    </a:lnTo>
                    <a:lnTo>
                      <a:pt x="538" y="324"/>
                    </a:lnTo>
                    <a:lnTo>
                      <a:pt x="538" y="334"/>
                    </a:lnTo>
                    <a:lnTo>
                      <a:pt x="538" y="348"/>
                    </a:lnTo>
                    <a:lnTo>
                      <a:pt x="534" y="358"/>
                    </a:lnTo>
                    <a:lnTo>
                      <a:pt x="530" y="369"/>
                    </a:lnTo>
                    <a:lnTo>
                      <a:pt x="526" y="379"/>
                    </a:lnTo>
                    <a:lnTo>
                      <a:pt x="524" y="389"/>
                    </a:lnTo>
                    <a:lnTo>
                      <a:pt x="524" y="393"/>
                    </a:lnTo>
                    <a:lnTo>
                      <a:pt x="526" y="397"/>
                    </a:lnTo>
                    <a:lnTo>
                      <a:pt x="530" y="405"/>
                    </a:lnTo>
                    <a:lnTo>
                      <a:pt x="532" y="413"/>
                    </a:lnTo>
                    <a:lnTo>
                      <a:pt x="534" y="417"/>
                    </a:lnTo>
                    <a:lnTo>
                      <a:pt x="534" y="423"/>
                    </a:lnTo>
                    <a:lnTo>
                      <a:pt x="536" y="439"/>
                    </a:lnTo>
                    <a:lnTo>
                      <a:pt x="538" y="444"/>
                    </a:lnTo>
                    <a:lnTo>
                      <a:pt x="538" y="450"/>
                    </a:lnTo>
                    <a:lnTo>
                      <a:pt x="538" y="456"/>
                    </a:lnTo>
                    <a:lnTo>
                      <a:pt x="536" y="460"/>
                    </a:lnTo>
                    <a:lnTo>
                      <a:pt x="530" y="464"/>
                    </a:lnTo>
                    <a:lnTo>
                      <a:pt x="524" y="466"/>
                    </a:lnTo>
                    <a:lnTo>
                      <a:pt x="520" y="474"/>
                    </a:lnTo>
                    <a:lnTo>
                      <a:pt x="518" y="478"/>
                    </a:lnTo>
                    <a:lnTo>
                      <a:pt x="518" y="484"/>
                    </a:lnTo>
                    <a:lnTo>
                      <a:pt x="518" y="490"/>
                    </a:lnTo>
                    <a:lnTo>
                      <a:pt x="520" y="494"/>
                    </a:lnTo>
                    <a:lnTo>
                      <a:pt x="518" y="500"/>
                    </a:lnTo>
                    <a:lnTo>
                      <a:pt x="516" y="504"/>
                    </a:lnTo>
                    <a:lnTo>
                      <a:pt x="511" y="506"/>
                    </a:lnTo>
                    <a:lnTo>
                      <a:pt x="507" y="510"/>
                    </a:lnTo>
                    <a:lnTo>
                      <a:pt x="501" y="514"/>
                    </a:lnTo>
                    <a:lnTo>
                      <a:pt x="495" y="524"/>
                    </a:lnTo>
                    <a:lnTo>
                      <a:pt x="491" y="537"/>
                    </a:lnTo>
                    <a:lnTo>
                      <a:pt x="487" y="545"/>
                    </a:lnTo>
                    <a:lnTo>
                      <a:pt x="483" y="553"/>
                    </a:lnTo>
                    <a:lnTo>
                      <a:pt x="481" y="577"/>
                    </a:lnTo>
                    <a:lnTo>
                      <a:pt x="479" y="595"/>
                    </a:lnTo>
                    <a:lnTo>
                      <a:pt x="479" y="616"/>
                    </a:lnTo>
                    <a:lnTo>
                      <a:pt x="479" y="628"/>
                    </a:lnTo>
                    <a:lnTo>
                      <a:pt x="481" y="640"/>
                    </a:lnTo>
                    <a:lnTo>
                      <a:pt x="483" y="640"/>
                    </a:lnTo>
                    <a:lnTo>
                      <a:pt x="483" y="644"/>
                    </a:lnTo>
                    <a:lnTo>
                      <a:pt x="489" y="648"/>
                    </a:lnTo>
                    <a:lnTo>
                      <a:pt x="493" y="654"/>
                    </a:lnTo>
                    <a:lnTo>
                      <a:pt x="493" y="656"/>
                    </a:lnTo>
                    <a:lnTo>
                      <a:pt x="495" y="656"/>
                    </a:lnTo>
                    <a:lnTo>
                      <a:pt x="495" y="682"/>
                    </a:lnTo>
                    <a:lnTo>
                      <a:pt x="495" y="703"/>
                    </a:lnTo>
                    <a:lnTo>
                      <a:pt x="495" y="727"/>
                    </a:lnTo>
                    <a:lnTo>
                      <a:pt x="495" y="751"/>
                    </a:lnTo>
                    <a:lnTo>
                      <a:pt x="495" y="753"/>
                    </a:lnTo>
                    <a:lnTo>
                      <a:pt x="497" y="753"/>
                    </a:lnTo>
                    <a:lnTo>
                      <a:pt x="499" y="753"/>
                    </a:lnTo>
                    <a:lnTo>
                      <a:pt x="501" y="755"/>
                    </a:lnTo>
                    <a:lnTo>
                      <a:pt x="505" y="757"/>
                    </a:lnTo>
                    <a:lnTo>
                      <a:pt x="507" y="759"/>
                    </a:lnTo>
                    <a:lnTo>
                      <a:pt x="509" y="763"/>
                    </a:lnTo>
                    <a:lnTo>
                      <a:pt x="511" y="769"/>
                    </a:lnTo>
                    <a:lnTo>
                      <a:pt x="512" y="774"/>
                    </a:lnTo>
                    <a:lnTo>
                      <a:pt x="514" y="778"/>
                    </a:lnTo>
                    <a:lnTo>
                      <a:pt x="516" y="782"/>
                    </a:lnTo>
                    <a:lnTo>
                      <a:pt x="522" y="786"/>
                    </a:lnTo>
                    <a:lnTo>
                      <a:pt x="526" y="794"/>
                    </a:lnTo>
                    <a:lnTo>
                      <a:pt x="532" y="800"/>
                    </a:lnTo>
                    <a:lnTo>
                      <a:pt x="540" y="808"/>
                    </a:lnTo>
                    <a:lnTo>
                      <a:pt x="544" y="814"/>
                    </a:lnTo>
                    <a:lnTo>
                      <a:pt x="542" y="820"/>
                    </a:lnTo>
                    <a:lnTo>
                      <a:pt x="540" y="824"/>
                    </a:lnTo>
                    <a:lnTo>
                      <a:pt x="534" y="832"/>
                    </a:lnTo>
                    <a:lnTo>
                      <a:pt x="524" y="838"/>
                    </a:lnTo>
                    <a:lnTo>
                      <a:pt x="514" y="844"/>
                    </a:lnTo>
                    <a:lnTo>
                      <a:pt x="501" y="840"/>
                    </a:lnTo>
                    <a:lnTo>
                      <a:pt x="485" y="834"/>
                    </a:lnTo>
                    <a:lnTo>
                      <a:pt x="471" y="826"/>
                    </a:lnTo>
                    <a:lnTo>
                      <a:pt x="465" y="822"/>
                    </a:lnTo>
                    <a:lnTo>
                      <a:pt x="459" y="818"/>
                    </a:lnTo>
                    <a:lnTo>
                      <a:pt x="449" y="808"/>
                    </a:lnTo>
                    <a:lnTo>
                      <a:pt x="441" y="802"/>
                    </a:lnTo>
                    <a:lnTo>
                      <a:pt x="429" y="798"/>
                    </a:lnTo>
                    <a:lnTo>
                      <a:pt x="420" y="794"/>
                    </a:lnTo>
                    <a:lnTo>
                      <a:pt x="416" y="792"/>
                    </a:lnTo>
                    <a:lnTo>
                      <a:pt x="412" y="788"/>
                    </a:lnTo>
                    <a:lnTo>
                      <a:pt x="402" y="788"/>
                    </a:lnTo>
                    <a:lnTo>
                      <a:pt x="396" y="792"/>
                    </a:lnTo>
                    <a:lnTo>
                      <a:pt x="388" y="798"/>
                    </a:lnTo>
                    <a:lnTo>
                      <a:pt x="388" y="802"/>
                    </a:lnTo>
                    <a:lnTo>
                      <a:pt x="388" y="806"/>
                    </a:lnTo>
                    <a:lnTo>
                      <a:pt x="384" y="808"/>
                    </a:lnTo>
                    <a:lnTo>
                      <a:pt x="382" y="808"/>
                    </a:lnTo>
                    <a:lnTo>
                      <a:pt x="378" y="808"/>
                    </a:lnTo>
                    <a:lnTo>
                      <a:pt x="376" y="804"/>
                    </a:lnTo>
                    <a:lnTo>
                      <a:pt x="372" y="800"/>
                    </a:lnTo>
                    <a:lnTo>
                      <a:pt x="368" y="798"/>
                    </a:lnTo>
                    <a:lnTo>
                      <a:pt x="362" y="796"/>
                    </a:lnTo>
                    <a:lnTo>
                      <a:pt x="358" y="794"/>
                    </a:lnTo>
                    <a:lnTo>
                      <a:pt x="358" y="792"/>
                    </a:lnTo>
                    <a:lnTo>
                      <a:pt x="356" y="792"/>
                    </a:lnTo>
                    <a:lnTo>
                      <a:pt x="352" y="788"/>
                    </a:lnTo>
                    <a:lnTo>
                      <a:pt x="350" y="784"/>
                    </a:lnTo>
                    <a:lnTo>
                      <a:pt x="346" y="778"/>
                    </a:lnTo>
                    <a:lnTo>
                      <a:pt x="344" y="776"/>
                    </a:lnTo>
                    <a:lnTo>
                      <a:pt x="340" y="774"/>
                    </a:lnTo>
                    <a:lnTo>
                      <a:pt x="338" y="773"/>
                    </a:lnTo>
                    <a:lnTo>
                      <a:pt x="332" y="771"/>
                    </a:lnTo>
                    <a:lnTo>
                      <a:pt x="328" y="763"/>
                    </a:lnTo>
                    <a:lnTo>
                      <a:pt x="325" y="761"/>
                    </a:lnTo>
                    <a:lnTo>
                      <a:pt x="315" y="757"/>
                    </a:lnTo>
                    <a:lnTo>
                      <a:pt x="303" y="755"/>
                    </a:lnTo>
                    <a:lnTo>
                      <a:pt x="291" y="753"/>
                    </a:lnTo>
                    <a:close/>
                  </a:path>
                </a:pathLst>
              </a:custGeom>
              <a:solidFill>
                <a:schemeClr val="accent1"/>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64" name="Freeform 63"/>
              <p:cNvSpPr>
                <a:spLocks/>
              </p:cNvSpPr>
              <p:nvPr/>
            </p:nvSpPr>
            <p:spPr bwMode="auto">
              <a:xfrm>
                <a:off x="3459163" y="2449718"/>
                <a:ext cx="369888" cy="711200"/>
              </a:xfrm>
              <a:custGeom>
                <a:avLst/>
                <a:gdLst>
                  <a:gd name="T0" fmla="*/ 224017 w 568"/>
                  <a:gd name="T1" fmla="*/ 680374 h 969"/>
                  <a:gd name="T2" fmla="*/ 190805 w 568"/>
                  <a:gd name="T3" fmla="*/ 684778 h 969"/>
                  <a:gd name="T4" fmla="*/ 163454 w 568"/>
                  <a:gd name="T5" fmla="*/ 678906 h 969"/>
                  <a:gd name="T6" fmla="*/ 136754 w 568"/>
                  <a:gd name="T7" fmla="*/ 692117 h 969"/>
                  <a:gd name="T8" fmla="*/ 118520 w 568"/>
                  <a:gd name="T9" fmla="*/ 703860 h 969"/>
                  <a:gd name="T10" fmla="*/ 85309 w 568"/>
                  <a:gd name="T11" fmla="*/ 708264 h 969"/>
                  <a:gd name="T12" fmla="*/ 48841 w 568"/>
                  <a:gd name="T13" fmla="*/ 690649 h 969"/>
                  <a:gd name="T14" fmla="*/ 35817 w 568"/>
                  <a:gd name="T15" fmla="*/ 671567 h 969"/>
                  <a:gd name="T16" fmla="*/ 27351 w 568"/>
                  <a:gd name="T17" fmla="*/ 658355 h 969"/>
                  <a:gd name="T18" fmla="*/ 14327 w 568"/>
                  <a:gd name="T19" fmla="*/ 623860 h 969"/>
                  <a:gd name="T20" fmla="*/ 16931 w 568"/>
                  <a:gd name="T21" fmla="*/ 582024 h 969"/>
                  <a:gd name="T22" fmla="*/ 13024 w 568"/>
                  <a:gd name="T23" fmla="*/ 564410 h 969"/>
                  <a:gd name="T24" fmla="*/ 0 w 568"/>
                  <a:gd name="T25" fmla="*/ 546795 h 969"/>
                  <a:gd name="T26" fmla="*/ 3907 w 568"/>
                  <a:gd name="T27" fmla="*/ 502024 h 969"/>
                  <a:gd name="T28" fmla="*/ 16931 w 568"/>
                  <a:gd name="T29" fmla="*/ 461656 h 969"/>
                  <a:gd name="T30" fmla="*/ 22141 w 568"/>
                  <a:gd name="T31" fmla="*/ 455785 h 969"/>
                  <a:gd name="T32" fmla="*/ 29956 w 568"/>
                  <a:gd name="T33" fmla="*/ 433766 h 969"/>
                  <a:gd name="T34" fmla="*/ 41026 w 568"/>
                  <a:gd name="T35" fmla="*/ 408812 h 969"/>
                  <a:gd name="T36" fmla="*/ 34514 w 568"/>
                  <a:gd name="T37" fmla="*/ 394867 h 969"/>
                  <a:gd name="T38" fmla="*/ 31258 w 568"/>
                  <a:gd name="T39" fmla="*/ 371380 h 969"/>
                  <a:gd name="T40" fmla="*/ 35817 w 568"/>
                  <a:gd name="T41" fmla="*/ 341288 h 969"/>
                  <a:gd name="T42" fmla="*/ 42329 w 568"/>
                  <a:gd name="T43" fmla="*/ 325141 h 969"/>
                  <a:gd name="T44" fmla="*/ 31909 w 568"/>
                  <a:gd name="T45" fmla="*/ 291379 h 969"/>
                  <a:gd name="T46" fmla="*/ 23444 w 568"/>
                  <a:gd name="T47" fmla="*/ 284774 h 969"/>
                  <a:gd name="T48" fmla="*/ 26048 w 568"/>
                  <a:gd name="T49" fmla="*/ 253948 h 969"/>
                  <a:gd name="T50" fmla="*/ 33212 w 568"/>
                  <a:gd name="T51" fmla="*/ 216516 h 969"/>
                  <a:gd name="T52" fmla="*/ 43631 w 568"/>
                  <a:gd name="T53" fmla="*/ 187158 h 969"/>
                  <a:gd name="T54" fmla="*/ 52748 w 568"/>
                  <a:gd name="T55" fmla="*/ 162937 h 969"/>
                  <a:gd name="T56" fmla="*/ 63167 w 568"/>
                  <a:gd name="T57" fmla="*/ 149726 h 969"/>
                  <a:gd name="T58" fmla="*/ 74889 w 568"/>
                  <a:gd name="T59" fmla="*/ 118900 h 969"/>
                  <a:gd name="T60" fmla="*/ 92472 w 568"/>
                  <a:gd name="T61" fmla="*/ 110093 h 969"/>
                  <a:gd name="T62" fmla="*/ 112008 w 568"/>
                  <a:gd name="T63" fmla="*/ 93212 h 969"/>
                  <a:gd name="T64" fmla="*/ 136754 w 568"/>
                  <a:gd name="T65" fmla="*/ 81469 h 969"/>
                  <a:gd name="T66" fmla="*/ 166059 w 568"/>
                  <a:gd name="T67" fmla="*/ 50643 h 969"/>
                  <a:gd name="T68" fmla="*/ 182990 w 568"/>
                  <a:gd name="T69" fmla="*/ 23486 h 969"/>
                  <a:gd name="T70" fmla="*/ 206434 w 568"/>
                  <a:gd name="T71" fmla="*/ 17615 h 969"/>
                  <a:gd name="T72" fmla="*/ 257880 w 568"/>
                  <a:gd name="T73" fmla="*/ 1468 h 969"/>
                  <a:gd name="T74" fmla="*/ 275462 w 568"/>
                  <a:gd name="T75" fmla="*/ 8807 h 969"/>
                  <a:gd name="T76" fmla="*/ 275462 w 568"/>
                  <a:gd name="T77" fmla="*/ 44037 h 969"/>
                  <a:gd name="T78" fmla="*/ 272857 w 568"/>
                  <a:gd name="T79" fmla="*/ 72661 h 969"/>
                  <a:gd name="T80" fmla="*/ 296301 w 568"/>
                  <a:gd name="T81" fmla="*/ 105689 h 969"/>
                  <a:gd name="T82" fmla="*/ 305418 w 568"/>
                  <a:gd name="T83" fmla="*/ 121836 h 969"/>
                  <a:gd name="T84" fmla="*/ 321047 w 568"/>
                  <a:gd name="T85" fmla="*/ 114497 h 969"/>
                  <a:gd name="T86" fmla="*/ 345142 w 568"/>
                  <a:gd name="T87" fmla="*/ 121836 h 969"/>
                  <a:gd name="T88" fmla="*/ 352957 w 568"/>
                  <a:gd name="T89" fmla="*/ 146791 h 969"/>
                  <a:gd name="T90" fmla="*/ 341235 w 568"/>
                  <a:gd name="T91" fmla="*/ 191562 h 969"/>
                  <a:gd name="T92" fmla="*/ 322350 w 568"/>
                  <a:gd name="T93" fmla="*/ 227525 h 969"/>
                  <a:gd name="T94" fmla="*/ 319745 w 568"/>
                  <a:gd name="T95" fmla="*/ 248076 h 969"/>
                  <a:gd name="T96" fmla="*/ 337327 w 568"/>
                  <a:gd name="T97" fmla="*/ 275966 h 969"/>
                  <a:gd name="T98" fmla="*/ 358166 w 568"/>
                  <a:gd name="T99" fmla="*/ 306058 h 969"/>
                  <a:gd name="T100" fmla="*/ 367283 w 568"/>
                  <a:gd name="T101" fmla="*/ 332481 h 969"/>
                  <a:gd name="T102" fmla="*/ 359469 w 568"/>
                  <a:gd name="T103" fmla="*/ 349361 h 969"/>
                  <a:gd name="T104" fmla="*/ 359469 w 568"/>
                  <a:gd name="T105" fmla="*/ 377252 h 969"/>
                  <a:gd name="T106" fmla="*/ 364678 w 568"/>
                  <a:gd name="T107" fmla="*/ 433766 h 969"/>
                  <a:gd name="T108" fmla="*/ 365981 w 568"/>
                  <a:gd name="T109" fmla="*/ 480005 h 969"/>
                  <a:gd name="T110" fmla="*/ 337327 w 568"/>
                  <a:gd name="T111" fmla="*/ 513767 h 969"/>
                  <a:gd name="T112" fmla="*/ 298906 w 568"/>
                  <a:gd name="T113" fmla="*/ 535051 h 969"/>
                  <a:gd name="T114" fmla="*/ 278067 w 568"/>
                  <a:gd name="T115" fmla="*/ 598905 h 969"/>
                  <a:gd name="T116" fmla="*/ 261787 w 568"/>
                  <a:gd name="T117" fmla="*/ 662759 h 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8"/>
                  <a:gd name="T178" fmla="*/ 0 h 969"/>
                  <a:gd name="T179" fmla="*/ 568 w 568"/>
                  <a:gd name="T180" fmla="*/ 969 h 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8" h="969">
                    <a:moveTo>
                      <a:pt x="392" y="921"/>
                    </a:moveTo>
                    <a:lnTo>
                      <a:pt x="376" y="923"/>
                    </a:lnTo>
                    <a:lnTo>
                      <a:pt x="364" y="923"/>
                    </a:lnTo>
                    <a:lnTo>
                      <a:pt x="354" y="925"/>
                    </a:lnTo>
                    <a:lnTo>
                      <a:pt x="344" y="927"/>
                    </a:lnTo>
                    <a:lnTo>
                      <a:pt x="336" y="931"/>
                    </a:lnTo>
                    <a:lnTo>
                      <a:pt x="325" y="931"/>
                    </a:lnTo>
                    <a:lnTo>
                      <a:pt x="315" y="933"/>
                    </a:lnTo>
                    <a:lnTo>
                      <a:pt x="303" y="935"/>
                    </a:lnTo>
                    <a:lnTo>
                      <a:pt x="293" y="933"/>
                    </a:lnTo>
                    <a:lnTo>
                      <a:pt x="281" y="931"/>
                    </a:lnTo>
                    <a:lnTo>
                      <a:pt x="273" y="927"/>
                    </a:lnTo>
                    <a:lnTo>
                      <a:pt x="263" y="925"/>
                    </a:lnTo>
                    <a:lnTo>
                      <a:pt x="257" y="925"/>
                    </a:lnTo>
                    <a:lnTo>
                      <a:pt x="251" y="925"/>
                    </a:lnTo>
                    <a:lnTo>
                      <a:pt x="241" y="927"/>
                    </a:lnTo>
                    <a:lnTo>
                      <a:pt x="232" y="931"/>
                    </a:lnTo>
                    <a:lnTo>
                      <a:pt x="220" y="935"/>
                    </a:lnTo>
                    <a:lnTo>
                      <a:pt x="214" y="939"/>
                    </a:lnTo>
                    <a:lnTo>
                      <a:pt x="210" y="943"/>
                    </a:lnTo>
                    <a:lnTo>
                      <a:pt x="204" y="947"/>
                    </a:lnTo>
                    <a:lnTo>
                      <a:pt x="198" y="951"/>
                    </a:lnTo>
                    <a:lnTo>
                      <a:pt x="194" y="953"/>
                    </a:lnTo>
                    <a:lnTo>
                      <a:pt x="190" y="955"/>
                    </a:lnTo>
                    <a:lnTo>
                      <a:pt x="182" y="959"/>
                    </a:lnTo>
                    <a:lnTo>
                      <a:pt x="178" y="965"/>
                    </a:lnTo>
                    <a:lnTo>
                      <a:pt x="172" y="969"/>
                    </a:lnTo>
                    <a:lnTo>
                      <a:pt x="162" y="967"/>
                    </a:lnTo>
                    <a:lnTo>
                      <a:pt x="152" y="967"/>
                    </a:lnTo>
                    <a:lnTo>
                      <a:pt x="131" y="965"/>
                    </a:lnTo>
                    <a:lnTo>
                      <a:pt x="119" y="961"/>
                    </a:lnTo>
                    <a:lnTo>
                      <a:pt x="107" y="955"/>
                    </a:lnTo>
                    <a:lnTo>
                      <a:pt x="95" y="949"/>
                    </a:lnTo>
                    <a:lnTo>
                      <a:pt x="79" y="943"/>
                    </a:lnTo>
                    <a:lnTo>
                      <a:pt x="75" y="941"/>
                    </a:lnTo>
                    <a:lnTo>
                      <a:pt x="71" y="939"/>
                    </a:lnTo>
                    <a:lnTo>
                      <a:pt x="67" y="933"/>
                    </a:lnTo>
                    <a:lnTo>
                      <a:pt x="63" y="925"/>
                    </a:lnTo>
                    <a:lnTo>
                      <a:pt x="57" y="919"/>
                    </a:lnTo>
                    <a:lnTo>
                      <a:pt x="55" y="915"/>
                    </a:lnTo>
                    <a:lnTo>
                      <a:pt x="55" y="911"/>
                    </a:lnTo>
                    <a:lnTo>
                      <a:pt x="53" y="911"/>
                    </a:lnTo>
                    <a:lnTo>
                      <a:pt x="51" y="909"/>
                    </a:lnTo>
                    <a:lnTo>
                      <a:pt x="48" y="905"/>
                    </a:lnTo>
                    <a:lnTo>
                      <a:pt x="42" y="897"/>
                    </a:lnTo>
                    <a:lnTo>
                      <a:pt x="34" y="888"/>
                    </a:lnTo>
                    <a:lnTo>
                      <a:pt x="30" y="878"/>
                    </a:lnTo>
                    <a:lnTo>
                      <a:pt x="26" y="872"/>
                    </a:lnTo>
                    <a:lnTo>
                      <a:pt x="22" y="868"/>
                    </a:lnTo>
                    <a:lnTo>
                      <a:pt x="22" y="850"/>
                    </a:lnTo>
                    <a:lnTo>
                      <a:pt x="24" y="834"/>
                    </a:lnTo>
                    <a:lnTo>
                      <a:pt x="24" y="820"/>
                    </a:lnTo>
                    <a:lnTo>
                      <a:pt x="24" y="808"/>
                    </a:lnTo>
                    <a:lnTo>
                      <a:pt x="26" y="801"/>
                    </a:lnTo>
                    <a:lnTo>
                      <a:pt x="26" y="793"/>
                    </a:lnTo>
                    <a:lnTo>
                      <a:pt x="28" y="783"/>
                    </a:lnTo>
                    <a:lnTo>
                      <a:pt x="28" y="775"/>
                    </a:lnTo>
                    <a:lnTo>
                      <a:pt x="26" y="775"/>
                    </a:lnTo>
                    <a:lnTo>
                      <a:pt x="24" y="771"/>
                    </a:lnTo>
                    <a:lnTo>
                      <a:pt x="20" y="769"/>
                    </a:lnTo>
                    <a:lnTo>
                      <a:pt x="16" y="767"/>
                    </a:lnTo>
                    <a:lnTo>
                      <a:pt x="10" y="763"/>
                    </a:lnTo>
                    <a:lnTo>
                      <a:pt x="2" y="757"/>
                    </a:lnTo>
                    <a:lnTo>
                      <a:pt x="0" y="751"/>
                    </a:lnTo>
                    <a:lnTo>
                      <a:pt x="0" y="745"/>
                    </a:lnTo>
                    <a:lnTo>
                      <a:pt x="0" y="729"/>
                    </a:lnTo>
                    <a:lnTo>
                      <a:pt x="2" y="718"/>
                    </a:lnTo>
                    <a:lnTo>
                      <a:pt x="2" y="706"/>
                    </a:lnTo>
                    <a:lnTo>
                      <a:pt x="6" y="694"/>
                    </a:lnTo>
                    <a:lnTo>
                      <a:pt x="6" y="684"/>
                    </a:lnTo>
                    <a:lnTo>
                      <a:pt x="8" y="672"/>
                    </a:lnTo>
                    <a:lnTo>
                      <a:pt x="6" y="662"/>
                    </a:lnTo>
                    <a:lnTo>
                      <a:pt x="10" y="654"/>
                    </a:lnTo>
                    <a:lnTo>
                      <a:pt x="14" y="646"/>
                    </a:lnTo>
                    <a:lnTo>
                      <a:pt x="26" y="629"/>
                    </a:lnTo>
                    <a:lnTo>
                      <a:pt x="28" y="623"/>
                    </a:lnTo>
                    <a:lnTo>
                      <a:pt x="28" y="621"/>
                    </a:lnTo>
                    <a:lnTo>
                      <a:pt x="28" y="623"/>
                    </a:lnTo>
                    <a:lnTo>
                      <a:pt x="30" y="623"/>
                    </a:lnTo>
                    <a:lnTo>
                      <a:pt x="34" y="621"/>
                    </a:lnTo>
                    <a:lnTo>
                      <a:pt x="40" y="617"/>
                    </a:lnTo>
                    <a:lnTo>
                      <a:pt x="42" y="613"/>
                    </a:lnTo>
                    <a:lnTo>
                      <a:pt x="42" y="609"/>
                    </a:lnTo>
                    <a:lnTo>
                      <a:pt x="44" y="601"/>
                    </a:lnTo>
                    <a:lnTo>
                      <a:pt x="46" y="591"/>
                    </a:lnTo>
                    <a:lnTo>
                      <a:pt x="49" y="585"/>
                    </a:lnTo>
                    <a:lnTo>
                      <a:pt x="55" y="577"/>
                    </a:lnTo>
                    <a:lnTo>
                      <a:pt x="57" y="571"/>
                    </a:lnTo>
                    <a:lnTo>
                      <a:pt x="61" y="569"/>
                    </a:lnTo>
                    <a:lnTo>
                      <a:pt x="63" y="557"/>
                    </a:lnTo>
                    <a:lnTo>
                      <a:pt x="63" y="552"/>
                    </a:lnTo>
                    <a:lnTo>
                      <a:pt x="61" y="548"/>
                    </a:lnTo>
                    <a:lnTo>
                      <a:pt x="59" y="546"/>
                    </a:lnTo>
                    <a:lnTo>
                      <a:pt x="57" y="540"/>
                    </a:lnTo>
                    <a:lnTo>
                      <a:pt x="53" y="538"/>
                    </a:lnTo>
                    <a:lnTo>
                      <a:pt x="48" y="536"/>
                    </a:lnTo>
                    <a:lnTo>
                      <a:pt x="46" y="530"/>
                    </a:lnTo>
                    <a:lnTo>
                      <a:pt x="46" y="526"/>
                    </a:lnTo>
                    <a:lnTo>
                      <a:pt x="46" y="516"/>
                    </a:lnTo>
                    <a:lnTo>
                      <a:pt x="48" y="506"/>
                    </a:lnTo>
                    <a:lnTo>
                      <a:pt x="49" y="496"/>
                    </a:lnTo>
                    <a:lnTo>
                      <a:pt x="49" y="488"/>
                    </a:lnTo>
                    <a:lnTo>
                      <a:pt x="51" y="480"/>
                    </a:lnTo>
                    <a:lnTo>
                      <a:pt x="53" y="473"/>
                    </a:lnTo>
                    <a:lnTo>
                      <a:pt x="55" y="465"/>
                    </a:lnTo>
                    <a:lnTo>
                      <a:pt x="61" y="461"/>
                    </a:lnTo>
                    <a:lnTo>
                      <a:pt x="63" y="457"/>
                    </a:lnTo>
                    <a:lnTo>
                      <a:pt x="65" y="453"/>
                    </a:lnTo>
                    <a:lnTo>
                      <a:pt x="65" y="449"/>
                    </a:lnTo>
                    <a:lnTo>
                      <a:pt x="65" y="443"/>
                    </a:lnTo>
                    <a:lnTo>
                      <a:pt x="63" y="431"/>
                    </a:lnTo>
                    <a:lnTo>
                      <a:pt x="61" y="423"/>
                    </a:lnTo>
                    <a:lnTo>
                      <a:pt x="57" y="413"/>
                    </a:lnTo>
                    <a:lnTo>
                      <a:pt x="55" y="405"/>
                    </a:lnTo>
                    <a:lnTo>
                      <a:pt x="49" y="397"/>
                    </a:lnTo>
                    <a:lnTo>
                      <a:pt x="48" y="395"/>
                    </a:lnTo>
                    <a:lnTo>
                      <a:pt x="46" y="395"/>
                    </a:lnTo>
                    <a:lnTo>
                      <a:pt x="44" y="395"/>
                    </a:lnTo>
                    <a:lnTo>
                      <a:pt x="42" y="393"/>
                    </a:lnTo>
                    <a:lnTo>
                      <a:pt x="36" y="388"/>
                    </a:lnTo>
                    <a:lnTo>
                      <a:pt x="34" y="378"/>
                    </a:lnTo>
                    <a:lnTo>
                      <a:pt x="30" y="368"/>
                    </a:lnTo>
                    <a:lnTo>
                      <a:pt x="28" y="362"/>
                    </a:lnTo>
                    <a:lnTo>
                      <a:pt x="32" y="354"/>
                    </a:lnTo>
                    <a:lnTo>
                      <a:pt x="40" y="346"/>
                    </a:lnTo>
                    <a:lnTo>
                      <a:pt x="46" y="338"/>
                    </a:lnTo>
                    <a:lnTo>
                      <a:pt x="49" y="328"/>
                    </a:lnTo>
                    <a:lnTo>
                      <a:pt x="49" y="314"/>
                    </a:lnTo>
                    <a:lnTo>
                      <a:pt x="49" y="303"/>
                    </a:lnTo>
                    <a:lnTo>
                      <a:pt x="51" y="295"/>
                    </a:lnTo>
                    <a:lnTo>
                      <a:pt x="51" y="285"/>
                    </a:lnTo>
                    <a:lnTo>
                      <a:pt x="53" y="279"/>
                    </a:lnTo>
                    <a:lnTo>
                      <a:pt x="55" y="271"/>
                    </a:lnTo>
                    <a:lnTo>
                      <a:pt x="61" y="263"/>
                    </a:lnTo>
                    <a:lnTo>
                      <a:pt x="67" y="255"/>
                    </a:lnTo>
                    <a:lnTo>
                      <a:pt x="73" y="243"/>
                    </a:lnTo>
                    <a:lnTo>
                      <a:pt x="75" y="235"/>
                    </a:lnTo>
                    <a:lnTo>
                      <a:pt x="79" y="229"/>
                    </a:lnTo>
                    <a:lnTo>
                      <a:pt x="81" y="224"/>
                    </a:lnTo>
                    <a:lnTo>
                      <a:pt x="81" y="222"/>
                    </a:lnTo>
                    <a:lnTo>
                      <a:pt x="83" y="222"/>
                    </a:lnTo>
                    <a:lnTo>
                      <a:pt x="85" y="220"/>
                    </a:lnTo>
                    <a:lnTo>
                      <a:pt x="91" y="214"/>
                    </a:lnTo>
                    <a:lnTo>
                      <a:pt x="95" y="210"/>
                    </a:lnTo>
                    <a:lnTo>
                      <a:pt x="97" y="204"/>
                    </a:lnTo>
                    <a:lnTo>
                      <a:pt x="103" y="190"/>
                    </a:lnTo>
                    <a:lnTo>
                      <a:pt x="107" y="174"/>
                    </a:lnTo>
                    <a:lnTo>
                      <a:pt x="109" y="168"/>
                    </a:lnTo>
                    <a:lnTo>
                      <a:pt x="109" y="162"/>
                    </a:lnTo>
                    <a:lnTo>
                      <a:pt x="115" y="162"/>
                    </a:lnTo>
                    <a:lnTo>
                      <a:pt x="119" y="160"/>
                    </a:lnTo>
                    <a:lnTo>
                      <a:pt x="127" y="160"/>
                    </a:lnTo>
                    <a:lnTo>
                      <a:pt x="133" y="156"/>
                    </a:lnTo>
                    <a:lnTo>
                      <a:pt x="139" y="154"/>
                    </a:lnTo>
                    <a:lnTo>
                      <a:pt x="142" y="150"/>
                    </a:lnTo>
                    <a:lnTo>
                      <a:pt x="146" y="146"/>
                    </a:lnTo>
                    <a:lnTo>
                      <a:pt x="152" y="143"/>
                    </a:lnTo>
                    <a:lnTo>
                      <a:pt x="160" y="135"/>
                    </a:lnTo>
                    <a:lnTo>
                      <a:pt x="166" y="129"/>
                    </a:lnTo>
                    <a:lnTo>
                      <a:pt x="172" y="127"/>
                    </a:lnTo>
                    <a:lnTo>
                      <a:pt x="176" y="125"/>
                    </a:lnTo>
                    <a:lnTo>
                      <a:pt x="184" y="123"/>
                    </a:lnTo>
                    <a:lnTo>
                      <a:pt x="198" y="117"/>
                    </a:lnTo>
                    <a:lnTo>
                      <a:pt x="204" y="113"/>
                    </a:lnTo>
                    <a:lnTo>
                      <a:pt x="210" y="111"/>
                    </a:lnTo>
                    <a:lnTo>
                      <a:pt x="222" y="103"/>
                    </a:lnTo>
                    <a:lnTo>
                      <a:pt x="230" y="97"/>
                    </a:lnTo>
                    <a:lnTo>
                      <a:pt x="239" y="85"/>
                    </a:lnTo>
                    <a:lnTo>
                      <a:pt x="249" y="79"/>
                    </a:lnTo>
                    <a:lnTo>
                      <a:pt x="255" y="69"/>
                    </a:lnTo>
                    <a:lnTo>
                      <a:pt x="261" y="60"/>
                    </a:lnTo>
                    <a:lnTo>
                      <a:pt x="265" y="48"/>
                    </a:lnTo>
                    <a:lnTo>
                      <a:pt x="273" y="38"/>
                    </a:lnTo>
                    <a:lnTo>
                      <a:pt x="277" y="34"/>
                    </a:lnTo>
                    <a:lnTo>
                      <a:pt x="281" y="32"/>
                    </a:lnTo>
                    <a:lnTo>
                      <a:pt x="289" y="30"/>
                    </a:lnTo>
                    <a:lnTo>
                      <a:pt x="295" y="28"/>
                    </a:lnTo>
                    <a:lnTo>
                      <a:pt x="307" y="26"/>
                    </a:lnTo>
                    <a:lnTo>
                      <a:pt x="313" y="26"/>
                    </a:lnTo>
                    <a:lnTo>
                      <a:pt x="317" y="24"/>
                    </a:lnTo>
                    <a:lnTo>
                      <a:pt x="332" y="16"/>
                    </a:lnTo>
                    <a:lnTo>
                      <a:pt x="352" y="10"/>
                    </a:lnTo>
                    <a:lnTo>
                      <a:pt x="368" y="6"/>
                    </a:lnTo>
                    <a:lnTo>
                      <a:pt x="388" y="4"/>
                    </a:lnTo>
                    <a:lnTo>
                      <a:pt x="396" y="2"/>
                    </a:lnTo>
                    <a:lnTo>
                      <a:pt x="402" y="0"/>
                    </a:lnTo>
                    <a:lnTo>
                      <a:pt x="408" y="0"/>
                    </a:lnTo>
                    <a:lnTo>
                      <a:pt x="416" y="0"/>
                    </a:lnTo>
                    <a:lnTo>
                      <a:pt x="419" y="6"/>
                    </a:lnTo>
                    <a:lnTo>
                      <a:pt x="423" y="12"/>
                    </a:lnTo>
                    <a:lnTo>
                      <a:pt x="427" y="16"/>
                    </a:lnTo>
                    <a:lnTo>
                      <a:pt x="431" y="22"/>
                    </a:lnTo>
                    <a:lnTo>
                      <a:pt x="429" y="36"/>
                    </a:lnTo>
                    <a:lnTo>
                      <a:pt x="427" y="48"/>
                    </a:lnTo>
                    <a:lnTo>
                      <a:pt x="423" y="60"/>
                    </a:lnTo>
                    <a:lnTo>
                      <a:pt x="419" y="65"/>
                    </a:lnTo>
                    <a:lnTo>
                      <a:pt x="416" y="69"/>
                    </a:lnTo>
                    <a:lnTo>
                      <a:pt x="416" y="79"/>
                    </a:lnTo>
                    <a:lnTo>
                      <a:pt x="416" y="91"/>
                    </a:lnTo>
                    <a:lnTo>
                      <a:pt x="419" y="99"/>
                    </a:lnTo>
                    <a:lnTo>
                      <a:pt x="425" y="109"/>
                    </a:lnTo>
                    <a:lnTo>
                      <a:pt x="429" y="121"/>
                    </a:lnTo>
                    <a:lnTo>
                      <a:pt x="437" y="129"/>
                    </a:lnTo>
                    <a:lnTo>
                      <a:pt x="445" y="137"/>
                    </a:lnTo>
                    <a:lnTo>
                      <a:pt x="455" y="144"/>
                    </a:lnTo>
                    <a:lnTo>
                      <a:pt x="457" y="150"/>
                    </a:lnTo>
                    <a:lnTo>
                      <a:pt x="459" y="156"/>
                    </a:lnTo>
                    <a:lnTo>
                      <a:pt x="463" y="160"/>
                    </a:lnTo>
                    <a:lnTo>
                      <a:pt x="465" y="164"/>
                    </a:lnTo>
                    <a:lnTo>
                      <a:pt x="469" y="166"/>
                    </a:lnTo>
                    <a:lnTo>
                      <a:pt x="473" y="164"/>
                    </a:lnTo>
                    <a:lnTo>
                      <a:pt x="477" y="162"/>
                    </a:lnTo>
                    <a:lnTo>
                      <a:pt x="481" y="160"/>
                    </a:lnTo>
                    <a:lnTo>
                      <a:pt x="489" y="156"/>
                    </a:lnTo>
                    <a:lnTo>
                      <a:pt x="493" y="156"/>
                    </a:lnTo>
                    <a:lnTo>
                      <a:pt x="497" y="158"/>
                    </a:lnTo>
                    <a:lnTo>
                      <a:pt x="503" y="162"/>
                    </a:lnTo>
                    <a:lnTo>
                      <a:pt x="509" y="166"/>
                    </a:lnTo>
                    <a:lnTo>
                      <a:pt x="518" y="166"/>
                    </a:lnTo>
                    <a:lnTo>
                      <a:pt x="530" y="166"/>
                    </a:lnTo>
                    <a:lnTo>
                      <a:pt x="546" y="170"/>
                    </a:lnTo>
                    <a:lnTo>
                      <a:pt x="550" y="180"/>
                    </a:lnTo>
                    <a:lnTo>
                      <a:pt x="550" y="190"/>
                    </a:lnTo>
                    <a:lnTo>
                      <a:pt x="546" y="198"/>
                    </a:lnTo>
                    <a:lnTo>
                      <a:pt x="542" y="200"/>
                    </a:lnTo>
                    <a:lnTo>
                      <a:pt x="538" y="204"/>
                    </a:lnTo>
                    <a:lnTo>
                      <a:pt x="534" y="214"/>
                    </a:lnTo>
                    <a:lnTo>
                      <a:pt x="530" y="227"/>
                    </a:lnTo>
                    <a:lnTo>
                      <a:pt x="528" y="245"/>
                    </a:lnTo>
                    <a:lnTo>
                      <a:pt x="524" y="261"/>
                    </a:lnTo>
                    <a:lnTo>
                      <a:pt x="520" y="275"/>
                    </a:lnTo>
                    <a:lnTo>
                      <a:pt x="516" y="291"/>
                    </a:lnTo>
                    <a:lnTo>
                      <a:pt x="509" y="301"/>
                    </a:lnTo>
                    <a:lnTo>
                      <a:pt x="499" y="307"/>
                    </a:lnTo>
                    <a:lnTo>
                      <a:pt x="495" y="310"/>
                    </a:lnTo>
                    <a:lnTo>
                      <a:pt x="491" y="314"/>
                    </a:lnTo>
                    <a:lnTo>
                      <a:pt x="489" y="320"/>
                    </a:lnTo>
                    <a:lnTo>
                      <a:pt x="489" y="322"/>
                    </a:lnTo>
                    <a:lnTo>
                      <a:pt x="489" y="330"/>
                    </a:lnTo>
                    <a:lnTo>
                      <a:pt x="491" y="338"/>
                    </a:lnTo>
                    <a:lnTo>
                      <a:pt x="497" y="346"/>
                    </a:lnTo>
                    <a:lnTo>
                      <a:pt x="503" y="352"/>
                    </a:lnTo>
                    <a:lnTo>
                      <a:pt x="509" y="360"/>
                    </a:lnTo>
                    <a:lnTo>
                      <a:pt x="514" y="366"/>
                    </a:lnTo>
                    <a:lnTo>
                      <a:pt x="518" y="376"/>
                    </a:lnTo>
                    <a:lnTo>
                      <a:pt x="522" y="384"/>
                    </a:lnTo>
                    <a:lnTo>
                      <a:pt x="528" y="392"/>
                    </a:lnTo>
                    <a:lnTo>
                      <a:pt x="538" y="397"/>
                    </a:lnTo>
                    <a:lnTo>
                      <a:pt x="546" y="411"/>
                    </a:lnTo>
                    <a:lnTo>
                      <a:pt x="550" y="417"/>
                    </a:lnTo>
                    <a:lnTo>
                      <a:pt x="556" y="423"/>
                    </a:lnTo>
                    <a:lnTo>
                      <a:pt x="558" y="429"/>
                    </a:lnTo>
                    <a:lnTo>
                      <a:pt x="560" y="439"/>
                    </a:lnTo>
                    <a:lnTo>
                      <a:pt x="562" y="445"/>
                    </a:lnTo>
                    <a:lnTo>
                      <a:pt x="564" y="453"/>
                    </a:lnTo>
                    <a:lnTo>
                      <a:pt x="566" y="459"/>
                    </a:lnTo>
                    <a:lnTo>
                      <a:pt x="564" y="465"/>
                    </a:lnTo>
                    <a:lnTo>
                      <a:pt x="558" y="471"/>
                    </a:lnTo>
                    <a:lnTo>
                      <a:pt x="556" y="474"/>
                    </a:lnTo>
                    <a:lnTo>
                      <a:pt x="552" y="476"/>
                    </a:lnTo>
                    <a:lnTo>
                      <a:pt x="550" y="482"/>
                    </a:lnTo>
                    <a:lnTo>
                      <a:pt x="548" y="490"/>
                    </a:lnTo>
                    <a:lnTo>
                      <a:pt x="548" y="494"/>
                    </a:lnTo>
                    <a:lnTo>
                      <a:pt x="550" y="502"/>
                    </a:lnTo>
                    <a:lnTo>
                      <a:pt x="552" y="514"/>
                    </a:lnTo>
                    <a:lnTo>
                      <a:pt x="552" y="528"/>
                    </a:lnTo>
                    <a:lnTo>
                      <a:pt x="552" y="556"/>
                    </a:lnTo>
                    <a:lnTo>
                      <a:pt x="554" y="567"/>
                    </a:lnTo>
                    <a:lnTo>
                      <a:pt x="556" y="579"/>
                    </a:lnTo>
                    <a:lnTo>
                      <a:pt x="560" y="591"/>
                    </a:lnTo>
                    <a:lnTo>
                      <a:pt x="566" y="603"/>
                    </a:lnTo>
                    <a:lnTo>
                      <a:pt x="568" y="617"/>
                    </a:lnTo>
                    <a:lnTo>
                      <a:pt x="568" y="635"/>
                    </a:lnTo>
                    <a:lnTo>
                      <a:pt x="566" y="648"/>
                    </a:lnTo>
                    <a:lnTo>
                      <a:pt x="562" y="654"/>
                    </a:lnTo>
                    <a:lnTo>
                      <a:pt x="558" y="660"/>
                    </a:lnTo>
                    <a:lnTo>
                      <a:pt x="552" y="672"/>
                    </a:lnTo>
                    <a:lnTo>
                      <a:pt x="544" y="684"/>
                    </a:lnTo>
                    <a:lnTo>
                      <a:pt x="530" y="694"/>
                    </a:lnTo>
                    <a:lnTo>
                      <a:pt x="518" y="700"/>
                    </a:lnTo>
                    <a:lnTo>
                      <a:pt x="505" y="706"/>
                    </a:lnTo>
                    <a:lnTo>
                      <a:pt x="491" y="712"/>
                    </a:lnTo>
                    <a:lnTo>
                      <a:pt x="475" y="718"/>
                    </a:lnTo>
                    <a:lnTo>
                      <a:pt x="463" y="723"/>
                    </a:lnTo>
                    <a:lnTo>
                      <a:pt x="459" y="729"/>
                    </a:lnTo>
                    <a:lnTo>
                      <a:pt x="457" y="737"/>
                    </a:lnTo>
                    <a:lnTo>
                      <a:pt x="455" y="745"/>
                    </a:lnTo>
                    <a:lnTo>
                      <a:pt x="449" y="749"/>
                    </a:lnTo>
                    <a:lnTo>
                      <a:pt x="439" y="783"/>
                    </a:lnTo>
                    <a:lnTo>
                      <a:pt x="427" y="816"/>
                    </a:lnTo>
                    <a:lnTo>
                      <a:pt x="417" y="852"/>
                    </a:lnTo>
                    <a:lnTo>
                      <a:pt x="412" y="868"/>
                    </a:lnTo>
                    <a:lnTo>
                      <a:pt x="406" y="886"/>
                    </a:lnTo>
                    <a:lnTo>
                      <a:pt x="404" y="895"/>
                    </a:lnTo>
                    <a:lnTo>
                      <a:pt x="402" y="903"/>
                    </a:lnTo>
                    <a:lnTo>
                      <a:pt x="398" y="915"/>
                    </a:lnTo>
                    <a:lnTo>
                      <a:pt x="392" y="921"/>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65" name="Freeform 64"/>
              <p:cNvSpPr>
                <a:spLocks/>
              </p:cNvSpPr>
              <p:nvPr/>
            </p:nvSpPr>
            <p:spPr bwMode="auto">
              <a:xfrm>
                <a:off x="3167063" y="3078277"/>
                <a:ext cx="619125" cy="284163"/>
              </a:xfrm>
              <a:custGeom>
                <a:avLst/>
                <a:gdLst>
                  <a:gd name="T0" fmla="*/ 3927 w 946"/>
                  <a:gd name="T1" fmla="*/ 223218 h 387"/>
                  <a:gd name="T2" fmla="*/ 26833 w 946"/>
                  <a:gd name="T3" fmla="*/ 185770 h 387"/>
                  <a:gd name="T4" fmla="*/ 51703 w 946"/>
                  <a:gd name="T5" fmla="*/ 175490 h 387"/>
                  <a:gd name="T6" fmla="*/ 68719 w 946"/>
                  <a:gd name="T7" fmla="*/ 165210 h 387"/>
                  <a:gd name="T8" fmla="*/ 77881 w 946"/>
                  <a:gd name="T9" fmla="*/ 154931 h 387"/>
                  <a:gd name="T10" fmla="*/ 98170 w 946"/>
                  <a:gd name="T11" fmla="*/ 139511 h 387"/>
                  <a:gd name="T12" fmla="*/ 119113 w 946"/>
                  <a:gd name="T13" fmla="*/ 117483 h 387"/>
                  <a:gd name="T14" fmla="*/ 145291 w 946"/>
                  <a:gd name="T15" fmla="*/ 104266 h 387"/>
                  <a:gd name="T16" fmla="*/ 155108 w 946"/>
                  <a:gd name="T17" fmla="*/ 95455 h 387"/>
                  <a:gd name="T18" fmla="*/ 168198 w 946"/>
                  <a:gd name="T19" fmla="*/ 89581 h 387"/>
                  <a:gd name="T20" fmla="*/ 168198 w 946"/>
                  <a:gd name="T21" fmla="*/ 71224 h 387"/>
                  <a:gd name="T22" fmla="*/ 172125 w 946"/>
                  <a:gd name="T23" fmla="*/ 60944 h 387"/>
                  <a:gd name="T24" fmla="*/ 176051 w 946"/>
                  <a:gd name="T25" fmla="*/ 28636 h 387"/>
                  <a:gd name="T26" fmla="*/ 177360 w 946"/>
                  <a:gd name="T27" fmla="*/ 19825 h 387"/>
                  <a:gd name="T28" fmla="*/ 189141 w 946"/>
                  <a:gd name="T29" fmla="*/ 0 h 387"/>
                  <a:gd name="T30" fmla="*/ 210738 w 946"/>
                  <a:gd name="T31" fmla="*/ 5874 h 387"/>
                  <a:gd name="T32" fmla="*/ 227754 w 946"/>
                  <a:gd name="T33" fmla="*/ 22762 h 387"/>
                  <a:gd name="T34" fmla="*/ 239535 w 946"/>
                  <a:gd name="T35" fmla="*/ 34511 h 387"/>
                  <a:gd name="T36" fmla="*/ 251315 w 946"/>
                  <a:gd name="T37" fmla="*/ 31574 h 387"/>
                  <a:gd name="T38" fmla="*/ 265713 w 946"/>
                  <a:gd name="T39" fmla="*/ 27168 h 387"/>
                  <a:gd name="T40" fmla="*/ 292546 w 946"/>
                  <a:gd name="T41" fmla="*/ 41853 h 387"/>
                  <a:gd name="T42" fmla="*/ 321343 w 946"/>
                  <a:gd name="T43" fmla="*/ 62413 h 387"/>
                  <a:gd name="T44" fmla="*/ 336396 w 946"/>
                  <a:gd name="T45" fmla="*/ 60944 h 387"/>
                  <a:gd name="T46" fmla="*/ 363883 w 946"/>
                  <a:gd name="T47" fmla="*/ 56539 h 387"/>
                  <a:gd name="T48" fmla="*/ 380899 w 946"/>
                  <a:gd name="T49" fmla="*/ 69756 h 387"/>
                  <a:gd name="T50" fmla="*/ 394643 w 946"/>
                  <a:gd name="T51" fmla="*/ 74161 h 387"/>
                  <a:gd name="T52" fmla="*/ 414277 w 946"/>
                  <a:gd name="T53" fmla="*/ 71224 h 387"/>
                  <a:gd name="T54" fmla="*/ 419513 w 946"/>
                  <a:gd name="T55" fmla="*/ 62413 h 387"/>
                  <a:gd name="T56" fmla="*/ 431293 w 946"/>
                  <a:gd name="T57" fmla="*/ 52133 h 387"/>
                  <a:gd name="T58" fmla="*/ 447655 w 946"/>
                  <a:gd name="T59" fmla="*/ 41853 h 387"/>
                  <a:gd name="T60" fmla="*/ 477760 w 946"/>
                  <a:gd name="T61" fmla="*/ 40385 h 387"/>
                  <a:gd name="T62" fmla="*/ 505248 w 946"/>
                  <a:gd name="T63" fmla="*/ 43322 h 387"/>
                  <a:gd name="T64" fmla="*/ 563495 w 946"/>
                  <a:gd name="T65" fmla="*/ 37448 h 387"/>
                  <a:gd name="T66" fmla="*/ 582475 w 946"/>
                  <a:gd name="T67" fmla="*/ 50665 h 387"/>
                  <a:gd name="T68" fmla="*/ 587711 w 946"/>
                  <a:gd name="T69" fmla="*/ 56539 h 387"/>
                  <a:gd name="T70" fmla="*/ 595564 w 946"/>
                  <a:gd name="T71" fmla="*/ 68287 h 387"/>
                  <a:gd name="T72" fmla="*/ 607345 w 946"/>
                  <a:gd name="T73" fmla="*/ 80035 h 387"/>
                  <a:gd name="T74" fmla="*/ 619125 w 946"/>
                  <a:gd name="T75" fmla="*/ 101329 h 387"/>
                  <a:gd name="T76" fmla="*/ 595564 w 946"/>
                  <a:gd name="T77" fmla="*/ 105735 h 387"/>
                  <a:gd name="T78" fmla="*/ 536008 w 946"/>
                  <a:gd name="T79" fmla="*/ 98392 h 387"/>
                  <a:gd name="T80" fmla="*/ 482996 w 946"/>
                  <a:gd name="T81" fmla="*/ 95455 h 387"/>
                  <a:gd name="T82" fmla="*/ 447655 w 946"/>
                  <a:gd name="T83" fmla="*/ 114546 h 387"/>
                  <a:gd name="T84" fmla="*/ 433911 w 946"/>
                  <a:gd name="T85" fmla="*/ 136574 h 387"/>
                  <a:gd name="T86" fmla="*/ 428675 w 946"/>
                  <a:gd name="T87" fmla="*/ 146119 h 387"/>
                  <a:gd name="T88" fmla="*/ 414277 w 946"/>
                  <a:gd name="T89" fmla="*/ 160805 h 387"/>
                  <a:gd name="T90" fmla="*/ 398570 w 946"/>
                  <a:gd name="T91" fmla="*/ 174022 h 387"/>
                  <a:gd name="T92" fmla="*/ 370428 w 946"/>
                  <a:gd name="T93" fmla="*/ 181364 h 387"/>
                  <a:gd name="T94" fmla="*/ 356030 w 946"/>
                  <a:gd name="T95" fmla="*/ 185770 h 387"/>
                  <a:gd name="T96" fmla="*/ 329851 w 946"/>
                  <a:gd name="T97" fmla="*/ 196050 h 387"/>
                  <a:gd name="T98" fmla="*/ 305636 w 946"/>
                  <a:gd name="T99" fmla="*/ 210001 h 387"/>
                  <a:gd name="T100" fmla="*/ 278148 w 946"/>
                  <a:gd name="T101" fmla="*/ 221749 h 387"/>
                  <a:gd name="T102" fmla="*/ 260478 w 946"/>
                  <a:gd name="T103" fmla="*/ 234966 h 387"/>
                  <a:gd name="T104" fmla="*/ 223827 w 946"/>
                  <a:gd name="T105" fmla="*/ 236435 h 387"/>
                  <a:gd name="T106" fmla="*/ 203539 w 946"/>
                  <a:gd name="T107" fmla="*/ 245246 h 387"/>
                  <a:gd name="T108" fmla="*/ 178669 w 946"/>
                  <a:gd name="T109" fmla="*/ 251120 h 387"/>
                  <a:gd name="T110" fmla="*/ 151182 w 946"/>
                  <a:gd name="T111" fmla="*/ 246714 h 387"/>
                  <a:gd name="T112" fmla="*/ 123040 w 946"/>
                  <a:gd name="T113" fmla="*/ 240840 h 387"/>
                  <a:gd name="T114" fmla="*/ 89007 w 946"/>
                  <a:gd name="T115" fmla="*/ 246714 h 387"/>
                  <a:gd name="T116" fmla="*/ 72646 w 946"/>
                  <a:gd name="T117" fmla="*/ 254057 h 387"/>
                  <a:gd name="T118" fmla="*/ 53012 w 946"/>
                  <a:gd name="T119" fmla="*/ 263602 h 387"/>
                  <a:gd name="T120" fmla="*/ 23561 w 946"/>
                  <a:gd name="T121" fmla="*/ 276819 h 387"/>
                  <a:gd name="T122" fmla="*/ 6545 w 946"/>
                  <a:gd name="T123" fmla="*/ 284162 h 3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6"/>
                  <a:gd name="T187" fmla="*/ 0 h 387"/>
                  <a:gd name="T188" fmla="*/ 946 w 946"/>
                  <a:gd name="T189" fmla="*/ 387 h 3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6" h="387">
                    <a:moveTo>
                      <a:pt x="0" y="387"/>
                    </a:moveTo>
                    <a:lnTo>
                      <a:pt x="0" y="352"/>
                    </a:lnTo>
                    <a:lnTo>
                      <a:pt x="0" y="336"/>
                    </a:lnTo>
                    <a:lnTo>
                      <a:pt x="2" y="322"/>
                    </a:lnTo>
                    <a:lnTo>
                      <a:pt x="6" y="304"/>
                    </a:lnTo>
                    <a:lnTo>
                      <a:pt x="12" y="290"/>
                    </a:lnTo>
                    <a:lnTo>
                      <a:pt x="20" y="278"/>
                    </a:lnTo>
                    <a:lnTo>
                      <a:pt x="34" y="267"/>
                    </a:lnTo>
                    <a:lnTo>
                      <a:pt x="38" y="259"/>
                    </a:lnTo>
                    <a:lnTo>
                      <a:pt x="41" y="253"/>
                    </a:lnTo>
                    <a:lnTo>
                      <a:pt x="49" y="249"/>
                    </a:lnTo>
                    <a:lnTo>
                      <a:pt x="57" y="245"/>
                    </a:lnTo>
                    <a:lnTo>
                      <a:pt x="63" y="243"/>
                    </a:lnTo>
                    <a:lnTo>
                      <a:pt x="71" y="241"/>
                    </a:lnTo>
                    <a:lnTo>
                      <a:pt x="79" y="239"/>
                    </a:lnTo>
                    <a:lnTo>
                      <a:pt x="87" y="239"/>
                    </a:lnTo>
                    <a:lnTo>
                      <a:pt x="91" y="235"/>
                    </a:lnTo>
                    <a:lnTo>
                      <a:pt x="99" y="231"/>
                    </a:lnTo>
                    <a:lnTo>
                      <a:pt x="103" y="227"/>
                    </a:lnTo>
                    <a:lnTo>
                      <a:pt x="105" y="225"/>
                    </a:lnTo>
                    <a:lnTo>
                      <a:pt x="109" y="219"/>
                    </a:lnTo>
                    <a:lnTo>
                      <a:pt x="111" y="217"/>
                    </a:lnTo>
                    <a:lnTo>
                      <a:pt x="113" y="213"/>
                    </a:lnTo>
                    <a:lnTo>
                      <a:pt x="117" y="213"/>
                    </a:lnTo>
                    <a:lnTo>
                      <a:pt x="119" y="211"/>
                    </a:lnTo>
                    <a:lnTo>
                      <a:pt x="125" y="209"/>
                    </a:lnTo>
                    <a:lnTo>
                      <a:pt x="129" y="205"/>
                    </a:lnTo>
                    <a:lnTo>
                      <a:pt x="132" y="203"/>
                    </a:lnTo>
                    <a:lnTo>
                      <a:pt x="144" y="197"/>
                    </a:lnTo>
                    <a:lnTo>
                      <a:pt x="150" y="190"/>
                    </a:lnTo>
                    <a:lnTo>
                      <a:pt x="156" y="180"/>
                    </a:lnTo>
                    <a:lnTo>
                      <a:pt x="164" y="174"/>
                    </a:lnTo>
                    <a:lnTo>
                      <a:pt x="174" y="168"/>
                    </a:lnTo>
                    <a:lnTo>
                      <a:pt x="176" y="162"/>
                    </a:lnTo>
                    <a:lnTo>
                      <a:pt x="182" y="160"/>
                    </a:lnTo>
                    <a:lnTo>
                      <a:pt x="196" y="156"/>
                    </a:lnTo>
                    <a:lnTo>
                      <a:pt x="208" y="154"/>
                    </a:lnTo>
                    <a:lnTo>
                      <a:pt x="218" y="152"/>
                    </a:lnTo>
                    <a:lnTo>
                      <a:pt x="220" y="146"/>
                    </a:lnTo>
                    <a:lnTo>
                      <a:pt x="222" y="142"/>
                    </a:lnTo>
                    <a:lnTo>
                      <a:pt x="224" y="138"/>
                    </a:lnTo>
                    <a:lnTo>
                      <a:pt x="225" y="136"/>
                    </a:lnTo>
                    <a:lnTo>
                      <a:pt x="229" y="132"/>
                    </a:lnTo>
                    <a:lnTo>
                      <a:pt x="231" y="132"/>
                    </a:lnTo>
                    <a:lnTo>
                      <a:pt x="237" y="130"/>
                    </a:lnTo>
                    <a:lnTo>
                      <a:pt x="243" y="130"/>
                    </a:lnTo>
                    <a:lnTo>
                      <a:pt x="249" y="128"/>
                    </a:lnTo>
                    <a:lnTo>
                      <a:pt x="251" y="128"/>
                    </a:lnTo>
                    <a:lnTo>
                      <a:pt x="257" y="124"/>
                    </a:lnTo>
                    <a:lnTo>
                      <a:pt x="257" y="122"/>
                    </a:lnTo>
                    <a:lnTo>
                      <a:pt x="257" y="118"/>
                    </a:lnTo>
                    <a:lnTo>
                      <a:pt x="257" y="112"/>
                    </a:lnTo>
                    <a:lnTo>
                      <a:pt x="255" y="109"/>
                    </a:lnTo>
                    <a:lnTo>
                      <a:pt x="257" y="103"/>
                    </a:lnTo>
                    <a:lnTo>
                      <a:pt x="257" y="97"/>
                    </a:lnTo>
                    <a:lnTo>
                      <a:pt x="257" y="93"/>
                    </a:lnTo>
                    <a:lnTo>
                      <a:pt x="257" y="91"/>
                    </a:lnTo>
                    <a:lnTo>
                      <a:pt x="259" y="89"/>
                    </a:lnTo>
                    <a:lnTo>
                      <a:pt x="261" y="85"/>
                    </a:lnTo>
                    <a:lnTo>
                      <a:pt x="263" y="83"/>
                    </a:lnTo>
                    <a:lnTo>
                      <a:pt x="265" y="77"/>
                    </a:lnTo>
                    <a:lnTo>
                      <a:pt x="267" y="59"/>
                    </a:lnTo>
                    <a:lnTo>
                      <a:pt x="271" y="45"/>
                    </a:lnTo>
                    <a:lnTo>
                      <a:pt x="271" y="41"/>
                    </a:lnTo>
                    <a:lnTo>
                      <a:pt x="269" y="39"/>
                    </a:lnTo>
                    <a:lnTo>
                      <a:pt x="269" y="37"/>
                    </a:lnTo>
                    <a:lnTo>
                      <a:pt x="269" y="35"/>
                    </a:lnTo>
                    <a:lnTo>
                      <a:pt x="269" y="33"/>
                    </a:lnTo>
                    <a:lnTo>
                      <a:pt x="269" y="31"/>
                    </a:lnTo>
                    <a:lnTo>
                      <a:pt x="271" y="27"/>
                    </a:lnTo>
                    <a:lnTo>
                      <a:pt x="273" y="24"/>
                    </a:lnTo>
                    <a:lnTo>
                      <a:pt x="277" y="14"/>
                    </a:lnTo>
                    <a:lnTo>
                      <a:pt x="283" y="6"/>
                    </a:lnTo>
                    <a:lnTo>
                      <a:pt x="285" y="2"/>
                    </a:lnTo>
                    <a:lnTo>
                      <a:pt x="289" y="0"/>
                    </a:lnTo>
                    <a:lnTo>
                      <a:pt x="299" y="2"/>
                    </a:lnTo>
                    <a:lnTo>
                      <a:pt x="305" y="4"/>
                    </a:lnTo>
                    <a:lnTo>
                      <a:pt x="313" y="4"/>
                    </a:lnTo>
                    <a:lnTo>
                      <a:pt x="320" y="6"/>
                    </a:lnTo>
                    <a:lnTo>
                      <a:pt x="322" y="8"/>
                    </a:lnTo>
                    <a:lnTo>
                      <a:pt x="326" y="12"/>
                    </a:lnTo>
                    <a:lnTo>
                      <a:pt x="330" y="16"/>
                    </a:lnTo>
                    <a:lnTo>
                      <a:pt x="336" y="24"/>
                    </a:lnTo>
                    <a:lnTo>
                      <a:pt x="344" y="27"/>
                    </a:lnTo>
                    <a:lnTo>
                      <a:pt x="348" y="31"/>
                    </a:lnTo>
                    <a:lnTo>
                      <a:pt x="354" y="35"/>
                    </a:lnTo>
                    <a:lnTo>
                      <a:pt x="358" y="37"/>
                    </a:lnTo>
                    <a:lnTo>
                      <a:pt x="360" y="41"/>
                    </a:lnTo>
                    <a:lnTo>
                      <a:pt x="362" y="45"/>
                    </a:lnTo>
                    <a:lnTo>
                      <a:pt x="366" y="47"/>
                    </a:lnTo>
                    <a:lnTo>
                      <a:pt x="368" y="47"/>
                    </a:lnTo>
                    <a:lnTo>
                      <a:pt x="372" y="45"/>
                    </a:lnTo>
                    <a:lnTo>
                      <a:pt x="376" y="45"/>
                    </a:lnTo>
                    <a:lnTo>
                      <a:pt x="380" y="45"/>
                    </a:lnTo>
                    <a:lnTo>
                      <a:pt x="384" y="43"/>
                    </a:lnTo>
                    <a:lnTo>
                      <a:pt x="388" y="41"/>
                    </a:lnTo>
                    <a:lnTo>
                      <a:pt x="392" y="39"/>
                    </a:lnTo>
                    <a:lnTo>
                      <a:pt x="396" y="37"/>
                    </a:lnTo>
                    <a:lnTo>
                      <a:pt x="400" y="37"/>
                    </a:lnTo>
                    <a:lnTo>
                      <a:pt x="406" y="37"/>
                    </a:lnTo>
                    <a:lnTo>
                      <a:pt x="409" y="41"/>
                    </a:lnTo>
                    <a:lnTo>
                      <a:pt x="413" y="45"/>
                    </a:lnTo>
                    <a:lnTo>
                      <a:pt x="423" y="51"/>
                    </a:lnTo>
                    <a:lnTo>
                      <a:pt x="435" y="53"/>
                    </a:lnTo>
                    <a:lnTo>
                      <a:pt x="447" y="57"/>
                    </a:lnTo>
                    <a:lnTo>
                      <a:pt x="457" y="63"/>
                    </a:lnTo>
                    <a:lnTo>
                      <a:pt x="463" y="71"/>
                    </a:lnTo>
                    <a:lnTo>
                      <a:pt x="473" y="77"/>
                    </a:lnTo>
                    <a:lnTo>
                      <a:pt x="483" y="81"/>
                    </a:lnTo>
                    <a:lnTo>
                      <a:pt x="491" y="85"/>
                    </a:lnTo>
                    <a:lnTo>
                      <a:pt x="495" y="89"/>
                    </a:lnTo>
                    <a:lnTo>
                      <a:pt x="499" y="89"/>
                    </a:lnTo>
                    <a:lnTo>
                      <a:pt x="502" y="89"/>
                    </a:lnTo>
                    <a:lnTo>
                      <a:pt x="506" y="87"/>
                    </a:lnTo>
                    <a:lnTo>
                      <a:pt x="514" y="83"/>
                    </a:lnTo>
                    <a:lnTo>
                      <a:pt x="520" y="79"/>
                    </a:lnTo>
                    <a:lnTo>
                      <a:pt x="528" y="75"/>
                    </a:lnTo>
                    <a:lnTo>
                      <a:pt x="534" y="69"/>
                    </a:lnTo>
                    <a:lnTo>
                      <a:pt x="546" y="73"/>
                    </a:lnTo>
                    <a:lnTo>
                      <a:pt x="556" y="77"/>
                    </a:lnTo>
                    <a:lnTo>
                      <a:pt x="566" y="81"/>
                    </a:lnTo>
                    <a:lnTo>
                      <a:pt x="576" y="85"/>
                    </a:lnTo>
                    <a:lnTo>
                      <a:pt x="578" y="89"/>
                    </a:lnTo>
                    <a:lnTo>
                      <a:pt x="580" y="93"/>
                    </a:lnTo>
                    <a:lnTo>
                      <a:pt x="582" y="95"/>
                    </a:lnTo>
                    <a:lnTo>
                      <a:pt x="584" y="97"/>
                    </a:lnTo>
                    <a:lnTo>
                      <a:pt x="590" y="97"/>
                    </a:lnTo>
                    <a:lnTo>
                      <a:pt x="593" y="97"/>
                    </a:lnTo>
                    <a:lnTo>
                      <a:pt x="599" y="99"/>
                    </a:lnTo>
                    <a:lnTo>
                      <a:pt x="603" y="101"/>
                    </a:lnTo>
                    <a:lnTo>
                      <a:pt x="609" y="101"/>
                    </a:lnTo>
                    <a:lnTo>
                      <a:pt x="615" y="103"/>
                    </a:lnTo>
                    <a:lnTo>
                      <a:pt x="623" y="101"/>
                    </a:lnTo>
                    <a:lnTo>
                      <a:pt x="627" y="99"/>
                    </a:lnTo>
                    <a:lnTo>
                      <a:pt x="633" y="97"/>
                    </a:lnTo>
                    <a:lnTo>
                      <a:pt x="639" y="91"/>
                    </a:lnTo>
                    <a:lnTo>
                      <a:pt x="641" y="89"/>
                    </a:lnTo>
                    <a:lnTo>
                      <a:pt x="641" y="87"/>
                    </a:lnTo>
                    <a:lnTo>
                      <a:pt x="641" y="83"/>
                    </a:lnTo>
                    <a:lnTo>
                      <a:pt x="641" y="85"/>
                    </a:lnTo>
                    <a:lnTo>
                      <a:pt x="643" y="85"/>
                    </a:lnTo>
                    <a:lnTo>
                      <a:pt x="647" y="83"/>
                    </a:lnTo>
                    <a:lnTo>
                      <a:pt x="649" y="81"/>
                    </a:lnTo>
                    <a:lnTo>
                      <a:pt x="655" y="75"/>
                    </a:lnTo>
                    <a:lnTo>
                      <a:pt x="659" y="71"/>
                    </a:lnTo>
                    <a:lnTo>
                      <a:pt x="665" y="65"/>
                    </a:lnTo>
                    <a:lnTo>
                      <a:pt x="669" y="61"/>
                    </a:lnTo>
                    <a:lnTo>
                      <a:pt x="673" y="59"/>
                    </a:lnTo>
                    <a:lnTo>
                      <a:pt x="677" y="59"/>
                    </a:lnTo>
                    <a:lnTo>
                      <a:pt x="684" y="57"/>
                    </a:lnTo>
                    <a:lnTo>
                      <a:pt x="696" y="55"/>
                    </a:lnTo>
                    <a:lnTo>
                      <a:pt x="708" y="55"/>
                    </a:lnTo>
                    <a:lnTo>
                      <a:pt x="716" y="55"/>
                    </a:lnTo>
                    <a:lnTo>
                      <a:pt x="722" y="55"/>
                    </a:lnTo>
                    <a:lnTo>
                      <a:pt x="730" y="55"/>
                    </a:lnTo>
                    <a:lnTo>
                      <a:pt x="738" y="57"/>
                    </a:lnTo>
                    <a:lnTo>
                      <a:pt x="744" y="61"/>
                    </a:lnTo>
                    <a:lnTo>
                      <a:pt x="748" y="65"/>
                    </a:lnTo>
                    <a:lnTo>
                      <a:pt x="758" y="61"/>
                    </a:lnTo>
                    <a:lnTo>
                      <a:pt x="772" y="59"/>
                    </a:lnTo>
                    <a:lnTo>
                      <a:pt x="789" y="57"/>
                    </a:lnTo>
                    <a:lnTo>
                      <a:pt x="809" y="55"/>
                    </a:lnTo>
                    <a:lnTo>
                      <a:pt x="827" y="53"/>
                    </a:lnTo>
                    <a:lnTo>
                      <a:pt x="847" y="51"/>
                    </a:lnTo>
                    <a:lnTo>
                      <a:pt x="861" y="51"/>
                    </a:lnTo>
                    <a:lnTo>
                      <a:pt x="872" y="51"/>
                    </a:lnTo>
                    <a:lnTo>
                      <a:pt x="876" y="55"/>
                    </a:lnTo>
                    <a:lnTo>
                      <a:pt x="878" y="59"/>
                    </a:lnTo>
                    <a:lnTo>
                      <a:pt x="882" y="63"/>
                    </a:lnTo>
                    <a:lnTo>
                      <a:pt x="890" y="69"/>
                    </a:lnTo>
                    <a:lnTo>
                      <a:pt x="892" y="71"/>
                    </a:lnTo>
                    <a:lnTo>
                      <a:pt x="894" y="71"/>
                    </a:lnTo>
                    <a:lnTo>
                      <a:pt x="894" y="73"/>
                    </a:lnTo>
                    <a:lnTo>
                      <a:pt x="896" y="75"/>
                    </a:lnTo>
                    <a:lnTo>
                      <a:pt x="898" y="77"/>
                    </a:lnTo>
                    <a:lnTo>
                      <a:pt x="904" y="83"/>
                    </a:lnTo>
                    <a:lnTo>
                      <a:pt x="908" y="85"/>
                    </a:lnTo>
                    <a:lnTo>
                      <a:pt x="908" y="87"/>
                    </a:lnTo>
                    <a:lnTo>
                      <a:pt x="910" y="89"/>
                    </a:lnTo>
                    <a:lnTo>
                      <a:pt x="910" y="93"/>
                    </a:lnTo>
                    <a:lnTo>
                      <a:pt x="912" y="95"/>
                    </a:lnTo>
                    <a:lnTo>
                      <a:pt x="914" y="99"/>
                    </a:lnTo>
                    <a:lnTo>
                      <a:pt x="916" y="101"/>
                    </a:lnTo>
                    <a:lnTo>
                      <a:pt x="922" y="103"/>
                    </a:lnTo>
                    <a:lnTo>
                      <a:pt x="928" y="109"/>
                    </a:lnTo>
                    <a:lnTo>
                      <a:pt x="936" y="114"/>
                    </a:lnTo>
                    <a:lnTo>
                      <a:pt x="942" y="122"/>
                    </a:lnTo>
                    <a:lnTo>
                      <a:pt x="946" y="128"/>
                    </a:lnTo>
                    <a:lnTo>
                      <a:pt x="946" y="134"/>
                    </a:lnTo>
                    <a:lnTo>
                      <a:pt x="946" y="138"/>
                    </a:lnTo>
                    <a:lnTo>
                      <a:pt x="940" y="140"/>
                    </a:lnTo>
                    <a:lnTo>
                      <a:pt x="932" y="142"/>
                    </a:lnTo>
                    <a:lnTo>
                      <a:pt x="926" y="144"/>
                    </a:lnTo>
                    <a:lnTo>
                      <a:pt x="918" y="144"/>
                    </a:lnTo>
                    <a:lnTo>
                      <a:pt x="910" y="144"/>
                    </a:lnTo>
                    <a:lnTo>
                      <a:pt x="904" y="144"/>
                    </a:lnTo>
                    <a:lnTo>
                      <a:pt x="890" y="144"/>
                    </a:lnTo>
                    <a:lnTo>
                      <a:pt x="876" y="142"/>
                    </a:lnTo>
                    <a:lnTo>
                      <a:pt x="849" y="138"/>
                    </a:lnTo>
                    <a:lnTo>
                      <a:pt x="819" y="134"/>
                    </a:lnTo>
                    <a:lnTo>
                      <a:pt x="791" y="132"/>
                    </a:lnTo>
                    <a:lnTo>
                      <a:pt x="776" y="130"/>
                    </a:lnTo>
                    <a:lnTo>
                      <a:pt x="762" y="130"/>
                    </a:lnTo>
                    <a:lnTo>
                      <a:pt x="750" y="130"/>
                    </a:lnTo>
                    <a:lnTo>
                      <a:pt x="738" y="130"/>
                    </a:lnTo>
                    <a:lnTo>
                      <a:pt x="724" y="132"/>
                    </a:lnTo>
                    <a:lnTo>
                      <a:pt x="712" y="136"/>
                    </a:lnTo>
                    <a:lnTo>
                      <a:pt x="700" y="142"/>
                    </a:lnTo>
                    <a:lnTo>
                      <a:pt x="690" y="148"/>
                    </a:lnTo>
                    <a:lnTo>
                      <a:pt x="684" y="156"/>
                    </a:lnTo>
                    <a:lnTo>
                      <a:pt x="681" y="164"/>
                    </a:lnTo>
                    <a:lnTo>
                      <a:pt x="675" y="172"/>
                    </a:lnTo>
                    <a:lnTo>
                      <a:pt x="667" y="180"/>
                    </a:lnTo>
                    <a:lnTo>
                      <a:pt x="665" y="182"/>
                    </a:lnTo>
                    <a:lnTo>
                      <a:pt x="663" y="186"/>
                    </a:lnTo>
                    <a:lnTo>
                      <a:pt x="659" y="188"/>
                    </a:lnTo>
                    <a:lnTo>
                      <a:pt x="657" y="190"/>
                    </a:lnTo>
                    <a:lnTo>
                      <a:pt x="657" y="193"/>
                    </a:lnTo>
                    <a:lnTo>
                      <a:pt x="657" y="195"/>
                    </a:lnTo>
                    <a:lnTo>
                      <a:pt x="655" y="199"/>
                    </a:lnTo>
                    <a:lnTo>
                      <a:pt x="655" y="203"/>
                    </a:lnTo>
                    <a:lnTo>
                      <a:pt x="647" y="209"/>
                    </a:lnTo>
                    <a:lnTo>
                      <a:pt x="639" y="213"/>
                    </a:lnTo>
                    <a:lnTo>
                      <a:pt x="633" y="217"/>
                    </a:lnTo>
                    <a:lnTo>
                      <a:pt x="633" y="219"/>
                    </a:lnTo>
                    <a:lnTo>
                      <a:pt x="631" y="219"/>
                    </a:lnTo>
                    <a:lnTo>
                      <a:pt x="627" y="227"/>
                    </a:lnTo>
                    <a:lnTo>
                      <a:pt x="621" y="231"/>
                    </a:lnTo>
                    <a:lnTo>
                      <a:pt x="615" y="235"/>
                    </a:lnTo>
                    <a:lnTo>
                      <a:pt x="609" y="237"/>
                    </a:lnTo>
                    <a:lnTo>
                      <a:pt x="599" y="239"/>
                    </a:lnTo>
                    <a:lnTo>
                      <a:pt x="592" y="239"/>
                    </a:lnTo>
                    <a:lnTo>
                      <a:pt x="574" y="241"/>
                    </a:lnTo>
                    <a:lnTo>
                      <a:pt x="568" y="245"/>
                    </a:lnTo>
                    <a:lnTo>
                      <a:pt x="566" y="247"/>
                    </a:lnTo>
                    <a:lnTo>
                      <a:pt x="562" y="249"/>
                    </a:lnTo>
                    <a:lnTo>
                      <a:pt x="560" y="251"/>
                    </a:lnTo>
                    <a:lnTo>
                      <a:pt x="554" y="251"/>
                    </a:lnTo>
                    <a:lnTo>
                      <a:pt x="550" y="251"/>
                    </a:lnTo>
                    <a:lnTo>
                      <a:pt x="544" y="253"/>
                    </a:lnTo>
                    <a:lnTo>
                      <a:pt x="534" y="253"/>
                    </a:lnTo>
                    <a:lnTo>
                      <a:pt x="526" y="255"/>
                    </a:lnTo>
                    <a:lnTo>
                      <a:pt x="518" y="259"/>
                    </a:lnTo>
                    <a:lnTo>
                      <a:pt x="512" y="261"/>
                    </a:lnTo>
                    <a:lnTo>
                      <a:pt x="504" y="267"/>
                    </a:lnTo>
                    <a:lnTo>
                      <a:pt x="487" y="274"/>
                    </a:lnTo>
                    <a:lnTo>
                      <a:pt x="481" y="278"/>
                    </a:lnTo>
                    <a:lnTo>
                      <a:pt x="473" y="280"/>
                    </a:lnTo>
                    <a:lnTo>
                      <a:pt x="469" y="284"/>
                    </a:lnTo>
                    <a:lnTo>
                      <a:pt x="467" y="286"/>
                    </a:lnTo>
                    <a:lnTo>
                      <a:pt x="461" y="288"/>
                    </a:lnTo>
                    <a:lnTo>
                      <a:pt x="455" y="288"/>
                    </a:lnTo>
                    <a:lnTo>
                      <a:pt x="445" y="294"/>
                    </a:lnTo>
                    <a:lnTo>
                      <a:pt x="435" y="298"/>
                    </a:lnTo>
                    <a:lnTo>
                      <a:pt x="425" y="302"/>
                    </a:lnTo>
                    <a:lnTo>
                      <a:pt x="415" y="306"/>
                    </a:lnTo>
                    <a:lnTo>
                      <a:pt x="411" y="310"/>
                    </a:lnTo>
                    <a:lnTo>
                      <a:pt x="408" y="316"/>
                    </a:lnTo>
                    <a:lnTo>
                      <a:pt x="404" y="318"/>
                    </a:lnTo>
                    <a:lnTo>
                      <a:pt x="398" y="320"/>
                    </a:lnTo>
                    <a:lnTo>
                      <a:pt x="392" y="318"/>
                    </a:lnTo>
                    <a:lnTo>
                      <a:pt x="384" y="318"/>
                    </a:lnTo>
                    <a:lnTo>
                      <a:pt x="370" y="318"/>
                    </a:lnTo>
                    <a:lnTo>
                      <a:pt x="356" y="320"/>
                    </a:lnTo>
                    <a:lnTo>
                      <a:pt x="342" y="322"/>
                    </a:lnTo>
                    <a:lnTo>
                      <a:pt x="334" y="326"/>
                    </a:lnTo>
                    <a:lnTo>
                      <a:pt x="330" y="328"/>
                    </a:lnTo>
                    <a:lnTo>
                      <a:pt x="324" y="328"/>
                    </a:lnTo>
                    <a:lnTo>
                      <a:pt x="318" y="330"/>
                    </a:lnTo>
                    <a:lnTo>
                      <a:pt x="311" y="334"/>
                    </a:lnTo>
                    <a:lnTo>
                      <a:pt x="305" y="336"/>
                    </a:lnTo>
                    <a:lnTo>
                      <a:pt x="299" y="338"/>
                    </a:lnTo>
                    <a:lnTo>
                      <a:pt x="295" y="340"/>
                    </a:lnTo>
                    <a:lnTo>
                      <a:pt x="281" y="340"/>
                    </a:lnTo>
                    <a:lnTo>
                      <a:pt x="273" y="342"/>
                    </a:lnTo>
                    <a:lnTo>
                      <a:pt x="265" y="342"/>
                    </a:lnTo>
                    <a:lnTo>
                      <a:pt x="253" y="342"/>
                    </a:lnTo>
                    <a:lnTo>
                      <a:pt x="245" y="340"/>
                    </a:lnTo>
                    <a:lnTo>
                      <a:pt x="237" y="338"/>
                    </a:lnTo>
                    <a:lnTo>
                      <a:pt x="231" y="336"/>
                    </a:lnTo>
                    <a:lnTo>
                      <a:pt x="225" y="334"/>
                    </a:lnTo>
                    <a:lnTo>
                      <a:pt x="222" y="332"/>
                    </a:lnTo>
                    <a:lnTo>
                      <a:pt x="214" y="330"/>
                    </a:lnTo>
                    <a:lnTo>
                      <a:pt x="202" y="328"/>
                    </a:lnTo>
                    <a:lnTo>
                      <a:pt x="188" y="328"/>
                    </a:lnTo>
                    <a:lnTo>
                      <a:pt x="176" y="330"/>
                    </a:lnTo>
                    <a:lnTo>
                      <a:pt x="162" y="330"/>
                    </a:lnTo>
                    <a:lnTo>
                      <a:pt x="148" y="330"/>
                    </a:lnTo>
                    <a:lnTo>
                      <a:pt x="140" y="332"/>
                    </a:lnTo>
                    <a:lnTo>
                      <a:pt x="136" y="336"/>
                    </a:lnTo>
                    <a:lnTo>
                      <a:pt x="131" y="340"/>
                    </a:lnTo>
                    <a:lnTo>
                      <a:pt x="127" y="340"/>
                    </a:lnTo>
                    <a:lnTo>
                      <a:pt x="121" y="342"/>
                    </a:lnTo>
                    <a:lnTo>
                      <a:pt x="117" y="344"/>
                    </a:lnTo>
                    <a:lnTo>
                      <a:pt x="111" y="346"/>
                    </a:lnTo>
                    <a:lnTo>
                      <a:pt x="107" y="348"/>
                    </a:lnTo>
                    <a:lnTo>
                      <a:pt x="103" y="350"/>
                    </a:lnTo>
                    <a:lnTo>
                      <a:pt x="97" y="354"/>
                    </a:lnTo>
                    <a:lnTo>
                      <a:pt x="91" y="356"/>
                    </a:lnTo>
                    <a:lnTo>
                      <a:pt x="81" y="359"/>
                    </a:lnTo>
                    <a:lnTo>
                      <a:pt x="71" y="365"/>
                    </a:lnTo>
                    <a:lnTo>
                      <a:pt x="57" y="367"/>
                    </a:lnTo>
                    <a:lnTo>
                      <a:pt x="49" y="373"/>
                    </a:lnTo>
                    <a:lnTo>
                      <a:pt x="41" y="375"/>
                    </a:lnTo>
                    <a:lnTo>
                      <a:pt x="36" y="377"/>
                    </a:lnTo>
                    <a:lnTo>
                      <a:pt x="28" y="383"/>
                    </a:lnTo>
                    <a:lnTo>
                      <a:pt x="24" y="385"/>
                    </a:lnTo>
                    <a:lnTo>
                      <a:pt x="20" y="387"/>
                    </a:lnTo>
                    <a:lnTo>
                      <a:pt x="16" y="387"/>
                    </a:lnTo>
                    <a:lnTo>
                      <a:pt x="10" y="387"/>
                    </a:lnTo>
                    <a:lnTo>
                      <a:pt x="4" y="387"/>
                    </a:lnTo>
                    <a:lnTo>
                      <a:pt x="0" y="387"/>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66" name="Freeform 65"/>
              <p:cNvSpPr>
                <a:spLocks/>
              </p:cNvSpPr>
              <p:nvPr/>
            </p:nvSpPr>
            <p:spPr bwMode="auto">
              <a:xfrm>
                <a:off x="3729038" y="2070215"/>
                <a:ext cx="563562" cy="758825"/>
              </a:xfrm>
              <a:custGeom>
                <a:avLst/>
                <a:gdLst>
                  <a:gd name="T0" fmla="*/ 69462 w 860"/>
                  <a:gd name="T1" fmla="*/ 654816 h 1036"/>
                  <a:gd name="T2" fmla="*/ 57012 w 860"/>
                  <a:gd name="T3" fmla="*/ 634307 h 1036"/>
                  <a:gd name="T4" fmla="*/ 46527 w 860"/>
                  <a:gd name="T5" fmla="*/ 613798 h 1036"/>
                  <a:gd name="T6" fmla="*/ 66841 w 860"/>
                  <a:gd name="T7" fmla="*/ 574978 h 1036"/>
                  <a:gd name="T8" fmla="*/ 74705 w 860"/>
                  <a:gd name="T9" fmla="*/ 557399 h 1036"/>
                  <a:gd name="T10" fmla="*/ 74705 w 860"/>
                  <a:gd name="T11" fmla="*/ 536158 h 1036"/>
                  <a:gd name="T12" fmla="*/ 86500 w 860"/>
                  <a:gd name="T13" fmla="*/ 505395 h 1036"/>
                  <a:gd name="T14" fmla="*/ 55701 w 860"/>
                  <a:gd name="T15" fmla="*/ 495141 h 1036"/>
                  <a:gd name="T16" fmla="*/ 37352 w 860"/>
                  <a:gd name="T17" fmla="*/ 498070 h 1036"/>
                  <a:gd name="T18" fmla="*/ 3932 w 860"/>
                  <a:gd name="T19" fmla="*/ 462180 h 1036"/>
                  <a:gd name="T20" fmla="*/ 5242 w 860"/>
                  <a:gd name="T21" fmla="*/ 411641 h 1036"/>
                  <a:gd name="T22" fmla="*/ 7208 w 860"/>
                  <a:gd name="T23" fmla="*/ 349382 h 1036"/>
                  <a:gd name="T24" fmla="*/ 19004 w 860"/>
                  <a:gd name="T25" fmla="*/ 262219 h 1036"/>
                  <a:gd name="T26" fmla="*/ 26867 w 860"/>
                  <a:gd name="T27" fmla="*/ 233654 h 1036"/>
                  <a:gd name="T28" fmla="*/ 29489 w 860"/>
                  <a:gd name="T29" fmla="*/ 204355 h 1036"/>
                  <a:gd name="T30" fmla="*/ 62254 w 860"/>
                  <a:gd name="T31" fmla="*/ 133307 h 1036"/>
                  <a:gd name="T32" fmla="*/ 77326 w 860"/>
                  <a:gd name="T33" fmla="*/ 94487 h 1036"/>
                  <a:gd name="T34" fmla="*/ 107470 w 860"/>
                  <a:gd name="T35" fmla="*/ 87162 h 1036"/>
                  <a:gd name="T36" fmla="*/ 129095 w 860"/>
                  <a:gd name="T37" fmla="*/ 73978 h 1036"/>
                  <a:gd name="T38" fmla="*/ 168413 w 860"/>
                  <a:gd name="T39" fmla="*/ 60794 h 1036"/>
                  <a:gd name="T40" fmla="*/ 191349 w 860"/>
                  <a:gd name="T41" fmla="*/ 30763 h 1036"/>
                  <a:gd name="T42" fmla="*/ 233288 w 860"/>
                  <a:gd name="T43" fmla="*/ 21974 h 1036"/>
                  <a:gd name="T44" fmla="*/ 256224 w 860"/>
                  <a:gd name="T45" fmla="*/ 2930 h 1036"/>
                  <a:gd name="T46" fmla="*/ 269330 w 860"/>
                  <a:gd name="T47" fmla="*/ 16114 h 1036"/>
                  <a:gd name="T48" fmla="*/ 294232 w 860"/>
                  <a:gd name="T49" fmla="*/ 32228 h 1036"/>
                  <a:gd name="T50" fmla="*/ 325031 w 860"/>
                  <a:gd name="T51" fmla="*/ 46877 h 1036"/>
                  <a:gd name="T52" fmla="*/ 347312 w 860"/>
                  <a:gd name="T53" fmla="*/ 62259 h 1036"/>
                  <a:gd name="T54" fmla="*/ 375490 w 860"/>
                  <a:gd name="T55" fmla="*/ 66654 h 1036"/>
                  <a:gd name="T56" fmla="*/ 395149 w 860"/>
                  <a:gd name="T57" fmla="*/ 52737 h 1036"/>
                  <a:gd name="T58" fmla="*/ 422672 w 860"/>
                  <a:gd name="T59" fmla="*/ 33693 h 1036"/>
                  <a:gd name="T60" fmla="*/ 462645 w 860"/>
                  <a:gd name="T61" fmla="*/ 65189 h 1036"/>
                  <a:gd name="T62" fmla="*/ 482304 w 860"/>
                  <a:gd name="T63" fmla="*/ 87162 h 1036"/>
                  <a:gd name="T64" fmla="*/ 497376 w 860"/>
                  <a:gd name="T65" fmla="*/ 120123 h 1036"/>
                  <a:gd name="T66" fmla="*/ 484925 w 860"/>
                  <a:gd name="T67" fmla="*/ 162605 h 1036"/>
                  <a:gd name="T68" fmla="*/ 489513 w 860"/>
                  <a:gd name="T69" fmla="*/ 199961 h 1036"/>
                  <a:gd name="T70" fmla="*/ 509172 w 860"/>
                  <a:gd name="T71" fmla="*/ 211680 h 1036"/>
                  <a:gd name="T72" fmla="*/ 522278 w 860"/>
                  <a:gd name="T73" fmla="*/ 246105 h 1036"/>
                  <a:gd name="T74" fmla="*/ 499997 w 860"/>
                  <a:gd name="T75" fmla="*/ 279798 h 1036"/>
                  <a:gd name="T76" fmla="*/ 526210 w 860"/>
                  <a:gd name="T77" fmla="*/ 301040 h 1036"/>
                  <a:gd name="T78" fmla="*/ 543248 w 860"/>
                  <a:gd name="T79" fmla="*/ 349382 h 1036"/>
                  <a:gd name="T80" fmla="*/ 530141 w 860"/>
                  <a:gd name="T81" fmla="*/ 385272 h 1036"/>
                  <a:gd name="T82" fmla="*/ 507861 w 860"/>
                  <a:gd name="T83" fmla="*/ 417500 h 1036"/>
                  <a:gd name="T84" fmla="*/ 519657 w 860"/>
                  <a:gd name="T85" fmla="*/ 448996 h 1036"/>
                  <a:gd name="T86" fmla="*/ 539316 w 860"/>
                  <a:gd name="T87" fmla="*/ 487816 h 1036"/>
                  <a:gd name="T88" fmla="*/ 554388 w 860"/>
                  <a:gd name="T89" fmla="*/ 528834 h 1036"/>
                  <a:gd name="T90" fmla="*/ 559630 w 860"/>
                  <a:gd name="T91" fmla="*/ 601347 h 1036"/>
                  <a:gd name="T92" fmla="*/ 558320 w 860"/>
                  <a:gd name="T93" fmla="*/ 640167 h 1036"/>
                  <a:gd name="T94" fmla="*/ 527520 w 860"/>
                  <a:gd name="T95" fmla="*/ 654816 h 1036"/>
                  <a:gd name="T96" fmla="*/ 515725 w 860"/>
                  <a:gd name="T97" fmla="*/ 670198 h 1036"/>
                  <a:gd name="T98" fmla="*/ 493444 w 860"/>
                  <a:gd name="T99" fmla="*/ 726597 h 1036"/>
                  <a:gd name="T100" fmla="*/ 467888 w 860"/>
                  <a:gd name="T101" fmla="*/ 741246 h 1036"/>
                  <a:gd name="T102" fmla="*/ 442986 w 860"/>
                  <a:gd name="T103" fmla="*/ 751500 h 1036"/>
                  <a:gd name="T104" fmla="*/ 416118 w 860"/>
                  <a:gd name="T105" fmla="*/ 755895 h 1036"/>
                  <a:gd name="T106" fmla="*/ 403012 w 860"/>
                  <a:gd name="T107" fmla="*/ 745641 h 1036"/>
                  <a:gd name="T108" fmla="*/ 391217 w 860"/>
                  <a:gd name="T109" fmla="*/ 735386 h 1036"/>
                  <a:gd name="T110" fmla="*/ 406944 w 860"/>
                  <a:gd name="T111" fmla="*/ 718540 h 1036"/>
                  <a:gd name="T112" fmla="*/ 391217 w 860"/>
                  <a:gd name="T113" fmla="*/ 689241 h 1036"/>
                  <a:gd name="T114" fmla="*/ 363039 w 860"/>
                  <a:gd name="T115" fmla="*/ 671663 h 1036"/>
                  <a:gd name="T116" fmla="*/ 336827 w 860"/>
                  <a:gd name="T117" fmla="*/ 683382 h 1036"/>
                  <a:gd name="T118" fmla="*/ 318478 w 860"/>
                  <a:gd name="T119" fmla="*/ 698031 h 1036"/>
                  <a:gd name="T120" fmla="*/ 212319 w 860"/>
                  <a:gd name="T121" fmla="*/ 696566 h 1036"/>
                  <a:gd name="T122" fmla="*/ 180209 w 860"/>
                  <a:gd name="T123" fmla="*/ 689241 h 1036"/>
                  <a:gd name="T124" fmla="*/ 98296 w 860"/>
                  <a:gd name="T125" fmla="*/ 693636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0"/>
                  <a:gd name="T190" fmla="*/ 0 h 1036"/>
                  <a:gd name="T191" fmla="*/ 860 w 860"/>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0" h="1036">
                    <a:moveTo>
                      <a:pt x="142" y="943"/>
                    </a:moveTo>
                    <a:lnTo>
                      <a:pt x="136" y="931"/>
                    </a:lnTo>
                    <a:lnTo>
                      <a:pt x="128" y="921"/>
                    </a:lnTo>
                    <a:lnTo>
                      <a:pt x="118" y="911"/>
                    </a:lnTo>
                    <a:lnTo>
                      <a:pt x="108" y="902"/>
                    </a:lnTo>
                    <a:lnTo>
                      <a:pt x="106" y="894"/>
                    </a:lnTo>
                    <a:lnTo>
                      <a:pt x="104" y="890"/>
                    </a:lnTo>
                    <a:lnTo>
                      <a:pt x="101" y="884"/>
                    </a:lnTo>
                    <a:lnTo>
                      <a:pt x="95" y="880"/>
                    </a:lnTo>
                    <a:lnTo>
                      <a:pt x="93" y="876"/>
                    </a:lnTo>
                    <a:lnTo>
                      <a:pt x="89" y="872"/>
                    </a:lnTo>
                    <a:lnTo>
                      <a:pt x="87" y="866"/>
                    </a:lnTo>
                    <a:lnTo>
                      <a:pt x="85" y="862"/>
                    </a:lnTo>
                    <a:lnTo>
                      <a:pt x="81" y="860"/>
                    </a:lnTo>
                    <a:lnTo>
                      <a:pt x="79" y="856"/>
                    </a:lnTo>
                    <a:lnTo>
                      <a:pt x="73" y="844"/>
                    </a:lnTo>
                    <a:lnTo>
                      <a:pt x="73" y="840"/>
                    </a:lnTo>
                    <a:lnTo>
                      <a:pt x="71" y="838"/>
                    </a:lnTo>
                    <a:lnTo>
                      <a:pt x="77" y="826"/>
                    </a:lnTo>
                    <a:lnTo>
                      <a:pt x="83" y="817"/>
                    </a:lnTo>
                    <a:lnTo>
                      <a:pt x="91" y="809"/>
                    </a:lnTo>
                    <a:lnTo>
                      <a:pt x="101" y="799"/>
                    </a:lnTo>
                    <a:lnTo>
                      <a:pt x="102" y="791"/>
                    </a:lnTo>
                    <a:lnTo>
                      <a:pt x="102" y="785"/>
                    </a:lnTo>
                    <a:lnTo>
                      <a:pt x="102" y="781"/>
                    </a:lnTo>
                    <a:lnTo>
                      <a:pt x="104" y="779"/>
                    </a:lnTo>
                    <a:lnTo>
                      <a:pt x="106" y="775"/>
                    </a:lnTo>
                    <a:lnTo>
                      <a:pt x="108" y="773"/>
                    </a:lnTo>
                    <a:lnTo>
                      <a:pt x="112" y="769"/>
                    </a:lnTo>
                    <a:lnTo>
                      <a:pt x="114" y="761"/>
                    </a:lnTo>
                    <a:lnTo>
                      <a:pt x="114" y="757"/>
                    </a:lnTo>
                    <a:lnTo>
                      <a:pt x="114" y="753"/>
                    </a:lnTo>
                    <a:lnTo>
                      <a:pt x="114" y="749"/>
                    </a:lnTo>
                    <a:lnTo>
                      <a:pt x="114" y="741"/>
                    </a:lnTo>
                    <a:lnTo>
                      <a:pt x="114" y="738"/>
                    </a:lnTo>
                    <a:lnTo>
                      <a:pt x="114" y="732"/>
                    </a:lnTo>
                    <a:lnTo>
                      <a:pt x="116" y="730"/>
                    </a:lnTo>
                    <a:lnTo>
                      <a:pt x="118" y="724"/>
                    </a:lnTo>
                    <a:lnTo>
                      <a:pt x="128" y="712"/>
                    </a:lnTo>
                    <a:lnTo>
                      <a:pt x="132" y="704"/>
                    </a:lnTo>
                    <a:lnTo>
                      <a:pt x="132" y="696"/>
                    </a:lnTo>
                    <a:lnTo>
                      <a:pt x="132" y="690"/>
                    </a:lnTo>
                    <a:lnTo>
                      <a:pt x="130" y="686"/>
                    </a:lnTo>
                    <a:lnTo>
                      <a:pt x="126" y="684"/>
                    </a:lnTo>
                    <a:lnTo>
                      <a:pt x="118" y="682"/>
                    </a:lnTo>
                    <a:lnTo>
                      <a:pt x="104" y="680"/>
                    </a:lnTo>
                    <a:lnTo>
                      <a:pt x="91" y="678"/>
                    </a:lnTo>
                    <a:lnTo>
                      <a:pt x="85" y="676"/>
                    </a:lnTo>
                    <a:lnTo>
                      <a:pt x="81" y="674"/>
                    </a:lnTo>
                    <a:lnTo>
                      <a:pt x="73" y="678"/>
                    </a:lnTo>
                    <a:lnTo>
                      <a:pt x="69" y="680"/>
                    </a:lnTo>
                    <a:lnTo>
                      <a:pt x="65" y="680"/>
                    </a:lnTo>
                    <a:lnTo>
                      <a:pt x="59" y="680"/>
                    </a:lnTo>
                    <a:lnTo>
                      <a:pt x="57" y="680"/>
                    </a:lnTo>
                    <a:lnTo>
                      <a:pt x="53" y="678"/>
                    </a:lnTo>
                    <a:lnTo>
                      <a:pt x="43" y="668"/>
                    </a:lnTo>
                    <a:lnTo>
                      <a:pt x="33" y="657"/>
                    </a:lnTo>
                    <a:lnTo>
                      <a:pt x="21" y="645"/>
                    </a:lnTo>
                    <a:lnTo>
                      <a:pt x="9" y="637"/>
                    </a:lnTo>
                    <a:lnTo>
                      <a:pt x="6" y="631"/>
                    </a:lnTo>
                    <a:lnTo>
                      <a:pt x="2" y="627"/>
                    </a:lnTo>
                    <a:lnTo>
                      <a:pt x="0" y="615"/>
                    </a:lnTo>
                    <a:lnTo>
                      <a:pt x="2" y="601"/>
                    </a:lnTo>
                    <a:lnTo>
                      <a:pt x="2" y="585"/>
                    </a:lnTo>
                    <a:lnTo>
                      <a:pt x="6" y="574"/>
                    </a:lnTo>
                    <a:lnTo>
                      <a:pt x="8" y="562"/>
                    </a:lnTo>
                    <a:lnTo>
                      <a:pt x="9" y="550"/>
                    </a:lnTo>
                    <a:lnTo>
                      <a:pt x="9" y="542"/>
                    </a:lnTo>
                    <a:lnTo>
                      <a:pt x="9" y="526"/>
                    </a:lnTo>
                    <a:lnTo>
                      <a:pt x="8" y="516"/>
                    </a:lnTo>
                    <a:lnTo>
                      <a:pt x="8" y="502"/>
                    </a:lnTo>
                    <a:lnTo>
                      <a:pt x="11" y="477"/>
                    </a:lnTo>
                    <a:lnTo>
                      <a:pt x="15" y="447"/>
                    </a:lnTo>
                    <a:lnTo>
                      <a:pt x="23" y="392"/>
                    </a:lnTo>
                    <a:lnTo>
                      <a:pt x="27" y="386"/>
                    </a:lnTo>
                    <a:lnTo>
                      <a:pt x="27" y="378"/>
                    </a:lnTo>
                    <a:lnTo>
                      <a:pt x="27" y="368"/>
                    </a:lnTo>
                    <a:lnTo>
                      <a:pt x="29" y="358"/>
                    </a:lnTo>
                    <a:lnTo>
                      <a:pt x="31" y="346"/>
                    </a:lnTo>
                    <a:lnTo>
                      <a:pt x="33" y="336"/>
                    </a:lnTo>
                    <a:lnTo>
                      <a:pt x="35" y="330"/>
                    </a:lnTo>
                    <a:lnTo>
                      <a:pt x="37" y="325"/>
                    </a:lnTo>
                    <a:lnTo>
                      <a:pt x="39" y="321"/>
                    </a:lnTo>
                    <a:lnTo>
                      <a:pt x="41" y="319"/>
                    </a:lnTo>
                    <a:lnTo>
                      <a:pt x="37" y="313"/>
                    </a:lnTo>
                    <a:lnTo>
                      <a:pt x="37" y="305"/>
                    </a:lnTo>
                    <a:lnTo>
                      <a:pt x="37" y="303"/>
                    </a:lnTo>
                    <a:lnTo>
                      <a:pt x="37" y="297"/>
                    </a:lnTo>
                    <a:lnTo>
                      <a:pt x="41" y="289"/>
                    </a:lnTo>
                    <a:lnTo>
                      <a:pt x="45" y="279"/>
                    </a:lnTo>
                    <a:lnTo>
                      <a:pt x="55" y="255"/>
                    </a:lnTo>
                    <a:lnTo>
                      <a:pt x="67" y="232"/>
                    </a:lnTo>
                    <a:lnTo>
                      <a:pt x="73" y="220"/>
                    </a:lnTo>
                    <a:lnTo>
                      <a:pt x="81" y="210"/>
                    </a:lnTo>
                    <a:lnTo>
                      <a:pt x="87" y="196"/>
                    </a:lnTo>
                    <a:lnTo>
                      <a:pt x="95" y="182"/>
                    </a:lnTo>
                    <a:lnTo>
                      <a:pt x="101" y="170"/>
                    </a:lnTo>
                    <a:lnTo>
                      <a:pt x="106" y="155"/>
                    </a:lnTo>
                    <a:lnTo>
                      <a:pt x="110" y="145"/>
                    </a:lnTo>
                    <a:lnTo>
                      <a:pt x="112" y="137"/>
                    </a:lnTo>
                    <a:lnTo>
                      <a:pt x="116" y="133"/>
                    </a:lnTo>
                    <a:lnTo>
                      <a:pt x="118" y="129"/>
                    </a:lnTo>
                    <a:lnTo>
                      <a:pt x="122" y="129"/>
                    </a:lnTo>
                    <a:lnTo>
                      <a:pt x="130" y="127"/>
                    </a:lnTo>
                    <a:lnTo>
                      <a:pt x="138" y="125"/>
                    </a:lnTo>
                    <a:lnTo>
                      <a:pt x="150" y="123"/>
                    </a:lnTo>
                    <a:lnTo>
                      <a:pt x="158" y="121"/>
                    </a:lnTo>
                    <a:lnTo>
                      <a:pt x="164" y="119"/>
                    </a:lnTo>
                    <a:lnTo>
                      <a:pt x="168" y="119"/>
                    </a:lnTo>
                    <a:lnTo>
                      <a:pt x="170" y="119"/>
                    </a:lnTo>
                    <a:lnTo>
                      <a:pt x="176" y="117"/>
                    </a:lnTo>
                    <a:lnTo>
                      <a:pt x="180" y="117"/>
                    </a:lnTo>
                    <a:lnTo>
                      <a:pt x="184" y="115"/>
                    </a:lnTo>
                    <a:lnTo>
                      <a:pt x="197" y="101"/>
                    </a:lnTo>
                    <a:lnTo>
                      <a:pt x="211" y="93"/>
                    </a:lnTo>
                    <a:lnTo>
                      <a:pt x="229" y="89"/>
                    </a:lnTo>
                    <a:lnTo>
                      <a:pt x="247" y="87"/>
                    </a:lnTo>
                    <a:lnTo>
                      <a:pt x="251" y="85"/>
                    </a:lnTo>
                    <a:lnTo>
                      <a:pt x="255" y="83"/>
                    </a:lnTo>
                    <a:lnTo>
                      <a:pt x="257" y="83"/>
                    </a:lnTo>
                    <a:lnTo>
                      <a:pt x="259" y="79"/>
                    </a:lnTo>
                    <a:lnTo>
                      <a:pt x="267" y="66"/>
                    </a:lnTo>
                    <a:lnTo>
                      <a:pt x="275" y="52"/>
                    </a:lnTo>
                    <a:lnTo>
                      <a:pt x="279" y="46"/>
                    </a:lnTo>
                    <a:lnTo>
                      <a:pt x="286" y="44"/>
                    </a:lnTo>
                    <a:lnTo>
                      <a:pt x="292" y="42"/>
                    </a:lnTo>
                    <a:lnTo>
                      <a:pt x="302" y="42"/>
                    </a:lnTo>
                    <a:lnTo>
                      <a:pt x="316" y="42"/>
                    </a:lnTo>
                    <a:lnTo>
                      <a:pt x="326" y="42"/>
                    </a:lnTo>
                    <a:lnTo>
                      <a:pt x="336" y="42"/>
                    </a:lnTo>
                    <a:lnTo>
                      <a:pt x="348" y="36"/>
                    </a:lnTo>
                    <a:lnTo>
                      <a:pt x="356" y="30"/>
                    </a:lnTo>
                    <a:lnTo>
                      <a:pt x="366" y="24"/>
                    </a:lnTo>
                    <a:lnTo>
                      <a:pt x="374" y="24"/>
                    </a:lnTo>
                    <a:lnTo>
                      <a:pt x="381" y="22"/>
                    </a:lnTo>
                    <a:lnTo>
                      <a:pt x="383" y="14"/>
                    </a:lnTo>
                    <a:lnTo>
                      <a:pt x="387" y="8"/>
                    </a:lnTo>
                    <a:lnTo>
                      <a:pt x="391" y="4"/>
                    </a:lnTo>
                    <a:lnTo>
                      <a:pt x="399" y="0"/>
                    </a:lnTo>
                    <a:lnTo>
                      <a:pt x="399" y="4"/>
                    </a:lnTo>
                    <a:lnTo>
                      <a:pt x="399" y="12"/>
                    </a:lnTo>
                    <a:lnTo>
                      <a:pt x="401" y="16"/>
                    </a:lnTo>
                    <a:lnTo>
                      <a:pt x="405" y="18"/>
                    </a:lnTo>
                    <a:lnTo>
                      <a:pt x="411" y="22"/>
                    </a:lnTo>
                    <a:lnTo>
                      <a:pt x="417" y="24"/>
                    </a:lnTo>
                    <a:lnTo>
                      <a:pt x="423" y="26"/>
                    </a:lnTo>
                    <a:lnTo>
                      <a:pt x="425" y="26"/>
                    </a:lnTo>
                    <a:lnTo>
                      <a:pt x="429" y="30"/>
                    </a:lnTo>
                    <a:lnTo>
                      <a:pt x="435" y="34"/>
                    </a:lnTo>
                    <a:lnTo>
                      <a:pt x="449" y="44"/>
                    </a:lnTo>
                    <a:lnTo>
                      <a:pt x="463" y="52"/>
                    </a:lnTo>
                    <a:lnTo>
                      <a:pt x="469" y="54"/>
                    </a:lnTo>
                    <a:lnTo>
                      <a:pt x="476" y="56"/>
                    </a:lnTo>
                    <a:lnTo>
                      <a:pt x="482" y="58"/>
                    </a:lnTo>
                    <a:lnTo>
                      <a:pt x="492" y="62"/>
                    </a:lnTo>
                    <a:lnTo>
                      <a:pt x="496" y="64"/>
                    </a:lnTo>
                    <a:lnTo>
                      <a:pt x="500" y="64"/>
                    </a:lnTo>
                    <a:lnTo>
                      <a:pt x="504" y="70"/>
                    </a:lnTo>
                    <a:lnTo>
                      <a:pt x="508" y="76"/>
                    </a:lnTo>
                    <a:lnTo>
                      <a:pt x="514" y="78"/>
                    </a:lnTo>
                    <a:lnTo>
                      <a:pt x="524" y="81"/>
                    </a:lnTo>
                    <a:lnTo>
                      <a:pt x="530" y="85"/>
                    </a:lnTo>
                    <a:lnTo>
                      <a:pt x="534" y="91"/>
                    </a:lnTo>
                    <a:lnTo>
                      <a:pt x="540" y="93"/>
                    </a:lnTo>
                    <a:lnTo>
                      <a:pt x="546" y="95"/>
                    </a:lnTo>
                    <a:lnTo>
                      <a:pt x="558" y="93"/>
                    </a:lnTo>
                    <a:lnTo>
                      <a:pt x="567" y="93"/>
                    </a:lnTo>
                    <a:lnTo>
                      <a:pt x="573" y="91"/>
                    </a:lnTo>
                    <a:lnTo>
                      <a:pt x="577" y="89"/>
                    </a:lnTo>
                    <a:lnTo>
                      <a:pt x="581" y="87"/>
                    </a:lnTo>
                    <a:lnTo>
                      <a:pt x="583" y="83"/>
                    </a:lnTo>
                    <a:lnTo>
                      <a:pt x="589" y="79"/>
                    </a:lnTo>
                    <a:lnTo>
                      <a:pt x="597" y="76"/>
                    </a:lnTo>
                    <a:lnTo>
                      <a:pt x="603" y="72"/>
                    </a:lnTo>
                    <a:lnTo>
                      <a:pt x="611" y="70"/>
                    </a:lnTo>
                    <a:lnTo>
                      <a:pt x="627" y="68"/>
                    </a:lnTo>
                    <a:lnTo>
                      <a:pt x="629" y="58"/>
                    </a:lnTo>
                    <a:lnTo>
                      <a:pt x="633" y="54"/>
                    </a:lnTo>
                    <a:lnTo>
                      <a:pt x="637" y="48"/>
                    </a:lnTo>
                    <a:lnTo>
                      <a:pt x="645" y="46"/>
                    </a:lnTo>
                    <a:lnTo>
                      <a:pt x="672" y="52"/>
                    </a:lnTo>
                    <a:lnTo>
                      <a:pt x="684" y="56"/>
                    </a:lnTo>
                    <a:lnTo>
                      <a:pt x="696" y="64"/>
                    </a:lnTo>
                    <a:lnTo>
                      <a:pt x="700" y="76"/>
                    </a:lnTo>
                    <a:lnTo>
                      <a:pt x="702" y="83"/>
                    </a:lnTo>
                    <a:lnTo>
                      <a:pt x="706" y="89"/>
                    </a:lnTo>
                    <a:lnTo>
                      <a:pt x="712" y="93"/>
                    </a:lnTo>
                    <a:lnTo>
                      <a:pt x="716" y="93"/>
                    </a:lnTo>
                    <a:lnTo>
                      <a:pt x="722" y="97"/>
                    </a:lnTo>
                    <a:lnTo>
                      <a:pt x="726" y="101"/>
                    </a:lnTo>
                    <a:lnTo>
                      <a:pt x="732" y="107"/>
                    </a:lnTo>
                    <a:lnTo>
                      <a:pt x="736" y="119"/>
                    </a:lnTo>
                    <a:lnTo>
                      <a:pt x="740" y="127"/>
                    </a:lnTo>
                    <a:lnTo>
                      <a:pt x="744" y="135"/>
                    </a:lnTo>
                    <a:lnTo>
                      <a:pt x="747" y="137"/>
                    </a:lnTo>
                    <a:lnTo>
                      <a:pt x="751" y="141"/>
                    </a:lnTo>
                    <a:lnTo>
                      <a:pt x="755" y="151"/>
                    </a:lnTo>
                    <a:lnTo>
                      <a:pt x="759" y="164"/>
                    </a:lnTo>
                    <a:lnTo>
                      <a:pt x="759" y="172"/>
                    </a:lnTo>
                    <a:lnTo>
                      <a:pt x="759" y="184"/>
                    </a:lnTo>
                    <a:lnTo>
                      <a:pt x="755" y="194"/>
                    </a:lnTo>
                    <a:lnTo>
                      <a:pt x="751" y="202"/>
                    </a:lnTo>
                    <a:lnTo>
                      <a:pt x="745" y="214"/>
                    </a:lnTo>
                    <a:lnTo>
                      <a:pt x="740" y="222"/>
                    </a:lnTo>
                    <a:lnTo>
                      <a:pt x="736" y="238"/>
                    </a:lnTo>
                    <a:lnTo>
                      <a:pt x="732" y="253"/>
                    </a:lnTo>
                    <a:lnTo>
                      <a:pt x="734" y="261"/>
                    </a:lnTo>
                    <a:lnTo>
                      <a:pt x="734" y="265"/>
                    </a:lnTo>
                    <a:lnTo>
                      <a:pt x="740" y="269"/>
                    </a:lnTo>
                    <a:lnTo>
                      <a:pt x="747" y="273"/>
                    </a:lnTo>
                    <a:lnTo>
                      <a:pt x="753" y="273"/>
                    </a:lnTo>
                    <a:lnTo>
                      <a:pt x="761" y="275"/>
                    </a:lnTo>
                    <a:lnTo>
                      <a:pt x="769" y="275"/>
                    </a:lnTo>
                    <a:lnTo>
                      <a:pt x="773" y="277"/>
                    </a:lnTo>
                    <a:lnTo>
                      <a:pt x="775" y="283"/>
                    </a:lnTo>
                    <a:lnTo>
                      <a:pt x="777" y="289"/>
                    </a:lnTo>
                    <a:lnTo>
                      <a:pt x="779" y="293"/>
                    </a:lnTo>
                    <a:lnTo>
                      <a:pt x="779" y="295"/>
                    </a:lnTo>
                    <a:lnTo>
                      <a:pt x="781" y="305"/>
                    </a:lnTo>
                    <a:lnTo>
                      <a:pt x="787" y="317"/>
                    </a:lnTo>
                    <a:lnTo>
                      <a:pt x="793" y="328"/>
                    </a:lnTo>
                    <a:lnTo>
                      <a:pt x="797" y="336"/>
                    </a:lnTo>
                    <a:lnTo>
                      <a:pt x="793" y="342"/>
                    </a:lnTo>
                    <a:lnTo>
                      <a:pt x="791" y="348"/>
                    </a:lnTo>
                    <a:lnTo>
                      <a:pt x="783" y="360"/>
                    </a:lnTo>
                    <a:lnTo>
                      <a:pt x="775" y="366"/>
                    </a:lnTo>
                    <a:lnTo>
                      <a:pt x="765" y="376"/>
                    </a:lnTo>
                    <a:lnTo>
                      <a:pt x="763" y="382"/>
                    </a:lnTo>
                    <a:lnTo>
                      <a:pt x="765" y="386"/>
                    </a:lnTo>
                    <a:lnTo>
                      <a:pt x="773" y="388"/>
                    </a:lnTo>
                    <a:lnTo>
                      <a:pt x="781" y="390"/>
                    </a:lnTo>
                    <a:lnTo>
                      <a:pt x="793" y="398"/>
                    </a:lnTo>
                    <a:lnTo>
                      <a:pt x="799" y="404"/>
                    </a:lnTo>
                    <a:lnTo>
                      <a:pt x="803" y="411"/>
                    </a:lnTo>
                    <a:lnTo>
                      <a:pt x="807" y="423"/>
                    </a:lnTo>
                    <a:lnTo>
                      <a:pt x="811" y="435"/>
                    </a:lnTo>
                    <a:lnTo>
                      <a:pt x="819" y="445"/>
                    </a:lnTo>
                    <a:lnTo>
                      <a:pt x="823" y="451"/>
                    </a:lnTo>
                    <a:lnTo>
                      <a:pt x="829" y="457"/>
                    </a:lnTo>
                    <a:lnTo>
                      <a:pt x="829" y="477"/>
                    </a:lnTo>
                    <a:lnTo>
                      <a:pt x="827" y="496"/>
                    </a:lnTo>
                    <a:lnTo>
                      <a:pt x="825" y="500"/>
                    </a:lnTo>
                    <a:lnTo>
                      <a:pt x="823" y="502"/>
                    </a:lnTo>
                    <a:lnTo>
                      <a:pt x="813" y="512"/>
                    </a:lnTo>
                    <a:lnTo>
                      <a:pt x="811" y="520"/>
                    </a:lnTo>
                    <a:lnTo>
                      <a:pt x="809" y="526"/>
                    </a:lnTo>
                    <a:lnTo>
                      <a:pt x="807" y="530"/>
                    </a:lnTo>
                    <a:lnTo>
                      <a:pt x="801" y="538"/>
                    </a:lnTo>
                    <a:lnTo>
                      <a:pt x="795" y="546"/>
                    </a:lnTo>
                    <a:lnTo>
                      <a:pt x="789" y="556"/>
                    </a:lnTo>
                    <a:lnTo>
                      <a:pt x="781" y="562"/>
                    </a:lnTo>
                    <a:lnTo>
                      <a:pt x="775" y="570"/>
                    </a:lnTo>
                    <a:lnTo>
                      <a:pt x="777" y="585"/>
                    </a:lnTo>
                    <a:lnTo>
                      <a:pt x="777" y="593"/>
                    </a:lnTo>
                    <a:lnTo>
                      <a:pt x="779" y="605"/>
                    </a:lnTo>
                    <a:lnTo>
                      <a:pt x="781" y="609"/>
                    </a:lnTo>
                    <a:lnTo>
                      <a:pt x="783" y="611"/>
                    </a:lnTo>
                    <a:lnTo>
                      <a:pt x="793" y="613"/>
                    </a:lnTo>
                    <a:lnTo>
                      <a:pt x="803" y="617"/>
                    </a:lnTo>
                    <a:lnTo>
                      <a:pt x="807" y="617"/>
                    </a:lnTo>
                    <a:lnTo>
                      <a:pt x="811" y="631"/>
                    </a:lnTo>
                    <a:lnTo>
                      <a:pt x="811" y="645"/>
                    </a:lnTo>
                    <a:lnTo>
                      <a:pt x="819" y="660"/>
                    </a:lnTo>
                    <a:lnTo>
                      <a:pt x="823" y="666"/>
                    </a:lnTo>
                    <a:lnTo>
                      <a:pt x="827" y="672"/>
                    </a:lnTo>
                    <a:lnTo>
                      <a:pt x="833" y="690"/>
                    </a:lnTo>
                    <a:lnTo>
                      <a:pt x="838" y="712"/>
                    </a:lnTo>
                    <a:lnTo>
                      <a:pt x="840" y="716"/>
                    </a:lnTo>
                    <a:lnTo>
                      <a:pt x="842" y="718"/>
                    </a:lnTo>
                    <a:lnTo>
                      <a:pt x="846" y="722"/>
                    </a:lnTo>
                    <a:lnTo>
                      <a:pt x="848" y="724"/>
                    </a:lnTo>
                    <a:lnTo>
                      <a:pt x="848" y="749"/>
                    </a:lnTo>
                    <a:lnTo>
                      <a:pt x="848" y="771"/>
                    </a:lnTo>
                    <a:lnTo>
                      <a:pt x="850" y="789"/>
                    </a:lnTo>
                    <a:lnTo>
                      <a:pt x="852" y="807"/>
                    </a:lnTo>
                    <a:lnTo>
                      <a:pt x="854" y="821"/>
                    </a:lnTo>
                    <a:lnTo>
                      <a:pt x="856" y="832"/>
                    </a:lnTo>
                    <a:lnTo>
                      <a:pt x="858" y="842"/>
                    </a:lnTo>
                    <a:lnTo>
                      <a:pt x="860" y="852"/>
                    </a:lnTo>
                    <a:lnTo>
                      <a:pt x="858" y="864"/>
                    </a:lnTo>
                    <a:lnTo>
                      <a:pt x="856" y="870"/>
                    </a:lnTo>
                    <a:lnTo>
                      <a:pt x="852" y="874"/>
                    </a:lnTo>
                    <a:lnTo>
                      <a:pt x="846" y="878"/>
                    </a:lnTo>
                    <a:lnTo>
                      <a:pt x="838" y="880"/>
                    </a:lnTo>
                    <a:lnTo>
                      <a:pt x="827" y="884"/>
                    </a:lnTo>
                    <a:lnTo>
                      <a:pt x="813" y="888"/>
                    </a:lnTo>
                    <a:lnTo>
                      <a:pt x="809" y="890"/>
                    </a:lnTo>
                    <a:lnTo>
                      <a:pt x="805" y="894"/>
                    </a:lnTo>
                    <a:lnTo>
                      <a:pt x="801" y="896"/>
                    </a:lnTo>
                    <a:lnTo>
                      <a:pt x="797" y="898"/>
                    </a:lnTo>
                    <a:lnTo>
                      <a:pt x="793" y="904"/>
                    </a:lnTo>
                    <a:lnTo>
                      <a:pt x="793" y="907"/>
                    </a:lnTo>
                    <a:lnTo>
                      <a:pt x="789" y="911"/>
                    </a:lnTo>
                    <a:lnTo>
                      <a:pt x="787" y="915"/>
                    </a:lnTo>
                    <a:lnTo>
                      <a:pt x="779" y="927"/>
                    </a:lnTo>
                    <a:lnTo>
                      <a:pt x="769" y="941"/>
                    </a:lnTo>
                    <a:lnTo>
                      <a:pt x="761" y="955"/>
                    </a:lnTo>
                    <a:lnTo>
                      <a:pt x="755" y="969"/>
                    </a:lnTo>
                    <a:lnTo>
                      <a:pt x="755" y="985"/>
                    </a:lnTo>
                    <a:lnTo>
                      <a:pt x="753" y="992"/>
                    </a:lnTo>
                    <a:lnTo>
                      <a:pt x="751" y="1002"/>
                    </a:lnTo>
                    <a:lnTo>
                      <a:pt x="749" y="1004"/>
                    </a:lnTo>
                    <a:lnTo>
                      <a:pt x="744" y="1004"/>
                    </a:lnTo>
                    <a:lnTo>
                      <a:pt x="736" y="1006"/>
                    </a:lnTo>
                    <a:lnTo>
                      <a:pt x="726" y="1010"/>
                    </a:lnTo>
                    <a:lnTo>
                      <a:pt x="714" y="1012"/>
                    </a:lnTo>
                    <a:lnTo>
                      <a:pt x="706" y="1012"/>
                    </a:lnTo>
                    <a:lnTo>
                      <a:pt x="698" y="1014"/>
                    </a:lnTo>
                    <a:lnTo>
                      <a:pt x="696" y="1014"/>
                    </a:lnTo>
                    <a:lnTo>
                      <a:pt x="690" y="1020"/>
                    </a:lnTo>
                    <a:lnTo>
                      <a:pt x="684" y="1022"/>
                    </a:lnTo>
                    <a:lnTo>
                      <a:pt x="676" y="1026"/>
                    </a:lnTo>
                    <a:lnTo>
                      <a:pt x="664" y="1030"/>
                    </a:lnTo>
                    <a:lnTo>
                      <a:pt x="658" y="1030"/>
                    </a:lnTo>
                    <a:lnTo>
                      <a:pt x="651" y="1030"/>
                    </a:lnTo>
                    <a:lnTo>
                      <a:pt x="645" y="1036"/>
                    </a:lnTo>
                    <a:lnTo>
                      <a:pt x="641" y="1036"/>
                    </a:lnTo>
                    <a:lnTo>
                      <a:pt x="635" y="1032"/>
                    </a:lnTo>
                    <a:lnTo>
                      <a:pt x="629" y="1028"/>
                    </a:lnTo>
                    <a:lnTo>
                      <a:pt x="627" y="1026"/>
                    </a:lnTo>
                    <a:lnTo>
                      <a:pt x="627" y="1022"/>
                    </a:lnTo>
                    <a:lnTo>
                      <a:pt x="627" y="1020"/>
                    </a:lnTo>
                    <a:lnTo>
                      <a:pt x="623" y="1018"/>
                    </a:lnTo>
                    <a:lnTo>
                      <a:pt x="615" y="1018"/>
                    </a:lnTo>
                    <a:lnTo>
                      <a:pt x="611" y="1020"/>
                    </a:lnTo>
                    <a:lnTo>
                      <a:pt x="605" y="1020"/>
                    </a:lnTo>
                    <a:lnTo>
                      <a:pt x="599" y="1016"/>
                    </a:lnTo>
                    <a:lnTo>
                      <a:pt x="597" y="1012"/>
                    </a:lnTo>
                    <a:lnTo>
                      <a:pt x="597" y="1008"/>
                    </a:lnTo>
                    <a:lnTo>
                      <a:pt x="597" y="1004"/>
                    </a:lnTo>
                    <a:lnTo>
                      <a:pt x="599" y="1002"/>
                    </a:lnTo>
                    <a:lnTo>
                      <a:pt x="605" y="994"/>
                    </a:lnTo>
                    <a:lnTo>
                      <a:pt x="613" y="992"/>
                    </a:lnTo>
                    <a:lnTo>
                      <a:pt x="615" y="988"/>
                    </a:lnTo>
                    <a:lnTo>
                      <a:pt x="617" y="985"/>
                    </a:lnTo>
                    <a:lnTo>
                      <a:pt x="621" y="981"/>
                    </a:lnTo>
                    <a:lnTo>
                      <a:pt x="623" y="977"/>
                    </a:lnTo>
                    <a:lnTo>
                      <a:pt x="623" y="971"/>
                    </a:lnTo>
                    <a:lnTo>
                      <a:pt x="621" y="965"/>
                    </a:lnTo>
                    <a:lnTo>
                      <a:pt x="615" y="959"/>
                    </a:lnTo>
                    <a:lnTo>
                      <a:pt x="609" y="953"/>
                    </a:lnTo>
                    <a:lnTo>
                      <a:pt x="597" y="941"/>
                    </a:lnTo>
                    <a:lnTo>
                      <a:pt x="583" y="935"/>
                    </a:lnTo>
                    <a:lnTo>
                      <a:pt x="577" y="921"/>
                    </a:lnTo>
                    <a:lnTo>
                      <a:pt x="571" y="907"/>
                    </a:lnTo>
                    <a:lnTo>
                      <a:pt x="561" y="909"/>
                    </a:lnTo>
                    <a:lnTo>
                      <a:pt x="558" y="915"/>
                    </a:lnTo>
                    <a:lnTo>
                      <a:pt x="554" y="917"/>
                    </a:lnTo>
                    <a:lnTo>
                      <a:pt x="546" y="921"/>
                    </a:lnTo>
                    <a:lnTo>
                      <a:pt x="538" y="919"/>
                    </a:lnTo>
                    <a:lnTo>
                      <a:pt x="530" y="921"/>
                    </a:lnTo>
                    <a:lnTo>
                      <a:pt x="526" y="925"/>
                    </a:lnTo>
                    <a:lnTo>
                      <a:pt x="522" y="927"/>
                    </a:lnTo>
                    <a:lnTo>
                      <a:pt x="514" y="933"/>
                    </a:lnTo>
                    <a:lnTo>
                      <a:pt x="510" y="937"/>
                    </a:lnTo>
                    <a:lnTo>
                      <a:pt x="502" y="941"/>
                    </a:lnTo>
                    <a:lnTo>
                      <a:pt x="492" y="943"/>
                    </a:lnTo>
                    <a:lnTo>
                      <a:pt x="488" y="951"/>
                    </a:lnTo>
                    <a:lnTo>
                      <a:pt x="486" y="951"/>
                    </a:lnTo>
                    <a:lnTo>
                      <a:pt x="486" y="953"/>
                    </a:lnTo>
                    <a:lnTo>
                      <a:pt x="486" y="957"/>
                    </a:lnTo>
                    <a:lnTo>
                      <a:pt x="405" y="957"/>
                    </a:lnTo>
                    <a:lnTo>
                      <a:pt x="366" y="957"/>
                    </a:lnTo>
                    <a:lnTo>
                      <a:pt x="326" y="955"/>
                    </a:lnTo>
                    <a:lnTo>
                      <a:pt x="324" y="953"/>
                    </a:lnTo>
                    <a:lnTo>
                      <a:pt x="324" y="951"/>
                    </a:lnTo>
                    <a:lnTo>
                      <a:pt x="324" y="947"/>
                    </a:lnTo>
                    <a:lnTo>
                      <a:pt x="324" y="943"/>
                    </a:lnTo>
                    <a:lnTo>
                      <a:pt x="320" y="941"/>
                    </a:lnTo>
                    <a:lnTo>
                      <a:pt x="316" y="939"/>
                    </a:lnTo>
                    <a:lnTo>
                      <a:pt x="296" y="941"/>
                    </a:lnTo>
                    <a:lnTo>
                      <a:pt x="275" y="941"/>
                    </a:lnTo>
                    <a:lnTo>
                      <a:pt x="249" y="945"/>
                    </a:lnTo>
                    <a:lnTo>
                      <a:pt x="221" y="951"/>
                    </a:lnTo>
                    <a:lnTo>
                      <a:pt x="199" y="951"/>
                    </a:lnTo>
                    <a:lnTo>
                      <a:pt x="178" y="951"/>
                    </a:lnTo>
                    <a:lnTo>
                      <a:pt x="156" y="951"/>
                    </a:lnTo>
                    <a:lnTo>
                      <a:pt x="150" y="947"/>
                    </a:lnTo>
                    <a:lnTo>
                      <a:pt x="142" y="94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97" name="Freeform 96"/>
              <p:cNvSpPr>
                <a:spLocks/>
              </p:cNvSpPr>
              <p:nvPr/>
            </p:nvSpPr>
            <p:spPr bwMode="auto">
              <a:xfrm>
                <a:off x="3716338" y="2730615"/>
                <a:ext cx="628650" cy="608012"/>
              </a:xfrm>
              <a:custGeom>
                <a:avLst/>
                <a:gdLst>
                  <a:gd name="T0" fmla="*/ 52987 w 961"/>
                  <a:gd name="T1" fmla="*/ 431777 h 828"/>
                  <a:gd name="T2" fmla="*/ 29437 w 961"/>
                  <a:gd name="T3" fmla="*/ 406076 h 828"/>
                  <a:gd name="T4" fmla="*/ 1308 w 961"/>
                  <a:gd name="T5" fmla="*/ 389921 h 828"/>
                  <a:gd name="T6" fmla="*/ 7850 w 961"/>
                  <a:gd name="T7" fmla="*/ 345128 h 828"/>
                  <a:gd name="T8" fmla="*/ 18971 w 961"/>
                  <a:gd name="T9" fmla="*/ 295929 h 828"/>
                  <a:gd name="T10" fmla="*/ 43829 w 961"/>
                  <a:gd name="T11" fmla="*/ 242324 h 828"/>
                  <a:gd name="T12" fmla="*/ 92891 w 961"/>
                  <a:gd name="T13" fmla="*/ 214420 h 828"/>
                  <a:gd name="T14" fmla="*/ 109899 w 961"/>
                  <a:gd name="T15" fmla="*/ 165221 h 828"/>
                  <a:gd name="T16" fmla="*/ 104666 w 961"/>
                  <a:gd name="T17" fmla="*/ 153472 h 828"/>
                  <a:gd name="T18" fmla="*/ 99433 w 961"/>
                  <a:gd name="T19" fmla="*/ 127037 h 828"/>
                  <a:gd name="T20" fmla="*/ 99433 w 961"/>
                  <a:gd name="T21" fmla="*/ 110147 h 828"/>
                  <a:gd name="T22" fmla="*/ 105974 w 961"/>
                  <a:gd name="T23" fmla="*/ 50668 h 828"/>
                  <a:gd name="T24" fmla="*/ 182511 w 961"/>
                  <a:gd name="T25" fmla="*/ 22764 h 828"/>
                  <a:gd name="T26" fmla="*/ 226340 w 961"/>
                  <a:gd name="T27" fmla="*/ 25701 h 828"/>
                  <a:gd name="T28" fmla="*/ 219799 w 961"/>
                  <a:gd name="T29" fmla="*/ 30107 h 828"/>
                  <a:gd name="T30" fmla="*/ 281944 w 961"/>
                  <a:gd name="T31" fmla="*/ 37450 h 828"/>
                  <a:gd name="T32" fmla="*/ 329698 w 961"/>
                  <a:gd name="T33" fmla="*/ 27170 h 828"/>
                  <a:gd name="T34" fmla="*/ 357173 w 961"/>
                  <a:gd name="T35" fmla="*/ 8077 h 828"/>
                  <a:gd name="T36" fmla="*/ 387918 w 961"/>
                  <a:gd name="T37" fmla="*/ 3672 h 828"/>
                  <a:gd name="T38" fmla="*/ 420626 w 961"/>
                  <a:gd name="T39" fmla="*/ 46262 h 828"/>
                  <a:gd name="T40" fmla="*/ 403618 w 961"/>
                  <a:gd name="T41" fmla="*/ 77837 h 828"/>
                  <a:gd name="T42" fmla="*/ 423243 w 961"/>
                  <a:gd name="T43" fmla="*/ 86649 h 828"/>
                  <a:gd name="T44" fmla="*/ 455297 w 961"/>
                  <a:gd name="T45" fmla="*/ 82243 h 828"/>
                  <a:gd name="T46" fmla="*/ 488005 w 961"/>
                  <a:gd name="T47" fmla="*/ 69026 h 828"/>
                  <a:gd name="T48" fmla="*/ 500434 w 961"/>
                  <a:gd name="T49" fmla="*/ 67557 h 828"/>
                  <a:gd name="T50" fmla="*/ 523984 w 961"/>
                  <a:gd name="T51" fmla="*/ 91055 h 828"/>
                  <a:gd name="T52" fmla="*/ 540992 w 961"/>
                  <a:gd name="T53" fmla="*/ 114553 h 828"/>
                  <a:gd name="T54" fmla="*/ 538376 w 961"/>
                  <a:gd name="T55" fmla="*/ 140254 h 828"/>
                  <a:gd name="T56" fmla="*/ 531834 w 961"/>
                  <a:gd name="T57" fmla="*/ 159346 h 828"/>
                  <a:gd name="T58" fmla="*/ 542301 w 961"/>
                  <a:gd name="T59" fmla="*/ 182844 h 828"/>
                  <a:gd name="T60" fmla="*/ 554076 w 961"/>
                  <a:gd name="T61" fmla="*/ 198265 h 828"/>
                  <a:gd name="T62" fmla="*/ 567813 w 961"/>
                  <a:gd name="T63" fmla="*/ 254807 h 828"/>
                  <a:gd name="T64" fmla="*/ 552767 w 961"/>
                  <a:gd name="T65" fmla="*/ 294460 h 828"/>
                  <a:gd name="T66" fmla="*/ 565196 w 961"/>
                  <a:gd name="T67" fmla="*/ 323099 h 828"/>
                  <a:gd name="T68" fmla="*/ 570430 w 961"/>
                  <a:gd name="T69" fmla="*/ 356877 h 828"/>
                  <a:gd name="T70" fmla="*/ 575663 w 961"/>
                  <a:gd name="T71" fmla="*/ 385516 h 828"/>
                  <a:gd name="T72" fmla="*/ 612296 w 961"/>
                  <a:gd name="T73" fmla="*/ 423700 h 828"/>
                  <a:gd name="T74" fmla="*/ 623417 w 961"/>
                  <a:gd name="T75" fmla="*/ 453807 h 828"/>
                  <a:gd name="T76" fmla="*/ 620800 w 961"/>
                  <a:gd name="T77" fmla="*/ 483179 h 828"/>
                  <a:gd name="T78" fmla="*/ 588746 w 961"/>
                  <a:gd name="T79" fmla="*/ 547065 h 828"/>
                  <a:gd name="T80" fmla="*/ 558000 w 961"/>
                  <a:gd name="T81" fmla="*/ 566891 h 828"/>
                  <a:gd name="T82" fmla="*/ 550151 w 961"/>
                  <a:gd name="T83" fmla="*/ 591858 h 828"/>
                  <a:gd name="T84" fmla="*/ 527909 w 961"/>
                  <a:gd name="T85" fmla="*/ 600670 h 828"/>
                  <a:gd name="T86" fmla="*/ 493238 w 961"/>
                  <a:gd name="T87" fmla="*/ 608013 h 828"/>
                  <a:gd name="T88" fmla="*/ 461839 w 961"/>
                  <a:gd name="T89" fmla="*/ 597733 h 828"/>
                  <a:gd name="T90" fmla="*/ 437635 w 961"/>
                  <a:gd name="T91" fmla="*/ 568360 h 828"/>
                  <a:gd name="T92" fmla="*/ 383993 w 961"/>
                  <a:gd name="T93" fmla="*/ 596264 h 828"/>
                  <a:gd name="T94" fmla="*/ 365023 w 961"/>
                  <a:gd name="T95" fmla="*/ 605076 h 828"/>
                  <a:gd name="T96" fmla="*/ 353248 w 961"/>
                  <a:gd name="T97" fmla="*/ 572766 h 828"/>
                  <a:gd name="T98" fmla="*/ 296336 w 961"/>
                  <a:gd name="T99" fmla="*/ 553674 h 828"/>
                  <a:gd name="T100" fmla="*/ 264936 w 961"/>
                  <a:gd name="T101" fmla="*/ 544128 h 828"/>
                  <a:gd name="T102" fmla="*/ 242040 w 961"/>
                  <a:gd name="T103" fmla="*/ 525035 h 828"/>
                  <a:gd name="T104" fmla="*/ 208024 w 961"/>
                  <a:gd name="T105" fmla="*/ 494194 h 828"/>
                  <a:gd name="T106" fmla="*/ 169428 w 961"/>
                  <a:gd name="T107" fmla="*/ 489788 h 828"/>
                  <a:gd name="T108" fmla="*/ 122983 w 961"/>
                  <a:gd name="T109" fmla="*/ 487585 h 828"/>
                  <a:gd name="T110" fmla="*/ 98124 w 961"/>
                  <a:gd name="T111" fmla="*/ 471430 h 828"/>
                  <a:gd name="T112" fmla="*/ 71304 w 961"/>
                  <a:gd name="T113" fmla="*/ 455275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1"/>
                  <a:gd name="T172" fmla="*/ 0 h 828"/>
                  <a:gd name="T173" fmla="*/ 961 w 961"/>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1" h="828">
                    <a:moveTo>
                      <a:pt x="109" y="620"/>
                    </a:moveTo>
                    <a:lnTo>
                      <a:pt x="107" y="616"/>
                    </a:lnTo>
                    <a:lnTo>
                      <a:pt x="101" y="608"/>
                    </a:lnTo>
                    <a:lnTo>
                      <a:pt x="93" y="602"/>
                    </a:lnTo>
                    <a:lnTo>
                      <a:pt x="85" y="596"/>
                    </a:lnTo>
                    <a:lnTo>
                      <a:pt x="81" y="588"/>
                    </a:lnTo>
                    <a:lnTo>
                      <a:pt x="77" y="584"/>
                    </a:lnTo>
                    <a:lnTo>
                      <a:pt x="65" y="579"/>
                    </a:lnTo>
                    <a:lnTo>
                      <a:pt x="59" y="571"/>
                    </a:lnTo>
                    <a:lnTo>
                      <a:pt x="55" y="565"/>
                    </a:lnTo>
                    <a:lnTo>
                      <a:pt x="51" y="559"/>
                    </a:lnTo>
                    <a:lnTo>
                      <a:pt x="45" y="553"/>
                    </a:lnTo>
                    <a:lnTo>
                      <a:pt x="31" y="543"/>
                    </a:lnTo>
                    <a:lnTo>
                      <a:pt x="27" y="535"/>
                    </a:lnTo>
                    <a:lnTo>
                      <a:pt x="22" y="533"/>
                    </a:lnTo>
                    <a:lnTo>
                      <a:pt x="14" y="531"/>
                    </a:lnTo>
                    <a:lnTo>
                      <a:pt x="8" y="531"/>
                    </a:lnTo>
                    <a:lnTo>
                      <a:pt x="2" y="531"/>
                    </a:lnTo>
                    <a:lnTo>
                      <a:pt x="0" y="531"/>
                    </a:lnTo>
                    <a:lnTo>
                      <a:pt x="2" y="517"/>
                    </a:lnTo>
                    <a:lnTo>
                      <a:pt x="4" y="503"/>
                    </a:lnTo>
                    <a:lnTo>
                      <a:pt x="8" y="488"/>
                    </a:lnTo>
                    <a:lnTo>
                      <a:pt x="10" y="474"/>
                    </a:lnTo>
                    <a:lnTo>
                      <a:pt x="12" y="470"/>
                    </a:lnTo>
                    <a:lnTo>
                      <a:pt x="14" y="466"/>
                    </a:lnTo>
                    <a:lnTo>
                      <a:pt x="14" y="462"/>
                    </a:lnTo>
                    <a:lnTo>
                      <a:pt x="16" y="460"/>
                    </a:lnTo>
                    <a:lnTo>
                      <a:pt x="20" y="446"/>
                    </a:lnTo>
                    <a:lnTo>
                      <a:pt x="22" y="432"/>
                    </a:lnTo>
                    <a:lnTo>
                      <a:pt x="29" y="403"/>
                    </a:lnTo>
                    <a:lnTo>
                      <a:pt x="39" y="371"/>
                    </a:lnTo>
                    <a:lnTo>
                      <a:pt x="49" y="359"/>
                    </a:lnTo>
                    <a:lnTo>
                      <a:pt x="57" y="347"/>
                    </a:lnTo>
                    <a:lnTo>
                      <a:pt x="59" y="337"/>
                    </a:lnTo>
                    <a:lnTo>
                      <a:pt x="63" y="334"/>
                    </a:lnTo>
                    <a:lnTo>
                      <a:pt x="67" y="330"/>
                    </a:lnTo>
                    <a:lnTo>
                      <a:pt x="75" y="328"/>
                    </a:lnTo>
                    <a:lnTo>
                      <a:pt x="87" y="320"/>
                    </a:lnTo>
                    <a:lnTo>
                      <a:pt x="105" y="312"/>
                    </a:lnTo>
                    <a:lnTo>
                      <a:pt x="118" y="304"/>
                    </a:lnTo>
                    <a:lnTo>
                      <a:pt x="132" y="300"/>
                    </a:lnTo>
                    <a:lnTo>
                      <a:pt x="142" y="292"/>
                    </a:lnTo>
                    <a:lnTo>
                      <a:pt x="148" y="284"/>
                    </a:lnTo>
                    <a:lnTo>
                      <a:pt x="156" y="270"/>
                    </a:lnTo>
                    <a:lnTo>
                      <a:pt x="162" y="252"/>
                    </a:lnTo>
                    <a:lnTo>
                      <a:pt x="168" y="235"/>
                    </a:lnTo>
                    <a:lnTo>
                      <a:pt x="168" y="231"/>
                    </a:lnTo>
                    <a:lnTo>
                      <a:pt x="168" y="225"/>
                    </a:lnTo>
                    <a:lnTo>
                      <a:pt x="166" y="221"/>
                    </a:lnTo>
                    <a:lnTo>
                      <a:pt x="164" y="215"/>
                    </a:lnTo>
                    <a:lnTo>
                      <a:pt x="164" y="213"/>
                    </a:lnTo>
                    <a:lnTo>
                      <a:pt x="162" y="213"/>
                    </a:lnTo>
                    <a:lnTo>
                      <a:pt x="162" y="209"/>
                    </a:lnTo>
                    <a:lnTo>
                      <a:pt x="160" y="209"/>
                    </a:lnTo>
                    <a:lnTo>
                      <a:pt x="156" y="205"/>
                    </a:lnTo>
                    <a:lnTo>
                      <a:pt x="156" y="199"/>
                    </a:lnTo>
                    <a:lnTo>
                      <a:pt x="154" y="193"/>
                    </a:lnTo>
                    <a:lnTo>
                      <a:pt x="154" y="191"/>
                    </a:lnTo>
                    <a:lnTo>
                      <a:pt x="154" y="179"/>
                    </a:lnTo>
                    <a:lnTo>
                      <a:pt x="152" y="173"/>
                    </a:lnTo>
                    <a:lnTo>
                      <a:pt x="152" y="168"/>
                    </a:lnTo>
                    <a:lnTo>
                      <a:pt x="152" y="166"/>
                    </a:lnTo>
                    <a:lnTo>
                      <a:pt x="152" y="164"/>
                    </a:lnTo>
                    <a:lnTo>
                      <a:pt x="152" y="160"/>
                    </a:lnTo>
                    <a:lnTo>
                      <a:pt x="152" y="156"/>
                    </a:lnTo>
                    <a:lnTo>
                      <a:pt x="152" y="150"/>
                    </a:lnTo>
                    <a:lnTo>
                      <a:pt x="150" y="126"/>
                    </a:lnTo>
                    <a:lnTo>
                      <a:pt x="150" y="106"/>
                    </a:lnTo>
                    <a:lnTo>
                      <a:pt x="150" y="98"/>
                    </a:lnTo>
                    <a:lnTo>
                      <a:pt x="152" y="86"/>
                    </a:lnTo>
                    <a:lnTo>
                      <a:pt x="156" y="79"/>
                    </a:lnTo>
                    <a:lnTo>
                      <a:pt x="162" y="69"/>
                    </a:lnTo>
                    <a:lnTo>
                      <a:pt x="168" y="51"/>
                    </a:lnTo>
                    <a:lnTo>
                      <a:pt x="172" y="31"/>
                    </a:lnTo>
                    <a:lnTo>
                      <a:pt x="192" y="35"/>
                    </a:lnTo>
                    <a:lnTo>
                      <a:pt x="209" y="35"/>
                    </a:lnTo>
                    <a:lnTo>
                      <a:pt x="245" y="35"/>
                    </a:lnTo>
                    <a:lnTo>
                      <a:pt x="279" y="31"/>
                    </a:lnTo>
                    <a:lnTo>
                      <a:pt x="314" y="29"/>
                    </a:lnTo>
                    <a:lnTo>
                      <a:pt x="326" y="29"/>
                    </a:lnTo>
                    <a:lnTo>
                      <a:pt x="332" y="29"/>
                    </a:lnTo>
                    <a:lnTo>
                      <a:pt x="340" y="31"/>
                    </a:lnTo>
                    <a:lnTo>
                      <a:pt x="344" y="33"/>
                    </a:lnTo>
                    <a:lnTo>
                      <a:pt x="346" y="35"/>
                    </a:lnTo>
                    <a:lnTo>
                      <a:pt x="348" y="37"/>
                    </a:lnTo>
                    <a:lnTo>
                      <a:pt x="346" y="39"/>
                    </a:lnTo>
                    <a:lnTo>
                      <a:pt x="340" y="39"/>
                    </a:lnTo>
                    <a:lnTo>
                      <a:pt x="336" y="39"/>
                    </a:lnTo>
                    <a:lnTo>
                      <a:pt x="334" y="41"/>
                    </a:lnTo>
                    <a:lnTo>
                      <a:pt x="336" y="41"/>
                    </a:lnTo>
                    <a:lnTo>
                      <a:pt x="340" y="41"/>
                    </a:lnTo>
                    <a:lnTo>
                      <a:pt x="344" y="43"/>
                    </a:lnTo>
                    <a:lnTo>
                      <a:pt x="350" y="43"/>
                    </a:lnTo>
                    <a:lnTo>
                      <a:pt x="370" y="49"/>
                    </a:lnTo>
                    <a:lnTo>
                      <a:pt x="392" y="49"/>
                    </a:lnTo>
                    <a:lnTo>
                      <a:pt x="431" y="51"/>
                    </a:lnTo>
                    <a:lnTo>
                      <a:pt x="465" y="49"/>
                    </a:lnTo>
                    <a:lnTo>
                      <a:pt x="481" y="49"/>
                    </a:lnTo>
                    <a:lnTo>
                      <a:pt x="498" y="43"/>
                    </a:lnTo>
                    <a:lnTo>
                      <a:pt x="500" y="43"/>
                    </a:lnTo>
                    <a:lnTo>
                      <a:pt x="502" y="41"/>
                    </a:lnTo>
                    <a:lnTo>
                      <a:pt x="504" y="37"/>
                    </a:lnTo>
                    <a:lnTo>
                      <a:pt x="508" y="35"/>
                    </a:lnTo>
                    <a:lnTo>
                      <a:pt x="512" y="33"/>
                    </a:lnTo>
                    <a:lnTo>
                      <a:pt x="522" y="27"/>
                    </a:lnTo>
                    <a:lnTo>
                      <a:pt x="530" y="19"/>
                    </a:lnTo>
                    <a:lnTo>
                      <a:pt x="540" y="13"/>
                    </a:lnTo>
                    <a:lnTo>
                      <a:pt x="546" y="11"/>
                    </a:lnTo>
                    <a:lnTo>
                      <a:pt x="552" y="9"/>
                    </a:lnTo>
                    <a:lnTo>
                      <a:pt x="562" y="9"/>
                    </a:lnTo>
                    <a:lnTo>
                      <a:pt x="568" y="5"/>
                    </a:lnTo>
                    <a:lnTo>
                      <a:pt x="574" y="4"/>
                    </a:lnTo>
                    <a:lnTo>
                      <a:pt x="581" y="0"/>
                    </a:lnTo>
                    <a:lnTo>
                      <a:pt x="593" y="5"/>
                    </a:lnTo>
                    <a:lnTo>
                      <a:pt x="601" y="15"/>
                    </a:lnTo>
                    <a:lnTo>
                      <a:pt x="611" y="25"/>
                    </a:lnTo>
                    <a:lnTo>
                      <a:pt x="621" y="31"/>
                    </a:lnTo>
                    <a:lnTo>
                      <a:pt x="633" y="45"/>
                    </a:lnTo>
                    <a:lnTo>
                      <a:pt x="639" y="55"/>
                    </a:lnTo>
                    <a:lnTo>
                      <a:pt x="643" y="63"/>
                    </a:lnTo>
                    <a:lnTo>
                      <a:pt x="641" y="75"/>
                    </a:lnTo>
                    <a:lnTo>
                      <a:pt x="637" y="83"/>
                    </a:lnTo>
                    <a:lnTo>
                      <a:pt x="629" y="90"/>
                    </a:lnTo>
                    <a:lnTo>
                      <a:pt x="625" y="94"/>
                    </a:lnTo>
                    <a:lnTo>
                      <a:pt x="619" y="100"/>
                    </a:lnTo>
                    <a:lnTo>
                      <a:pt x="617" y="106"/>
                    </a:lnTo>
                    <a:lnTo>
                      <a:pt x="619" y="108"/>
                    </a:lnTo>
                    <a:lnTo>
                      <a:pt x="621" y="110"/>
                    </a:lnTo>
                    <a:lnTo>
                      <a:pt x="623" y="110"/>
                    </a:lnTo>
                    <a:lnTo>
                      <a:pt x="633" y="110"/>
                    </a:lnTo>
                    <a:lnTo>
                      <a:pt x="643" y="112"/>
                    </a:lnTo>
                    <a:lnTo>
                      <a:pt x="647" y="118"/>
                    </a:lnTo>
                    <a:lnTo>
                      <a:pt x="653" y="122"/>
                    </a:lnTo>
                    <a:lnTo>
                      <a:pt x="659" y="124"/>
                    </a:lnTo>
                    <a:lnTo>
                      <a:pt x="665" y="124"/>
                    </a:lnTo>
                    <a:lnTo>
                      <a:pt x="676" y="120"/>
                    </a:lnTo>
                    <a:lnTo>
                      <a:pt x="692" y="116"/>
                    </a:lnTo>
                    <a:lnTo>
                      <a:pt x="696" y="112"/>
                    </a:lnTo>
                    <a:lnTo>
                      <a:pt x="700" y="112"/>
                    </a:lnTo>
                    <a:lnTo>
                      <a:pt x="700" y="108"/>
                    </a:lnTo>
                    <a:lnTo>
                      <a:pt x="720" y="102"/>
                    </a:lnTo>
                    <a:lnTo>
                      <a:pt x="742" y="94"/>
                    </a:lnTo>
                    <a:lnTo>
                      <a:pt x="744" y="94"/>
                    </a:lnTo>
                    <a:lnTo>
                      <a:pt x="746" y="94"/>
                    </a:lnTo>
                    <a:lnTo>
                      <a:pt x="748" y="98"/>
                    </a:lnTo>
                    <a:lnTo>
                      <a:pt x="750" y="98"/>
                    </a:lnTo>
                    <a:lnTo>
                      <a:pt x="754" y="98"/>
                    </a:lnTo>
                    <a:lnTo>
                      <a:pt x="760" y="94"/>
                    </a:lnTo>
                    <a:lnTo>
                      <a:pt x="763" y="92"/>
                    </a:lnTo>
                    <a:lnTo>
                      <a:pt x="765" y="92"/>
                    </a:lnTo>
                    <a:lnTo>
                      <a:pt x="775" y="98"/>
                    </a:lnTo>
                    <a:lnTo>
                      <a:pt x="779" y="102"/>
                    </a:lnTo>
                    <a:lnTo>
                      <a:pt x="787" y="108"/>
                    </a:lnTo>
                    <a:lnTo>
                      <a:pt x="795" y="112"/>
                    </a:lnTo>
                    <a:lnTo>
                      <a:pt x="797" y="118"/>
                    </a:lnTo>
                    <a:lnTo>
                      <a:pt x="801" y="124"/>
                    </a:lnTo>
                    <a:lnTo>
                      <a:pt x="803" y="128"/>
                    </a:lnTo>
                    <a:lnTo>
                      <a:pt x="809" y="134"/>
                    </a:lnTo>
                    <a:lnTo>
                      <a:pt x="813" y="140"/>
                    </a:lnTo>
                    <a:lnTo>
                      <a:pt x="817" y="148"/>
                    </a:lnTo>
                    <a:lnTo>
                      <a:pt x="821" y="152"/>
                    </a:lnTo>
                    <a:lnTo>
                      <a:pt x="827" y="156"/>
                    </a:lnTo>
                    <a:lnTo>
                      <a:pt x="829" y="162"/>
                    </a:lnTo>
                    <a:lnTo>
                      <a:pt x="831" y="166"/>
                    </a:lnTo>
                    <a:lnTo>
                      <a:pt x="835" y="173"/>
                    </a:lnTo>
                    <a:lnTo>
                      <a:pt x="831" y="181"/>
                    </a:lnTo>
                    <a:lnTo>
                      <a:pt x="827" y="185"/>
                    </a:lnTo>
                    <a:lnTo>
                      <a:pt x="823" y="191"/>
                    </a:lnTo>
                    <a:lnTo>
                      <a:pt x="823" y="201"/>
                    </a:lnTo>
                    <a:lnTo>
                      <a:pt x="821" y="207"/>
                    </a:lnTo>
                    <a:lnTo>
                      <a:pt x="819" y="209"/>
                    </a:lnTo>
                    <a:lnTo>
                      <a:pt x="817" y="211"/>
                    </a:lnTo>
                    <a:lnTo>
                      <a:pt x="813" y="213"/>
                    </a:lnTo>
                    <a:lnTo>
                      <a:pt x="813" y="217"/>
                    </a:lnTo>
                    <a:lnTo>
                      <a:pt x="811" y="223"/>
                    </a:lnTo>
                    <a:lnTo>
                      <a:pt x="813" y="229"/>
                    </a:lnTo>
                    <a:lnTo>
                      <a:pt x="819" y="233"/>
                    </a:lnTo>
                    <a:lnTo>
                      <a:pt x="823" y="237"/>
                    </a:lnTo>
                    <a:lnTo>
                      <a:pt x="827" y="243"/>
                    </a:lnTo>
                    <a:lnTo>
                      <a:pt x="829" y="249"/>
                    </a:lnTo>
                    <a:lnTo>
                      <a:pt x="831" y="252"/>
                    </a:lnTo>
                    <a:lnTo>
                      <a:pt x="831" y="256"/>
                    </a:lnTo>
                    <a:lnTo>
                      <a:pt x="835" y="258"/>
                    </a:lnTo>
                    <a:lnTo>
                      <a:pt x="837" y="260"/>
                    </a:lnTo>
                    <a:lnTo>
                      <a:pt x="841" y="260"/>
                    </a:lnTo>
                    <a:lnTo>
                      <a:pt x="847" y="270"/>
                    </a:lnTo>
                    <a:lnTo>
                      <a:pt x="853" y="280"/>
                    </a:lnTo>
                    <a:lnTo>
                      <a:pt x="856" y="292"/>
                    </a:lnTo>
                    <a:lnTo>
                      <a:pt x="862" y="304"/>
                    </a:lnTo>
                    <a:lnTo>
                      <a:pt x="866" y="322"/>
                    </a:lnTo>
                    <a:lnTo>
                      <a:pt x="868" y="334"/>
                    </a:lnTo>
                    <a:lnTo>
                      <a:pt x="868" y="347"/>
                    </a:lnTo>
                    <a:lnTo>
                      <a:pt x="864" y="357"/>
                    </a:lnTo>
                    <a:lnTo>
                      <a:pt x="860" y="365"/>
                    </a:lnTo>
                    <a:lnTo>
                      <a:pt x="854" y="373"/>
                    </a:lnTo>
                    <a:lnTo>
                      <a:pt x="849" y="383"/>
                    </a:lnTo>
                    <a:lnTo>
                      <a:pt x="839" y="395"/>
                    </a:lnTo>
                    <a:lnTo>
                      <a:pt x="845" y="401"/>
                    </a:lnTo>
                    <a:lnTo>
                      <a:pt x="847" y="407"/>
                    </a:lnTo>
                    <a:lnTo>
                      <a:pt x="851" y="415"/>
                    </a:lnTo>
                    <a:lnTo>
                      <a:pt x="856" y="424"/>
                    </a:lnTo>
                    <a:lnTo>
                      <a:pt x="858" y="428"/>
                    </a:lnTo>
                    <a:lnTo>
                      <a:pt x="862" y="430"/>
                    </a:lnTo>
                    <a:lnTo>
                      <a:pt x="864" y="440"/>
                    </a:lnTo>
                    <a:lnTo>
                      <a:pt x="866" y="452"/>
                    </a:lnTo>
                    <a:lnTo>
                      <a:pt x="868" y="462"/>
                    </a:lnTo>
                    <a:lnTo>
                      <a:pt x="872" y="472"/>
                    </a:lnTo>
                    <a:lnTo>
                      <a:pt x="874" y="478"/>
                    </a:lnTo>
                    <a:lnTo>
                      <a:pt x="874" y="484"/>
                    </a:lnTo>
                    <a:lnTo>
                      <a:pt x="872" y="486"/>
                    </a:lnTo>
                    <a:lnTo>
                      <a:pt x="864" y="488"/>
                    </a:lnTo>
                    <a:lnTo>
                      <a:pt x="860" y="498"/>
                    </a:lnTo>
                    <a:lnTo>
                      <a:pt x="860" y="507"/>
                    </a:lnTo>
                    <a:lnTo>
                      <a:pt x="864" y="515"/>
                    </a:lnTo>
                    <a:lnTo>
                      <a:pt x="872" y="519"/>
                    </a:lnTo>
                    <a:lnTo>
                      <a:pt x="880" y="525"/>
                    </a:lnTo>
                    <a:lnTo>
                      <a:pt x="890" y="531"/>
                    </a:lnTo>
                    <a:lnTo>
                      <a:pt x="900" y="533"/>
                    </a:lnTo>
                    <a:lnTo>
                      <a:pt x="906" y="543"/>
                    </a:lnTo>
                    <a:lnTo>
                      <a:pt x="918" y="563"/>
                    </a:lnTo>
                    <a:lnTo>
                      <a:pt x="924" y="569"/>
                    </a:lnTo>
                    <a:lnTo>
                      <a:pt x="936" y="577"/>
                    </a:lnTo>
                    <a:lnTo>
                      <a:pt x="938" y="583"/>
                    </a:lnTo>
                    <a:lnTo>
                      <a:pt x="938" y="588"/>
                    </a:lnTo>
                    <a:lnTo>
                      <a:pt x="940" y="598"/>
                    </a:lnTo>
                    <a:lnTo>
                      <a:pt x="944" y="604"/>
                    </a:lnTo>
                    <a:lnTo>
                      <a:pt x="951" y="612"/>
                    </a:lnTo>
                    <a:lnTo>
                      <a:pt x="953" y="618"/>
                    </a:lnTo>
                    <a:lnTo>
                      <a:pt x="955" y="624"/>
                    </a:lnTo>
                    <a:lnTo>
                      <a:pt x="961" y="634"/>
                    </a:lnTo>
                    <a:lnTo>
                      <a:pt x="961" y="644"/>
                    </a:lnTo>
                    <a:lnTo>
                      <a:pt x="959" y="652"/>
                    </a:lnTo>
                    <a:lnTo>
                      <a:pt x="955" y="656"/>
                    </a:lnTo>
                    <a:lnTo>
                      <a:pt x="949" y="658"/>
                    </a:lnTo>
                    <a:lnTo>
                      <a:pt x="944" y="669"/>
                    </a:lnTo>
                    <a:lnTo>
                      <a:pt x="942" y="679"/>
                    </a:lnTo>
                    <a:lnTo>
                      <a:pt x="922" y="697"/>
                    </a:lnTo>
                    <a:lnTo>
                      <a:pt x="902" y="715"/>
                    </a:lnTo>
                    <a:lnTo>
                      <a:pt x="900" y="727"/>
                    </a:lnTo>
                    <a:lnTo>
                      <a:pt x="900" y="745"/>
                    </a:lnTo>
                    <a:lnTo>
                      <a:pt x="900" y="756"/>
                    </a:lnTo>
                    <a:lnTo>
                      <a:pt x="900" y="770"/>
                    </a:lnTo>
                    <a:lnTo>
                      <a:pt x="888" y="770"/>
                    </a:lnTo>
                    <a:lnTo>
                      <a:pt x="874" y="770"/>
                    </a:lnTo>
                    <a:lnTo>
                      <a:pt x="862" y="770"/>
                    </a:lnTo>
                    <a:lnTo>
                      <a:pt x="853" y="772"/>
                    </a:lnTo>
                    <a:lnTo>
                      <a:pt x="851" y="778"/>
                    </a:lnTo>
                    <a:lnTo>
                      <a:pt x="851" y="786"/>
                    </a:lnTo>
                    <a:lnTo>
                      <a:pt x="851" y="794"/>
                    </a:lnTo>
                    <a:lnTo>
                      <a:pt x="849" y="802"/>
                    </a:lnTo>
                    <a:lnTo>
                      <a:pt x="845" y="806"/>
                    </a:lnTo>
                    <a:lnTo>
                      <a:pt x="841" y="806"/>
                    </a:lnTo>
                    <a:lnTo>
                      <a:pt x="835" y="806"/>
                    </a:lnTo>
                    <a:lnTo>
                      <a:pt x="829" y="806"/>
                    </a:lnTo>
                    <a:lnTo>
                      <a:pt x="821" y="810"/>
                    </a:lnTo>
                    <a:lnTo>
                      <a:pt x="817" y="814"/>
                    </a:lnTo>
                    <a:lnTo>
                      <a:pt x="811" y="816"/>
                    </a:lnTo>
                    <a:lnTo>
                      <a:pt x="807" y="818"/>
                    </a:lnTo>
                    <a:lnTo>
                      <a:pt x="799" y="818"/>
                    </a:lnTo>
                    <a:lnTo>
                      <a:pt x="791" y="818"/>
                    </a:lnTo>
                    <a:lnTo>
                      <a:pt x="781" y="818"/>
                    </a:lnTo>
                    <a:lnTo>
                      <a:pt x="767" y="820"/>
                    </a:lnTo>
                    <a:lnTo>
                      <a:pt x="761" y="824"/>
                    </a:lnTo>
                    <a:lnTo>
                      <a:pt x="754" y="828"/>
                    </a:lnTo>
                    <a:lnTo>
                      <a:pt x="746" y="828"/>
                    </a:lnTo>
                    <a:lnTo>
                      <a:pt x="740" y="828"/>
                    </a:lnTo>
                    <a:lnTo>
                      <a:pt x="722" y="828"/>
                    </a:lnTo>
                    <a:lnTo>
                      <a:pt x="706" y="826"/>
                    </a:lnTo>
                    <a:lnTo>
                      <a:pt x="708" y="820"/>
                    </a:lnTo>
                    <a:lnTo>
                      <a:pt x="706" y="814"/>
                    </a:lnTo>
                    <a:lnTo>
                      <a:pt x="702" y="810"/>
                    </a:lnTo>
                    <a:lnTo>
                      <a:pt x="696" y="808"/>
                    </a:lnTo>
                    <a:lnTo>
                      <a:pt x="690" y="798"/>
                    </a:lnTo>
                    <a:lnTo>
                      <a:pt x="682" y="790"/>
                    </a:lnTo>
                    <a:lnTo>
                      <a:pt x="676" y="782"/>
                    </a:lnTo>
                    <a:lnTo>
                      <a:pt x="669" y="774"/>
                    </a:lnTo>
                    <a:lnTo>
                      <a:pt x="643" y="778"/>
                    </a:lnTo>
                    <a:lnTo>
                      <a:pt x="611" y="782"/>
                    </a:lnTo>
                    <a:lnTo>
                      <a:pt x="605" y="786"/>
                    </a:lnTo>
                    <a:lnTo>
                      <a:pt x="601" y="790"/>
                    </a:lnTo>
                    <a:lnTo>
                      <a:pt x="595" y="802"/>
                    </a:lnTo>
                    <a:lnTo>
                      <a:pt x="587" y="812"/>
                    </a:lnTo>
                    <a:lnTo>
                      <a:pt x="581" y="816"/>
                    </a:lnTo>
                    <a:lnTo>
                      <a:pt x="576" y="820"/>
                    </a:lnTo>
                    <a:lnTo>
                      <a:pt x="574" y="826"/>
                    </a:lnTo>
                    <a:lnTo>
                      <a:pt x="570" y="828"/>
                    </a:lnTo>
                    <a:lnTo>
                      <a:pt x="566" y="828"/>
                    </a:lnTo>
                    <a:lnTo>
                      <a:pt x="558" y="824"/>
                    </a:lnTo>
                    <a:lnTo>
                      <a:pt x="554" y="806"/>
                    </a:lnTo>
                    <a:lnTo>
                      <a:pt x="548" y="790"/>
                    </a:lnTo>
                    <a:lnTo>
                      <a:pt x="546" y="786"/>
                    </a:lnTo>
                    <a:lnTo>
                      <a:pt x="544" y="784"/>
                    </a:lnTo>
                    <a:lnTo>
                      <a:pt x="542" y="782"/>
                    </a:lnTo>
                    <a:lnTo>
                      <a:pt x="540" y="780"/>
                    </a:lnTo>
                    <a:lnTo>
                      <a:pt x="530" y="772"/>
                    </a:lnTo>
                    <a:lnTo>
                      <a:pt x="520" y="766"/>
                    </a:lnTo>
                    <a:lnTo>
                      <a:pt x="512" y="762"/>
                    </a:lnTo>
                    <a:lnTo>
                      <a:pt x="500" y="758"/>
                    </a:lnTo>
                    <a:lnTo>
                      <a:pt x="477" y="756"/>
                    </a:lnTo>
                    <a:lnTo>
                      <a:pt x="453" y="754"/>
                    </a:lnTo>
                    <a:lnTo>
                      <a:pt x="451" y="748"/>
                    </a:lnTo>
                    <a:lnTo>
                      <a:pt x="445" y="745"/>
                    </a:lnTo>
                    <a:lnTo>
                      <a:pt x="439" y="743"/>
                    </a:lnTo>
                    <a:lnTo>
                      <a:pt x="427" y="741"/>
                    </a:lnTo>
                    <a:lnTo>
                      <a:pt x="413" y="741"/>
                    </a:lnTo>
                    <a:lnTo>
                      <a:pt x="405" y="741"/>
                    </a:lnTo>
                    <a:lnTo>
                      <a:pt x="399" y="741"/>
                    </a:lnTo>
                    <a:lnTo>
                      <a:pt x="395" y="733"/>
                    </a:lnTo>
                    <a:lnTo>
                      <a:pt x="390" y="729"/>
                    </a:lnTo>
                    <a:lnTo>
                      <a:pt x="382" y="725"/>
                    </a:lnTo>
                    <a:lnTo>
                      <a:pt x="374" y="721"/>
                    </a:lnTo>
                    <a:lnTo>
                      <a:pt x="370" y="715"/>
                    </a:lnTo>
                    <a:lnTo>
                      <a:pt x="364" y="711"/>
                    </a:lnTo>
                    <a:lnTo>
                      <a:pt x="358" y="707"/>
                    </a:lnTo>
                    <a:lnTo>
                      <a:pt x="350" y="705"/>
                    </a:lnTo>
                    <a:lnTo>
                      <a:pt x="336" y="687"/>
                    </a:lnTo>
                    <a:lnTo>
                      <a:pt x="326" y="679"/>
                    </a:lnTo>
                    <a:lnTo>
                      <a:pt x="318" y="673"/>
                    </a:lnTo>
                    <a:lnTo>
                      <a:pt x="306" y="673"/>
                    </a:lnTo>
                    <a:lnTo>
                      <a:pt x="293" y="675"/>
                    </a:lnTo>
                    <a:lnTo>
                      <a:pt x="275" y="675"/>
                    </a:lnTo>
                    <a:lnTo>
                      <a:pt x="263" y="673"/>
                    </a:lnTo>
                    <a:lnTo>
                      <a:pt x="261" y="669"/>
                    </a:lnTo>
                    <a:lnTo>
                      <a:pt x="259" y="667"/>
                    </a:lnTo>
                    <a:lnTo>
                      <a:pt x="255" y="664"/>
                    </a:lnTo>
                    <a:lnTo>
                      <a:pt x="253" y="660"/>
                    </a:lnTo>
                    <a:lnTo>
                      <a:pt x="235" y="664"/>
                    </a:lnTo>
                    <a:lnTo>
                      <a:pt x="221" y="666"/>
                    </a:lnTo>
                    <a:lnTo>
                      <a:pt x="206" y="666"/>
                    </a:lnTo>
                    <a:lnTo>
                      <a:pt x="188" y="664"/>
                    </a:lnTo>
                    <a:lnTo>
                      <a:pt x="182" y="656"/>
                    </a:lnTo>
                    <a:lnTo>
                      <a:pt x="176" y="652"/>
                    </a:lnTo>
                    <a:lnTo>
                      <a:pt x="168" y="648"/>
                    </a:lnTo>
                    <a:lnTo>
                      <a:pt x="162" y="648"/>
                    </a:lnTo>
                    <a:lnTo>
                      <a:pt x="156" y="646"/>
                    </a:lnTo>
                    <a:lnTo>
                      <a:pt x="150" y="642"/>
                    </a:lnTo>
                    <a:lnTo>
                      <a:pt x="142" y="638"/>
                    </a:lnTo>
                    <a:lnTo>
                      <a:pt x="124" y="634"/>
                    </a:lnTo>
                    <a:lnTo>
                      <a:pt x="120" y="630"/>
                    </a:lnTo>
                    <a:lnTo>
                      <a:pt x="117" y="628"/>
                    </a:lnTo>
                    <a:lnTo>
                      <a:pt x="113" y="624"/>
                    </a:lnTo>
                    <a:lnTo>
                      <a:pt x="109" y="620"/>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1" name="Freeform 100"/>
              <p:cNvSpPr>
                <a:spLocks/>
              </p:cNvSpPr>
              <p:nvPr/>
            </p:nvSpPr>
            <p:spPr bwMode="auto">
              <a:xfrm>
                <a:off x="4211639" y="2138478"/>
                <a:ext cx="638175" cy="823913"/>
              </a:xfrm>
              <a:custGeom>
                <a:avLst/>
                <a:gdLst>
                  <a:gd name="T0" fmla="*/ 53018 w 975"/>
                  <a:gd name="T1" fmla="*/ 787294 h 1125"/>
                  <a:gd name="T2" fmla="*/ 45163 w 975"/>
                  <a:gd name="T3" fmla="*/ 749943 h 1125"/>
                  <a:gd name="T4" fmla="*/ 41236 w 975"/>
                  <a:gd name="T5" fmla="*/ 705269 h 1125"/>
                  <a:gd name="T6" fmla="*/ 20291 w 975"/>
                  <a:gd name="T7" fmla="*/ 674509 h 1125"/>
                  <a:gd name="T8" fmla="*/ 17673 w 975"/>
                  <a:gd name="T9" fmla="*/ 634229 h 1125"/>
                  <a:gd name="T10" fmla="*/ 39927 w 975"/>
                  <a:gd name="T11" fmla="*/ 589555 h 1125"/>
                  <a:gd name="T12" fmla="*/ 71999 w 975"/>
                  <a:gd name="T13" fmla="*/ 571978 h 1125"/>
                  <a:gd name="T14" fmla="*/ 73308 w 975"/>
                  <a:gd name="T15" fmla="*/ 472376 h 1125"/>
                  <a:gd name="T16" fmla="*/ 45163 w 975"/>
                  <a:gd name="T17" fmla="*/ 399872 h 1125"/>
                  <a:gd name="T18" fmla="*/ 26836 w 975"/>
                  <a:gd name="T19" fmla="*/ 367648 h 1125"/>
                  <a:gd name="T20" fmla="*/ 38618 w 975"/>
                  <a:gd name="T21" fmla="*/ 328832 h 1125"/>
                  <a:gd name="T22" fmla="*/ 47781 w 975"/>
                  <a:gd name="T23" fmla="*/ 320044 h 1125"/>
                  <a:gd name="T24" fmla="*/ 62181 w 975"/>
                  <a:gd name="T25" fmla="*/ 276834 h 1125"/>
                  <a:gd name="T26" fmla="*/ 33381 w 975"/>
                  <a:gd name="T27" fmla="*/ 227766 h 1125"/>
                  <a:gd name="T28" fmla="*/ 24218 w 975"/>
                  <a:gd name="T29" fmla="*/ 202865 h 1125"/>
                  <a:gd name="T30" fmla="*/ 28145 w 975"/>
                  <a:gd name="T31" fmla="*/ 147938 h 1125"/>
                  <a:gd name="T32" fmla="*/ 2618 w 975"/>
                  <a:gd name="T33" fmla="*/ 114981 h 1125"/>
                  <a:gd name="T34" fmla="*/ 12436 w 975"/>
                  <a:gd name="T35" fmla="*/ 46871 h 1125"/>
                  <a:gd name="T36" fmla="*/ 49090 w 975"/>
                  <a:gd name="T37" fmla="*/ 27830 h 1125"/>
                  <a:gd name="T38" fmla="*/ 62181 w 975"/>
                  <a:gd name="T39" fmla="*/ 20506 h 1125"/>
                  <a:gd name="T40" fmla="*/ 85090 w 975"/>
                  <a:gd name="T41" fmla="*/ 11718 h 1125"/>
                  <a:gd name="T42" fmla="*/ 121744 w 975"/>
                  <a:gd name="T43" fmla="*/ 20506 h 1125"/>
                  <a:gd name="T44" fmla="*/ 152507 w 975"/>
                  <a:gd name="T45" fmla="*/ 14647 h 1125"/>
                  <a:gd name="T46" fmla="*/ 178689 w 975"/>
                  <a:gd name="T47" fmla="*/ 1465 h 1125"/>
                  <a:gd name="T48" fmla="*/ 204216 w 975"/>
                  <a:gd name="T49" fmla="*/ 10253 h 1125"/>
                  <a:gd name="T50" fmla="*/ 231707 w 975"/>
                  <a:gd name="T51" fmla="*/ 43942 h 1125"/>
                  <a:gd name="T52" fmla="*/ 253306 w 975"/>
                  <a:gd name="T53" fmla="*/ 68110 h 1125"/>
                  <a:gd name="T54" fmla="*/ 279488 w 975"/>
                  <a:gd name="T55" fmla="*/ 79828 h 1125"/>
                  <a:gd name="T56" fmla="*/ 270324 w 975"/>
                  <a:gd name="T57" fmla="*/ 109123 h 1125"/>
                  <a:gd name="T58" fmla="*/ 265088 w 975"/>
                  <a:gd name="T59" fmla="*/ 156726 h 1125"/>
                  <a:gd name="T60" fmla="*/ 293888 w 975"/>
                  <a:gd name="T61" fmla="*/ 182359 h 1125"/>
                  <a:gd name="T62" fmla="*/ 315488 w 975"/>
                  <a:gd name="T63" fmla="*/ 217513 h 1125"/>
                  <a:gd name="T64" fmla="*/ 328578 w 975"/>
                  <a:gd name="T65" fmla="*/ 238751 h 1125"/>
                  <a:gd name="T66" fmla="*/ 333815 w 975"/>
                  <a:gd name="T67" fmla="*/ 254863 h 1125"/>
                  <a:gd name="T68" fmla="*/ 366542 w 975"/>
                  <a:gd name="T69" fmla="*/ 262187 h 1125"/>
                  <a:gd name="T70" fmla="*/ 399923 w 975"/>
                  <a:gd name="T71" fmla="*/ 278299 h 1125"/>
                  <a:gd name="T72" fmla="*/ 419559 w 975"/>
                  <a:gd name="T73" fmla="*/ 318579 h 1125"/>
                  <a:gd name="T74" fmla="*/ 463413 w 975"/>
                  <a:gd name="T75" fmla="*/ 336156 h 1125"/>
                  <a:gd name="T76" fmla="*/ 530831 w 975"/>
                  <a:gd name="T77" fmla="*/ 327368 h 1125"/>
                  <a:gd name="T78" fmla="*/ 570758 w 975"/>
                  <a:gd name="T79" fmla="*/ 328832 h 1125"/>
                  <a:gd name="T80" fmla="*/ 596939 w 975"/>
                  <a:gd name="T81" fmla="*/ 334691 h 1125"/>
                  <a:gd name="T82" fmla="*/ 582539 w 975"/>
                  <a:gd name="T83" fmla="*/ 369113 h 1125"/>
                  <a:gd name="T84" fmla="*/ 626393 w 975"/>
                  <a:gd name="T85" fmla="*/ 394013 h 1125"/>
                  <a:gd name="T86" fmla="*/ 625084 w 975"/>
                  <a:gd name="T87" fmla="*/ 421111 h 1125"/>
                  <a:gd name="T88" fmla="*/ 591703 w 975"/>
                  <a:gd name="T89" fmla="*/ 473841 h 1125"/>
                  <a:gd name="T90" fmla="*/ 566830 w 975"/>
                  <a:gd name="T91" fmla="*/ 530233 h 1125"/>
                  <a:gd name="T92" fmla="*/ 547849 w 975"/>
                  <a:gd name="T93" fmla="*/ 576372 h 1125"/>
                  <a:gd name="T94" fmla="*/ 475195 w 975"/>
                  <a:gd name="T95" fmla="*/ 591019 h 1125"/>
                  <a:gd name="T96" fmla="*/ 452941 w 975"/>
                  <a:gd name="T97" fmla="*/ 604934 h 1125"/>
                  <a:gd name="T98" fmla="*/ 424796 w 975"/>
                  <a:gd name="T99" fmla="*/ 632764 h 1125"/>
                  <a:gd name="T100" fmla="*/ 419559 w 975"/>
                  <a:gd name="T101" fmla="*/ 657665 h 1125"/>
                  <a:gd name="T102" fmla="*/ 377669 w 975"/>
                  <a:gd name="T103" fmla="*/ 733831 h 1125"/>
                  <a:gd name="T104" fmla="*/ 324651 w 975"/>
                  <a:gd name="T105" fmla="*/ 767520 h 1125"/>
                  <a:gd name="T106" fmla="*/ 286033 w 975"/>
                  <a:gd name="T107" fmla="*/ 771914 h 1125"/>
                  <a:gd name="T108" fmla="*/ 230398 w 975"/>
                  <a:gd name="T109" fmla="*/ 797547 h 1125"/>
                  <a:gd name="T110" fmla="*/ 190471 w 975"/>
                  <a:gd name="T111" fmla="*/ 790223 h 1125"/>
                  <a:gd name="T112" fmla="*/ 130908 w 975"/>
                  <a:gd name="T113" fmla="*/ 801941 h 1125"/>
                  <a:gd name="T114" fmla="*/ 104726 w 975"/>
                  <a:gd name="T115" fmla="*/ 822447 h 1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5"/>
                  <a:gd name="T175" fmla="*/ 0 h 1125"/>
                  <a:gd name="T176" fmla="*/ 975 w 975"/>
                  <a:gd name="T177" fmla="*/ 1125 h 1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5" h="1125">
                    <a:moveTo>
                      <a:pt x="112" y="1119"/>
                    </a:moveTo>
                    <a:lnTo>
                      <a:pt x="109" y="1107"/>
                    </a:lnTo>
                    <a:lnTo>
                      <a:pt x="103" y="1097"/>
                    </a:lnTo>
                    <a:lnTo>
                      <a:pt x="95" y="1091"/>
                    </a:lnTo>
                    <a:lnTo>
                      <a:pt x="85" y="1085"/>
                    </a:lnTo>
                    <a:lnTo>
                      <a:pt x="81" y="1075"/>
                    </a:lnTo>
                    <a:lnTo>
                      <a:pt x="79" y="1067"/>
                    </a:lnTo>
                    <a:lnTo>
                      <a:pt x="75" y="1058"/>
                    </a:lnTo>
                    <a:lnTo>
                      <a:pt x="65" y="1052"/>
                    </a:lnTo>
                    <a:lnTo>
                      <a:pt x="65" y="1042"/>
                    </a:lnTo>
                    <a:lnTo>
                      <a:pt x="65" y="1034"/>
                    </a:lnTo>
                    <a:lnTo>
                      <a:pt x="69" y="1024"/>
                    </a:lnTo>
                    <a:lnTo>
                      <a:pt x="73" y="1016"/>
                    </a:lnTo>
                    <a:lnTo>
                      <a:pt x="77" y="1000"/>
                    </a:lnTo>
                    <a:lnTo>
                      <a:pt x="83" y="986"/>
                    </a:lnTo>
                    <a:lnTo>
                      <a:pt x="79" y="979"/>
                    </a:lnTo>
                    <a:lnTo>
                      <a:pt x="71" y="971"/>
                    </a:lnTo>
                    <a:lnTo>
                      <a:pt x="63" y="963"/>
                    </a:lnTo>
                    <a:lnTo>
                      <a:pt x="57" y="955"/>
                    </a:lnTo>
                    <a:lnTo>
                      <a:pt x="55" y="945"/>
                    </a:lnTo>
                    <a:lnTo>
                      <a:pt x="53" y="941"/>
                    </a:lnTo>
                    <a:lnTo>
                      <a:pt x="49" y="937"/>
                    </a:lnTo>
                    <a:lnTo>
                      <a:pt x="43" y="927"/>
                    </a:lnTo>
                    <a:lnTo>
                      <a:pt x="31" y="921"/>
                    </a:lnTo>
                    <a:lnTo>
                      <a:pt x="25" y="913"/>
                    </a:lnTo>
                    <a:lnTo>
                      <a:pt x="19" y="903"/>
                    </a:lnTo>
                    <a:lnTo>
                      <a:pt x="21" y="890"/>
                    </a:lnTo>
                    <a:lnTo>
                      <a:pt x="21" y="880"/>
                    </a:lnTo>
                    <a:lnTo>
                      <a:pt x="25" y="870"/>
                    </a:lnTo>
                    <a:lnTo>
                      <a:pt x="27" y="866"/>
                    </a:lnTo>
                    <a:lnTo>
                      <a:pt x="35" y="852"/>
                    </a:lnTo>
                    <a:lnTo>
                      <a:pt x="41" y="846"/>
                    </a:lnTo>
                    <a:lnTo>
                      <a:pt x="47" y="834"/>
                    </a:lnTo>
                    <a:lnTo>
                      <a:pt x="53" y="824"/>
                    </a:lnTo>
                    <a:lnTo>
                      <a:pt x="57" y="815"/>
                    </a:lnTo>
                    <a:lnTo>
                      <a:pt x="61" y="805"/>
                    </a:lnTo>
                    <a:lnTo>
                      <a:pt x="67" y="799"/>
                    </a:lnTo>
                    <a:lnTo>
                      <a:pt x="73" y="795"/>
                    </a:lnTo>
                    <a:lnTo>
                      <a:pt x="81" y="789"/>
                    </a:lnTo>
                    <a:lnTo>
                      <a:pt x="91" y="787"/>
                    </a:lnTo>
                    <a:lnTo>
                      <a:pt x="103" y="785"/>
                    </a:lnTo>
                    <a:lnTo>
                      <a:pt x="110" y="781"/>
                    </a:lnTo>
                    <a:lnTo>
                      <a:pt x="114" y="775"/>
                    </a:lnTo>
                    <a:lnTo>
                      <a:pt x="120" y="771"/>
                    </a:lnTo>
                    <a:lnTo>
                      <a:pt x="122" y="759"/>
                    </a:lnTo>
                    <a:lnTo>
                      <a:pt x="114" y="704"/>
                    </a:lnTo>
                    <a:lnTo>
                      <a:pt x="114" y="676"/>
                    </a:lnTo>
                    <a:lnTo>
                      <a:pt x="112" y="645"/>
                    </a:lnTo>
                    <a:lnTo>
                      <a:pt x="107" y="625"/>
                    </a:lnTo>
                    <a:lnTo>
                      <a:pt x="97" y="601"/>
                    </a:lnTo>
                    <a:lnTo>
                      <a:pt x="85" y="581"/>
                    </a:lnTo>
                    <a:lnTo>
                      <a:pt x="73" y="562"/>
                    </a:lnTo>
                    <a:lnTo>
                      <a:pt x="69" y="552"/>
                    </a:lnTo>
                    <a:lnTo>
                      <a:pt x="69" y="546"/>
                    </a:lnTo>
                    <a:lnTo>
                      <a:pt x="65" y="542"/>
                    </a:lnTo>
                    <a:lnTo>
                      <a:pt x="61" y="538"/>
                    </a:lnTo>
                    <a:lnTo>
                      <a:pt x="55" y="532"/>
                    </a:lnTo>
                    <a:lnTo>
                      <a:pt x="49" y="528"/>
                    </a:lnTo>
                    <a:lnTo>
                      <a:pt x="43" y="522"/>
                    </a:lnTo>
                    <a:lnTo>
                      <a:pt x="41" y="502"/>
                    </a:lnTo>
                    <a:lnTo>
                      <a:pt x="37" y="485"/>
                    </a:lnTo>
                    <a:lnTo>
                      <a:pt x="41" y="477"/>
                    </a:lnTo>
                    <a:lnTo>
                      <a:pt x="43" y="469"/>
                    </a:lnTo>
                    <a:lnTo>
                      <a:pt x="49" y="461"/>
                    </a:lnTo>
                    <a:lnTo>
                      <a:pt x="57" y="457"/>
                    </a:lnTo>
                    <a:lnTo>
                      <a:pt x="59" y="449"/>
                    </a:lnTo>
                    <a:lnTo>
                      <a:pt x="61" y="447"/>
                    </a:lnTo>
                    <a:lnTo>
                      <a:pt x="61" y="445"/>
                    </a:lnTo>
                    <a:lnTo>
                      <a:pt x="61" y="447"/>
                    </a:lnTo>
                    <a:lnTo>
                      <a:pt x="65" y="445"/>
                    </a:lnTo>
                    <a:lnTo>
                      <a:pt x="69" y="443"/>
                    </a:lnTo>
                    <a:lnTo>
                      <a:pt x="73" y="437"/>
                    </a:lnTo>
                    <a:lnTo>
                      <a:pt x="75" y="429"/>
                    </a:lnTo>
                    <a:lnTo>
                      <a:pt x="75" y="423"/>
                    </a:lnTo>
                    <a:lnTo>
                      <a:pt x="79" y="415"/>
                    </a:lnTo>
                    <a:lnTo>
                      <a:pt x="87" y="402"/>
                    </a:lnTo>
                    <a:lnTo>
                      <a:pt x="97" y="388"/>
                    </a:lnTo>
                    <a:lnTo>
                      <a:pt x="95" y="378"/>
                    </a:lnTo>
                    <a:lnTo>
                      <a:pt x="87" y="366"/>
                    </a:lnTo>
                    <a:lnTo>
                      <a:pt x="75" y="348"/>
                    </a:lnTo>
                    <a:lnTo>
                      <a:pt x="69" y="332"/>
                    </a:lnTo>
                    <a:lnTo>
                      <a:pt x="61" y="321"/>
                    </a:lnTo>
                    <a:lnTo>
                      <a:pt x="57" y="315"/>
                    </a:lnTo>
                    <a:lnTo>
                      <a:pt x="51" y="311"/>
                    </a:lnTo>
                    <a:lnTo>
                      <a:pt x="43" y="307"/>
                    </a:lnTo>
                    <a:lnTo>
                      <a:pt x="31" y="305"/>
                    </a:lnTo>
                    <a:lnTo>
                      <a:pt x="29" y="297"/>
                    </a:lnTo>
                    <a:lnTo>
                      <a:pt x="29" y="289"/>
                    </a:lnTo>
                    <a:lnTo>
                      <a:pt x="33" y="285"/>
                    </a:lnTo>
                    <a:lnTo>
                      <a:pt x="37" y="277"/>
                    </a:lnTo>
                    <a:lnTo>
                      <a:pt x="49" y="265"/>
                    </a:lnTo>
                    <a:lnTo>
                      <a:pt x="59" y="253"/>
                    </a:lnTo>
                    <a:lnTo>
                      <a:pt x="57" y="241"/>
                    </a:lnTo>
                    <a:lnTo>
                      <a:pt x="55" y="228"/>
                    </a:lnTo>
                    <a:lnTo>
                      <a:pt x="49" y="212"/>
                    </a:lnTo>
                    <a:lnTo>
                      <a:pt x="43" y="202"/>
                    </a:lnTo>
                    <a:lnTo>
                      <a:pt x="33" y="196"/>
                    </a:lnTo>
                    <a:lnTo>
                      <a:pt x="21" y="192"/>
                    </a:lnTo>
                    <a:lnTo>
                      <a:pt x="10" y="188"/>
                    </a:lnTo>
                    <a:lnTo>
                      <a:pt x="0" y="184"/>
                    </a:lnTo>
                    <a:lnTo>
                      <a:pt x="2" y="168"/>
                    </a:lnTo>
                    <a:lnTo>
                      <a:pt x="4" y="157"/>
                    </a:lnTo>
                    <a:lnTo>
                      <a:pt x="10" y="137"/>
                    </a:lnTo>
                    <a:lnTo>
                      <a:pt x="16" y="115"/>
                    </a:lnTo>
                    <a:lnTo>
                      <a:pt x="21" y="93"/>
                    </a:lnTo>
                    <a:lnTo>
                      <a:pt x="19" y="79"/>
                    </a:lnTo>
                    <a:lnTo>
                      <a:pt x="19" y="70"/>
                    </a:lnTo>
                    <a:lnTo>
                      <a:pt x="19" y="64"/>
                    </a:lnTo>
                    <a:lnTo>
                      <a:pt x="21" y="58"/>
                    </a:lnTo>
                    <a:lnTo>
                      <a:pt x="27" y="52"/>
                    </a:lnTo>
                    <a:lnTo>
                      <a:pt x="33" y="48"/>
                    </a:lnTo>
                    <a:lnTo>
                      <a:pt x="45" y="42"/>
                    </a:lnTo>
                    <a:lnTo>
                      <a:pt x="61" y="40"/>
                    </a:lnTo>
                    <a:lnTo>
                      <a:pt x="75" y="38"/>
                    </a:lnTo>
                    <a:lnTo>
                      <a:pt x="83" y="36"/>
                    </a:lnTo>
                    <a:lnTo>
                      <a:pt x="91" y="34"/>
                    </a:lnTo>
                    <a:lnTo>
                      <a:pt x="95" y="34"/>
                    </a:lnTo>
                    <a:lnTo>
                      <a:pt x="95" y="32"/>
                    </a:lnTo>
                    <a:lnTo>
                      <a:pt x="95" y="30"/>
                    </a:lnTo>
                    <a:lnTo>
                      <a:pt x="95" y="28"/>
                    </a:lnTo>
                    <a:lnTo>
                      <a:pt x="95" y="26"/>
                    </a:lnTo>
                    <a:lnTo>
                      <a:pt x="99" y="24"/>
                    </a:lnTo>
                    <a:lnTo>
                      <a:pt x="105" y="24"/>
                    </a:lnTo>
                    <a:lnTo>
                      <a:pt x="114" y="24"/>
                    </a:lnTo>
                    <a:lnTo>
                      <a:pt x="126" y="24"/>
                    </a:lnTo>
                    <a:lnTo>
                      <a:pt x="130" y="16"/>
                    </a:lnTo>
                    <a:lnTo>
                      <a:pt x="134" y="14"/>
                    </a:lnTo>
                    <a:lnTo>
                      <a:pt x="148" y="12"/>
                    </a:lnTo>
                    <a:lnTo>
                      <a:pt x="162" y="16"/>
                    </a:lnTo>
                    <a:lnTo>
                      <a:pt x="176" y="18"/>
                    </a:lnTo>
                    <a:lnTo>
                      <a:pt x="180" y="24"/>
                    </a:lnTo>
                    <a:lnTo>
                      <a:pt x="186" y="28"/>
                    </a:lnTo>
                    <a:lnTo>
                      <a:pt x="196" y="32"/>
                    </a:lnTo>
                    <a:lnTo>
                      <a:pt x="207" y="30"/>
                    </a:lnTo>
                    <a:lnTo>
                      <a:pt x="223" y="28"/>
                    </a:lnTo>
                    <a:lnTo>
                      <a:pt x="227" y="24"/>
                    </a:lnTo>
                    <a:lnTo>
                      <a:pt x="231" y="24"/>
                    </a:lnTo>
                    <a:lnTo>
                      <a:pt x="233" y="20"/>
                    </a:lnTo>
                    <a:lnTo>
                      <a:pt x="241" y="20"/>
                    </a:lnTo>
                    <a:lnTo>
                      <a:pt x="247" y="18"/>
                    </a:lnTo>
                    <a:lnTo>
                      <a:pt x="255" y="12"/>
                    </a:lnTo>
                    <a:lnTo>
                      <a:pt x="261" y="8"/>
                    </a:lnTo>
                    <a:lnTo>
                      <a:pt x="269" y="4"/>
                    </a:lnTo>
                    <a:lnTo>
                      <a:pt x="273" y="2"/>
                    </a:lnTo>
                    <a:lnTo>
                      <a:pt x="279" y="0"/>
                    </a:lnTo>
                    <a:lnTo>
                      <a:pt x="293" y="2"/>
                    </a:lnTo>
                    <a:lnTo>
                      <a:pt x="298" y="6"/>
                    </a:lnTo>
                    <a:lnTo>
                      <a:pt x="304" y="8"/>
                    </a:lnTo>
                    <a:lnTo>
                      <a:pt x="308" y="10"/>
                    </a:lnTo>
                    <a:lnTo>
                      <a:pt x="312" y="14"/>
                    </a:lnTo>
                    <a:lnTo>
                      <a:pt x="318" y="18"/>
                    </a:lnTo>
                    <a:lnTo>
                      <a:pt x="324" y="24"/>
                    </a:lnTo>
                    <a:lnTo>
                      <a:pt x="332" y="26"/>
                    </a:lnTo>
                    <a:lnTo>
                      <a:pt x="340" y="36"/>
                    </a:lnTo>
                    <a:lnTo>
                      <a:pt x="346" y="48"/>
                    </a:lnTo>
                    <a:lnTo>
                      <a:pt x="354" y="60"/>
                    </a:lnTo>
                    <a:lnTo>
                      <a:pt x="364" y="70"/>
                    </a:lnTo>
                    <a:lnTo>
                      <a:pt x="368" y="74"/>
                    </a:lnTo>
                    <a:lnTo>
                      <a:pt x="372" y="77"/>
                    </a:lnTo>
                    <a:lnTo>
                      <a:pt x="382" y="81"/>
                    </a:lnTo>
                    <a:lnTo>
                      <a:pt x="384" y="87"/>
                    </a:lnTo>
                    <a:lnTo>
                      <a:pt x="387" y="93"/>
                    </a:lnTo>
                    <a:lnTo>
                      <a:pt x="393" y="99"/>
                    </a:lnTo>
                    <a:lnTo>
                      <a:pt x="397" y="101"/>
                    </a:lnTo>
                    <a:lnTo>
                      <a:pt x="403" y="101"/>
                    </a:lnTo>
                    <a:lnTo>
                      <a:pt x="411" y="101"/>
                    </a:lnTo>
                    <a:lnTo>
                      <a:pt x="419" y="103"/>
                    </a:lnTo>
                    <a:lnTo>
                      <a:pt x="427" y="109"/>
                    </a:lnTo>
                    <a:lnTo>
                      <a:pt x="429" y="115"/>
                    </a:lnTo>
                    <a:lnTo>
                      <a:pt x="431" y="119"/>
                    </a:lnTo>
                    <a:lnTo>
                      <a:pt x="429" y="127"/>
                    </a:lnTo>
                    <a:lnTo>
                      <a:pt x="427" y="133"/>
                    </a:lnTo>
                    <a:lnTo>
                      <a:pt x="423" y="137"/>
                    </a:lnTo>
                    <a:lnTo>
                      <a:pt x="413" y="149"/>
                    </a:lnTo>
                    <a:lnTo>
                      <a:pt x="413" y="160"/>
                    </a:lnTo>
                    <a:lnTo>
                      <a:pt x="411" y="168"/>
                    </a:lnTo>
                    <a:lnTo>
                      <a:pt x="411" y="182"/>
                    </a:lnTo>
                    <a:lnTo>
                      <a:pt x="409" y="194"/>
                    </a:lnTo>
                    <a:lnTo>
                      <a:pt x="403" y="208"/>
                    </a:lnTo>
                    <a:lnTo>
                      <a:pt x="405" y="214"/>
                    </a:lnTo>
                    <a:lnTo>
                      <a:pt x="409" y="222"/>
                    </a:lnTo>
                    <a:lnTo>
                      <a:pt x="415" y="228"/>
                    </a:lnTo>
                    <a:lnTo>
                      <a:pt x="423" y="232"/>
                    </a:lnTo>
                    <a:lnTo>
                      <a:pt x="429" y="234"/>
                    </a:lnTo>
                    <a:lnTo>
                      <a:pt x="439" y="238"/>
                    </a:lnTo>
                    <a:lnTo>
                      <a:pt x="449" y="249"/>
                    </a:lnTo>
                    <a:lnTo>
                      <a:pt x="457" y="263"/>
                    </a:lnTo>
                    <a:lnTo>
                      <a:pt x="461" y="273"/>
                    </a:lnTo>
                    <a:lnTo>
                      <a:pt x="465" y="279"/>
                    </a:lnTo>
                    <a:lnTo>
                      <a:pt x="471" y="285"/>
                    </a:lnTo>
                    <a:lnTo>
                      <a:pt x="478" y="289"/>
                    </a:lnTo>
                    <a:lnTo>
                      <a:pt x="482" y="297"/>
                    </a:lnTo>
                    <a:lnTo>
                      <a:pt x="486" y="303"/>
                    </a:lnTo>
                    <a:lnTo>
                      <a:pt x="490" y="311"/>
                    </a:lnTo>
                    <a:lnTo>
                      <a:pt x="492" y="317"/>
                    </a:lnTo>
                    <a:lnTo>
                      <a:pt x="496" y="322"/>
                    </a:lnTo>
                    <a:lnTo>
                      <a:pt x="500" y="326"/>
                    </a:lnTo>
                    <a:lnTo>
                      <a:pt x="502" y="326"/>
                    </a:lnTo>
                    <a:lnTo>
                      <a:pt x="502" y="328"/>
                    </a:lnTo>
                    <a:lnTo>
                      <a:pt x="504" y="328"/>
                    </a:lnTo>
                    <a:lnTo>
                      <a:pt x="506" y="332"/>
                    </a:lnTo>
                    <a:lnTo>
                      <a:pt x="508" y="336"/>
                    </a:lnTo>
                    <a:lnTo>
                      <a:pt x="510" y="342"/>
                    </a:lnTo>
                    <a:lnTo>
                      <a:pt x="510" y="348"/>
                    </a:lnTo>
                    <a:lnTo>
                      <a:pt x="512" y="352"/>
                    </a:lnTo>
                    <a:lnTo>
                      <a:pt x="516" y="356"/>
                    </a:lnTo>
                    <a:lnTo>
                      <a:pt x="522" y="358"/>
                    </a:lnTo>
                    <a:lnTo>
                      <a:pt x="528" y="358"/>
                    </a:lnTo>
                    <a:lnTo>
                      <a:pt x="548" y="360"/>
                    </a:lnTo>
                    <a:lnTo>
                      <a:pt x="560" y="358"/>
                    </a:lnTo>
                    <a:lnTo>
                      <a:pt x="571" y="358"/>
                    </a:lnTo>
                    <a:lnTo>
                      <a:pt x="585" y="360"/>
                    </a:lnTo>
                    <a:lnTo>
                      <a:pt x="597" y="362"/>
                    </a:lnTo>
                    <a:lnTo>
                      <a:pt x="601" y="370"/>
                    </a:lnTo>
                    <a:lnTo>
                      <a:pt x="605" y="376"/>
                    </a:lnTo>
                    <a:lnTo>
                      <a:pt x="611" y="380"/>
                    </a:lnTo>
                    <a:lnTo>
                      <a:pt x="619" y="382"/>
                    </a:lnTo>
                    <a:lnTo>
                      <a:pt x="625" y="394"/>
                    </a:lnTo>
                    <a:lnTo>
                      <a:pt x="629" y="405"/>
                    </a:lnTo>
                    <a:lnTo>
                      <a:pt x="635" y="419"/>
                    </a:lnTo>
                    <a:lnTo>
                      <a:pt x="637" y="429"/>
                    </a:lnTo>
                    <a:lnTo>
                      <a:pt x="641" y="435"/>
                    </a:lnTo>
                    <a:lnTo>
                      <a:pt x="651" y="441"/>
                    </a:lnTo>
                    <a:lnTo>
                      <a:pt x="661" y="445"/>
                    </a:lnTo>
                    <a:lnTo>
                      <a:pt x="672" y="449"/>
                    </a:lnTo>
                    <a:lnTo>
                      <a:pt x="688" y="453"/>
                    </a:lnTo>
                    <a:lnTo>
                      <a:pt x="700" y="457"/>
                    </a:lnTo>
                    <a:lnTo>
                      <a:pt x="708" y="459"/>
                    </a:lnTo>
                    <a:lnTo>
                      <a:pt x="716" y="461"/>
                    </a:lnTo>
                    <a:lnTo>
                      <a:pt x="746" y="479"/>
                    </a:lnTo>
                    <a:lnTo>
                      <a:pt x="771" y="473"/>
                    </a:lnTo>
                    <a:lnTo>
                      <a:pt x="797" y="461"/>
                    </a:lnTo>
                    <a:lnTo>
                      <a:pt x="805" y="453"/>
                    </a:lnTo>
                    <a:lnTo>
                      <a:pt x="811" y="447"/>
                    </a:lnTo>
                    <a:lnTo>
                      <a:pt x="817" y="445"/>
                    </a:lnTo>
                    <a:lnTo>
                      <a:pt x="823" y="445"/>
                    </a:lnTo>
                    <a:lnTo>
                      <a:pt x="833" y="445"/>
                    </a:lnTo>
                    <a:lnTo>
                      <a:pt x="845" y="447"/>
                    </a:lnTo>
                    <a:lnTo>
                      <a:pt x="856" y="447"/>
                    </a:lnTo>
                    <a:lnTo>
                      <a:pt x="872" y="449"/>
                    </a:lnTo>
                    <a:lnTo>
                      <a:pt x="888" y="451"/>
                    </a:lnTo>
                    <a:lnTo>
                      <a:pt x="898" y="453"/>
                    </a:lnTo>
                    <a:lnTo>
                      <a:pt x="904" y="453"/>
                    </a:lnTo>
                    <a:lnTo>
                      <a:pt x="908" y="453"/>
                    </a:lnTo>
                    <a:lnTo>
                      <a:pt x="910" y="453"/>
                    </a:lnTo>
                    <a:lnTo>
                      <a:pt x="912" y="457"/>
                    </a:lnTo>
                    <a:lnTo>
                      <a:pt x="914" y="459"/>
                    </a:lnTo>
                    <a:lnTo>
                      <a:pt x="916" y="465"/>
                    </a:lnTo>
                    <a:lnTo>
                      <a:pt x="910" y="477"/>
                    </a:lnTo>
                    <a:lnTo>
                      <a:pt x="904" y="488"/>
                    </a:lnTo>
                    <a:lnTo>
                      <a:pt x="898" y="496"/>
                    </a:lnTo>
                    <a:lnTo>
                      <a:pt x="890" y="504"/>
                    </a:lnTo>
                    <a:lnTo>
                      <a:pt x="900" y="506"/>
                    </a:lnTo>
                    <a:lnTo>
                      <a:pt x="910" y="510"/>
                    </a:lnTo>
                    <a:lnTo>
                      <a:pt x="934" y="514"/>
                    </a:lnTo>
                    <a:lnTo>
                      <a:pt x="943" y="524"/>
                    </a:lnTo>
                    <a:lnTo>
                      <a:pt x="951" y="532"/>
                    </a:lnTo>
                    <a:lnTo>
                      <a:pt x="957" y="538"/>
                    </a:lnTo>
                    <a:lnTo>
                      <a:pt x="969" y="540"/>
                    </a:lnTo>
                    <a:lnTo>
                      <a:pt x="973" y="548"/>
                    </a:lnTo>
                    <a:lnTo>
                      <a:pt x="975" y="554"/>
                    </a:lnTo>
                    <a:lnTo>
                      <a:pt x="971" y="558"/>
                    </a:lnTo>
                    <a:lnTo>
                      <a:pt x="963" y="562"/>
                    </a:lnTo>
                    <a:lnTo>
                      <a:pt x="955" y="575"/>
                    </a:lnTo>
                    <a:lnTo>
                      <a:pt x="949" y="591"/>
                    </a:lnTo>
                    <a:lnTo>
                      <a:pt x="943" y="605"/>
                    </a:lnTo>
                    <a:lnTo>
                      <a:pt x="937" y="619"/>
                    </a:lnTo>
                    <a:lnTo>
                      <a:pt x="926" y="631"/>
                    </a:lnTo>
                    <a:lnTo>
                      <a:pt x="916" y="639"/>
                    </a:lnTo>
                    <a:lnTo>
                      <a:pt x="904" y="647"/>
                    </a:lnTo>
                    <a:lnTo>
                      <a:pt x="896" y="656"/>
                    </a:lnTo>
                    <a:lnTo>
                      <a:pt x="892" y="670"/>
                    </a:lnTo>
                    <a:lnTo>
                      <a:pt x="886" y="680"/>
                    </a:lnTo>
                    <a:lnTo>
                      <a:pt x="876" y="692"/>
                    </a:lnTo>
                    <a:lnTo>
                      <a:pt x="868" y="704"/>
                    </a:lnTo>
                    <a:lnTo>
                      <a:pt x="866" y="724"/>
                    </a:lnTo>
                    <a:lnTo>
                      <a:pt x="862" y="739"/>
                    </a:lnTo>
                    <a:lnTo>
                      <a:pt x="854" y="755"/>
                    </a:lnTo>
                    <a:lnTo>
                      <a:pt x="850" y="765"/>
                    </a:lnTo>
                    <a:lnTo>
                      <a:pt x="843" y="771"/>
                    </a:lnTo>
                    <a:lnTo>
                      <a:pt x="839" y="779"/>
                    </a:lnTo>
                    <a:lnTo>
                      <a:pt x="837" y="787"/>
                    </a:lnTo>
                    <a:lnTo>
                      <a:pt x="835" y="791"/>
                    </a:lnTo>
                    <a:lnTo>
                      <a:pt x="835" y="801"/>
                    </a:lnTo>
                    <a:lnTo>
                      <a:pt x="787" y="801"/>
                    </a:lnTo>
                    <a:lnTo>
                      <a:pt x="742" y="803"/>
                    </a:lnTo>
                    <a:lnTo>
                      <a:pt x="734" y="805"/>
                    </a:lnTo>
                    <a:lnTo>
                      <a:pt x="726" y="807"/>
                    </a:lnTo>
                    <a:lnTo>
                      <a:pt x="720" y="809"/>
                    </a:lnTo>
                    <a:lnTo>
                      <a:pt x="718" y="809"/>
                    </a:lnTo>
                    <a:lnTo>
                      <a:pt x="714" y="817"/>
                    </a:lnTo>
                    <a:lnTo>
                      <a:pt x="710" y="820"/>
                    </a:lnTo>
                    <a:lnTo>
                      <a:pt x="702" y="824"/>
                    </a:lnTo>
                    <a:lnTo>
                      <a:pt x="692" y="826"/>
                    </a:lnTo>
                    <a:lnTo>
                      <a:pt x="674" y="828"/>
                    </a:lnTo>
                    <a:lnTo>
                      <a:pt x="668" y="832"/>
                    </a:lnTo>
                    <a:lnTo>
                      <a:pt x="666" y="834"/>
                    </a:lnTo>
                    <a:lnTo>
                      <a:pt x="661" y="844"/>
                    </a:lnTo>
                    <a:lnTo>
                      <a:pt x="655" y="852"/>
                    </a:lnTo>
                    <a:lnTo>
                      <a:pt x="649" y="864"/>
                    </a:lnTo>
                    <a:lnTo>
                      <a:pt x="649" y="874"/>
                    </a:lnTo>
                    <a:lnTo>
                      <a:pt x="647" y="880"/>
                    </a:lnTo>
                    <a:lnTo>
                      <a:pt x="645" y="886"/>
                    </a:lnTo>
                    <a:lnTo>
                      <a:pt x="645" y="890"/>
                    </a:lnTo>
                    <a:lnTo>
                      <a:pt x="643" y="894"/>
                    </a:lnTo>
                    <a:lnTo>
                      <a:pt x="641" y="898"/>
                    </a:lnTo>
                    <a:lnTo>
                      <a:pt x="641" y="903"/>
                    </a:lnTo>
                    <a:lnTo>
                      <a:pt x="635" y="931"/>
                    </a:lnTo>
                    <a:lnTo>
                      <a:pt x="623" y="953"/>
                    </a:lnTo>
                    <a:lnTo>
                      <a:pt x="607" y="975"/>
                    </a:lnTo>
                    <a:lnTo>
                      <a:pt x="581" y="990"/>
                    </a:lnTo>
                    <a:lnTo>
                      <a:pt x="577" y="1002"/>
                    </a:lnTo>
                    <a:lnTo>
                      <a:pt x="573" y="1008"/>
                    </a:lnTo>
                    <a:lnTo>
                      <a:pt x="566" y="1018"/>
                    </a:lnTo>
                    <a:lnTo>
                      <a:pt x="556" y="1022"/>
                    </a:lnTo>
                    <a:lnTo>
                      <a:pt x="528" y="1036"/>
                    </a:lnTo>
                    <a:lnTo>
                      <a:pt x="512" y="1042"/>
                    </a:lnTo>
                    <a:lnTo>
                      <a:pt x="496" y="1048"/>
                    </a:lnTo>
                    <a:lnTo>
                      <a:pt x="482" y="1046"/>
                    </a:lnTo>
                    <a:lnTo>
                      <a:pt x="471" y="1046"/>
                    </a:lnTo>
                    <a:lnTo>
                      <a:pt x="461" y="1046"/>
                    </a:lnTo>
                    <a:lnTo>
                      <a:pt x="447" y="1048"/>
                    </a:lnTo>
                    <a:lnTo>
                      <a:pt x="443" y="1050"/>
                    </a:lnTo>
                    <a:lnTo>
                      <a:pt x="437" y="1054"/>
                    </a:lnTo>
                    <a:lnTo>
                      <a:pt x="431" y="1062"/>
                    </a:lnTo>
                    <a:lnTo>
                      <a:pt x="425" y="1064"/>
                    </a:lnTo>
                    <a:lnTo>
                      <a:pt x="403" y="1066"/>
                    </a:lnTo>
                    <a:lnTo>
                      <a:pt x="380" y="1066"/>
                    </a:lnTo>
                    <a:lnTo>
                      <a:pt x="362" y="1081"/>
                    </a:lnTo>
                    <a:lnTo>
                      <a:pt x="352" y="1089"/>
                    </a:lnTo>
                    <a:lnTo>
                      <a:pt x="344" y="1095"/>
                    </a:lnTo>
                    <a:lnTo>
                      <a:pt x="328" y="1093"/>
                    </a:lnTo>
                    <a:lnTo>
                      <a:pt x="318" y="1089"/>
                    </a:lnTo>
                    <a:lnTo>
                      <a:pt x="310" y="1087"/>
                    </a:lnTo>
                    <a:lnTo>
                      <a:pt x="302" y="1083"/>
                    </a:lnTo>
                    <a:lnTo>
                      <a:pt x="291" y="1079"/>
                    </a:lnTo>
                    <a:lnTo>
                      <a:pt x="281" y="1075"/>
                    </a:lnTo>
                    <a:lnTo>
                      <a:pt x="271" y="1071"/>
                    </a:lnTo>
                    <a:lnTo>
                      <a:pt x="257" y="1073"/>
                    </a:lnTo>
                    <a:lnTo>
                      <a:pt x="245" y="1077"/>
                    </a:lnTo>
                    <a:lnTo>
                      <a:pt x="221" y="1083"/>
                    </a:lnTo>
                    <a:lnTo>
                      <a:pt x="200" y="1095"/>
                    </a:lnTo>
                    <a:lnTo>
                      <a:pt x="176" y="1107"/>
                    </a:lnTo>
                    <a:lnTo>
                      <a:pt x="174" y="1117"/>
                    </a:lnTo>
                    <a:lnTo>
                      <a:pt x="172" y="1121"/>
                    </a:lnTo>
                    <a:lnTo>
                      <a:pt x="170" y="1125"/>
                    </a:lnTo>
                    <a:lnTo>
                      <a:pt x="166" y="1125"/>
                    </a:lnTo>
                    <a:lnTo>
                      <a:pt x="160" y="1123"/>
                    </a:lnTo>
                    <a:lnTo>
                      <a:pt x="148" y="1121"/>
                    </a:lnTo>
                    <a:lnTo>
                      <a:pt x="132" y="1119"/>
                    </a:lnTo>
                    <a:lnTo>
                      <a:pt x="122" y="1119"/>
                    </a:lnTo>
                    <a:lnTo>
                      <a:pt x="112" y="1119"/>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2" name="Freeform 101"/>
              <p:cNvSpPr>
                <a:spLocks/>
              </p:cNvSpPr>
              <p:nvPr/>
            </p:nvSpPr>
            <p:spPr bwMode="auto">
              <a:xfrm>
                <a:off x="4468019" y="1863840"/>
                <a:ext cx="628650" cy="668338"/>
              </a:xfrm>
              <a:custGeom>
                <a:avLst/>
                <a:gdLst>
                  <a:gd name="T0" fmla="*/ 592634 w 960"/>
                  <a:gd name="T1" fmla="*/ 582690 h 913"/>
                  <a:gd name="T2" fmla="*/ 595908 w 960"/>
                  <a:gd name="T3" fmla="*/ 627344 h 913"/>
                  <a:gd name="T4" fmla="*/ 553343 w 960"/>
                  <a:gd name="T5" fmla="*/ 639056 h 913"/>
                  <a:gd name="T6" fmla="*/ 504230 w 960"/>
                  <a:gd name="T7" fmla="*/ 655161 h 913"/>
                  <a:gd name="T8" fmla="*/ 465594 w 960"/>
                  <a:gd name="T9" fmla="*/ 666873 h 913"/>
                  <a:gd name="T10" fmla="*/ 430232 w 960"/>
                  <a:gd name="T11" fmla="*/ 665409 h 913"/>
                  <a:gd name="T12" fmla="*/ 413206 w 960"/>
                  <a:gd name="T13" fmla="*/ 658089 h 913"/>
                  <a:gd name="T14" fmla="*/ 383738 w 960"/>
                  <a:gd name="T15" fmla="*/ 663945 h 913"/>
                  <a:gd name="T16" fmla="*/ 354925 w 960"/>
                  <a:gd name="T17" fmla="*/ 661017 h 913"/>
                  <a:gd name="T18" fmla="*/ 318909 w 960"/>
                  <a:gd name="T19" fmla="*/ 640520 h 913"/>
                  <a:gd name="T20" fmla="*/ 328077 w 960"/>
                  <a:gd name="T21" fmla="*/ 611971 h 913"/>
                  <a:gd name="T22" fmla="*/ 275034 w 960"/>
                  <a:gd name="T23" fmla="*/ 603187 h 913"/>
                  <a:gd name="T24" fmla="*/ 243602 w 960"/>
                  <a:gd name="T25" fmla="*/ 619291 h 913"/>
                  <a:gd name="T26" fmla="*/ 215444 w 960"/>
                  <a:gd name="T27" fmla="*/ 622220 h 913"/>
                  <a:gd name="T28" fmla="*/ 170259 w 960"/>
                  <a:gd name="T29" fmla="*/ 600259 h 913"/>
                  <a:gd name="T30" fmla="*/ 142756 w 960"/>
                  <a:gd name="T31" fmla="*/ 561462 h 913"/>
                  <a:gd name="T32" fmla="*/ 112633 w 960"/>
                  <a:gd name="T33" fmla="*/ 535109 h 913"/>
                  <a:gd name="T34" fmla="*/ 68759 w 960"/>
                  <a:gd name="T35" fmla="*/ 520468 h 913"/>
                  <a:gd name="T36" fmla="*/ 24884 w 960"/>
                  <a:gd name="T37" fmla="*/ 443606 h 913"/>
                  <a:gd name="T38" fmla="*/ 1310 w 960"/>
                  <a:gd name="T39" fmla="*/ 423841 h 913"/>
                  <a:gd name="T40" fmla="*/ 5239 w 960"/>
                  <a:gd name="T41" fmla="*/ 398953 h 913"/>
                  <a:gd name="T42" fmla="*/ 7858 w 960"/>
                  <a:gd name="T43" fmla="*/ 371868 h 913"/>
                  <a:gd name="T44" fmla="*/ 17026 w 960"/>
                  <a:gd name="T45" fmla="*/ 345515 h 913"/>
                  <a:gd name="T46" fmla="*/ 41910 w 960"/>
                  <a:gd name="T47" fmla="*/ 329410 h 913"/>
                  <a:gd name="T48" fmla="*/ 56971 w 960"/>
                  <a:gd name="T49" fmla="*/ 284757 h 913"/>
                  <a:gd name="T50" fmla="*/ 54352 w 960"/>
                  <a:gd name="T51" fmla="*/ 212287 h 913"/>
                  <a:gd name="T52" fmla="*/ 70068 w 960"/>
                  <a:gd name="T53" fmla="*/ 166169 h 913"/>
                  <a:gd name="T54" fmla="*/ 89714 w 960"/>
                  <a:gd name="T55" fmla="*/ 131764 h 913"/>
                  <a:gd name="T56" fmla="*/ 101501 w 960"/>
                  <a:gd name="T57" fmla="*/ 105411 h 913"/>
                  <a:gd name="T58" fmla="*/ 125730 w 960"/>
                  <a:gd name="T59" fmla="*/ 84915 h 913"/>
                  <a:gd name="T60" fmla="*/ 130969 w 960"/>
                  <a:gd name="T61" fmla="*/ 79058 h 913"/>
                  <a:gd name="T62" fmla="*/ 176153 w 960"/>
                  <a:gd name="T63" fmla="*/ 69542 h 913"/>
                  <a:gd name="T64" fmla="*/ 193179 w 960"/>
                  <a:gd name="T65" fmla="*/ 59294 h 913"/>
                  <a:gd name="T66" fmla="*/ 224611 w 960"/>
                  <a:gd name="T67" fmla="*/ 63686 h 913"/>
                  <a:gd name="T68" fmla="*/ 284202 w 960"/>
                  <a:gd name="T69" fmla="*/ 72470 h 913"/>
                  <a:gd name="T70" fmla="*/ 388977 w 960"/>
                  <a:gd name="T71" fmla="*/ 68078 h 913"/>
                  <a:gd name="T72" fmla="*/ 400764 w 960"/>
                  <a:gd name="T73" fmla="*/ 22693 h 913"/>
                  <a:gd name="T74" fmla="*/ 442020 w 960"/>
                  <a:gd name="T75" fmla="*/ 1464 h 913"/>
                  <a:gd name="T76" fmla="*/ 468213 w 960"/>
                  <a:gd name="T77" fmla="*/ 7320 h 913"/>
                  <a:gd name="T78" fmla="*/ 531733 w 960"/>
                  <a:gd name="T79" fmla="*/ 0 h 913"/>
                  <a:gd name="T80" fmla="*/ 598527 w 960"/>
                  <a:gd name="T81" fmla="*/ 7320 h 913"/>
                  <a:gd name="T82" fmla="*/ 605076 w 960"/>
                  <a:gd name="T83" fmla="*/ 46117 h 913"/>
                  <a:gd name="T84" fmla="*/ 628650 w 960"/>
                  <a:gd name="T85" fmla="*/ 62222 h 913"/>
                  <a:gd name="T86" fmla="*/ 602456 w 960"/>
                  <a:gd name="T87" fmla="*/ 92235 h 913"/>
                  <a:gd name="T88" fmla="*/ 576917 w 960"/>
                  <a:gd name="T89" fmla="*/ 137620 h 913"/>
                  <a:gd name="T90" fmla="*/ 567750 w 960"/>
                  <a:gd name="T91" fmla="*/ 172025 h 913"/>
                  <a:gd name="T92" fmla="*/ 563820 w 960"/>
                  <a:gd name="T93" fmla="*/ 203502 h 913"/>
                  <a:gd name="T94" fmla="*/ 572988 w 960"/>
                  <a:gd name="T95" fmla="*/ 229855 h 913"/>
                  <a:gd name="T96" fmla="*/ 572988 w 960"/>
                  <a:gd name="T97" fmla="*/ 251816 h 913"/>
                  <a:gd name="T98" fmla="*/ 559891 w 960"/>
                  <a:gd name="T99" fmla="*/ 330874 h 913"/>
                  <a:gd name="T100" fmla="*/ 544175 w 960"/>
                  <a:gd name="T101" fmla="*/ 398953 h 913"/>
                  <a:gd name="T102" fmla="*/ 542865 w 960"/>
                  <a:gd name="T103" fmla="*/ 419449 h 913"/>
                  <a:gd name="T104" fmla="*/ 571679 w 960"/>
                  <a:gd name="T105" fmla="*/ 442874 h 913"/>
                  <a:gd name="T106" fmla="*/ 582156 w 960"/>
                  <a:gd name="T107" fmla="*/ 480207 h 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0"/>
                  <a:gd name="T163" fmla="*/ 0 h 913"/>
                  <a:gd name="T164" fmla="*/ 960 w 960"/>
                  <a:gd name="T165" fmla="*/ 913 h 9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0" h="913">
                    <a:moveTo>
                      <a:pt x="889" y="656"/>
                    </a:moveTo>
                    <a:lnTo>
                      <a:pt x="891" y="693"/>
                    </a:lnTo>
                    <a:lnTo>
                      <a:pt x="895" y="723"/>
                    </a:lnTo>
                    <a:lnTo>
                      <a:pt x="897" y="753"/>
                    </a:lnTo>
                    <a:lnTo>
                      <a:pt x="901" y="774"/>
                    </a:lnTo>
                    <a:lnTo>
                      <a:pt x="905" y="796"/>
                    </a:lnTo>
                    <a:lnTo>
                      <a:pt x="906" y="812"/>
                    </a:lnTo>
                    <a:lnTo>
                      <a:pt x="910" y="826"/>
                    </a:lnTo>
                    <a:lnTo>
                      <a:pt x="912" y="838"/>
                    </a:lnTo>
                    <a:lnTo>
                      <a:pt x="914" y="848"/>
                    </a:lnTo>
                    <a:lnTo>
                      <a:pt x="912" y="853"/>
                    </a:lnTo>
                    <a:lnTo>
                      <a:pt x="910" y="857"/>
                    </a:lnTo>
                    <a:lnTo>
                      <a:pt x="906" y="863"/>
                    </a:lnTo>
                    <a:lnTo>
                      <a:pt x="899" y="865"/>
                    </a:lnTo>
                    <a:lnTo>
                      <a:pt x="887" y="867"/>
                    </a:lnTo>
                    <a:lnTo>
                      <a:pt x="871" y="869"/>
                    </a:lnTo>
                    <a:lnTo>
                      <a:pt x="853" y="871"/>
                    </a:lnTo>
                    <a:lnTo>
                      <a:pt x="845" y="873"/>
                    </a:lnTo>
                    <a:lnTo>
                      <a:pt x="839" y="877"/>
                    </a:lnTo>
                    <a:lnTo>
                      <a:pt x="833" y="877"/>
                    </a:lnTo>
                    <a:lnTo>
                      <a:pt x="823" y="877"/>
                    </a:lnTo>
                    <a:lnTo>
                      <a:pt x="802" y="885"/>
                    </a:lnTo>
                    <a:lnTo>
                      <a:pt x="782" y="891"/>
                    </a:lnTo>
                    <a:lnTo>
                      <a:pt x="770" y="895"/>
                    </a:lnTo>
                    <a:lnTo>
                      <a:pt x="762" y="899"/>
                    </a:lnTo>
                    <a:lnTo>
                      <a:pt x="742" y="901"/>
                    </a:lnTo>
                    <a:lnTo>
                      <a:pt x="734" y="905"/>
                    </a:lnTo>
                    <a:lnTo>
                      <a:pt x="726" y="909"/>
                    </a:lnTo>
                    <a:lnTo>
                      <a:pt x="721" y="909"/>
                    </a:lnTo>
                    <a:lnTo>
                      <a:pt x="711" y="911"/>
                    </a:lnTo>
                    <a:lnTo>
                      <a:pt x="699" y="911"/>
                    </a:lnTo>
                    <a:lnTo>
                      <a:pt x="685" y="913"/>
                    </a:lnTo>
                    <a:lnTo>
                      <a:pt x="671" y="913"/>
                    </a:lnTo>
                    <a:lnTo>
                      <a:pt x="661" y="911"/>
                    </a:lnTo>
                    <a:lnTo>
                      <a:pt x="659" y="911"/>
                    </a:lnTo>
                    <a:lnTo>
                      <a:pt x="657" y="909"/>
                    </a:lnTo>
                    <a:lnTo>
                      <a:pt x="655" y="905"/>
                    </a:lnTo>
                    <a:lnTo>
                      <a:pt x="651" y="905"/>
                    </a:lnTo>
                    <a:lnTo>
                      <a:pt x="647" y="903"/>
                    </a:lnTo>
                    <a:lnTo>
                      <a:pt x="641" y="899"/>
                    </a:lnTo>
                    <a:lnTo>
                      <a:pt x="637" y="899"/>
                    </a:lnTo>
                    <a:lnTo>
                      <a:pt x="631" y="899"/>
                    </a:lnTo>
                    <a:lnTo>
                      <a:pt x="622" y="901"/>
                    </a:lnTo>
                    <a:lnTo>
                      <a:pt x="606" y="905"/>
                    </a:lnTo>
                    <a:lnTo>
                      <a:pt x="598" y="905"/>
                    </a:lnTo>
                    <a:lnTo>
                      <a:pt x="592" y="907"/>
                    </a:lnTo>
                    <a:lnTo>
                      <a:pt x="588" y="907"/>
                    </a:lnTo>
                    <a:lnTo>
                      <a:pt x="586" y="907"/>
                    </a:lnTo>
                    <a:lnTo>
                      <a:pt x="576" y="909"/>
                    </a:lnTo>
                    <a:lnTo>
                      <a:pt x="568" y="909"/>
                    </a:lnTo>
                    <a:lnTo>
                      <a:pt x="562" y="909"/>
                    </a:lnTo>
                    <a:lnTo>
                      <a:pt x="554" y="909"/>
                    </a:lnTo>
                    <a:lnTo>
                      <a:pt x="546" y="905"/>
                    </a:lnTo>
                    <a:lnTo>
                      <a:pt x="542" y="903"/>
                    </a:lnTo>
                    <a:lnTo>
                      <a:pt x="537" y="899"/>
                    </a:lnTo>
                    <a:lnTo>
                      <a:pt x="529" y="893"/>
                    </a:lnTo>
                    <a:lnTo>
                      <a:pt x="521" y="889"/>
                    </a:lnTo>
                    <a:lnTo>
                      <a:pt x="511" y="887"/>
                    </a:lnTo>
                    <a:lnTo>
                      <a:pt x="489" y="883"/>
                    </a:lnTo>
                    <a:lnTo>
                      <a:pt x="487" y="875"/>
                    </a:lnTo>
                    <a:lnTo>
                      <a:pt x="487" y="869"/>
                    </a:lnTo>
                    <a:lnTo>
                      <a:pt x="487" y="865"/>
                    </a:lnTo>
                    <a:lnTo>
                      <a:pt x="489" y="861"/>
                    </a:lnTo>
                    <a:lnTo>
                      <a:pt x="497" y="852"/>
                    </a:lnTo>
                    <a:lnTo>
                      <a:pt x="503" y="842"/>
                    </a:lnTo>
                    <a:lnTo>
                      <a:pt x="501" y="836"/>
                    </a:lnTo>
                    <a:lnTo>
                      <a:pt x="501" y="834"/>
                    </a:lnTo>
                    <a:lnTo>
                      <a:pt x="495" y="826"/>
                    </a:lnTo>
                    <a:lnTo>
                      <a:pt x="487" y="824"/>
                    </a:lnTo>
                    <a:lnTo>
                      <a:pt x="473" y="822"/>
                    </a:lnTo>
                    <a:lnTo>
                      <a:pt x="446" y="824"/>
                    </a:lnTo>
                    <a:lnTo>
                      <a:pt x="420" y="824"/>
                    </a:lnTo>
                    <a:lnTo>
                      <a:pt x="416" y="828"/>
                    </a:lnTo>
                    <a:lnTo>
                      <a:pt x="414" y="834"/>
                    </a:lnTo>
                    <a:lnTo>
                      <a:pt x="408" y="838"/>
                    </a:lnTo>
                    <a:lnTo>
                      <a:pt x="402" y="838"/>
                    </a:lnTo>
                    <a:lnTo>
                      <a:pt x="390" y="844"/>
                    </a:lnTo>
                    <a:lnTo>
                      <a:pt x="372" y="846"/>
                    </a:lnTo>
                    <a:lnTo>
                      <a:pt x="366" y="848"/>
                    </a:lnTo>
                    <a:lnTo>
                      <a:pt x="360" y="848"/>
                    </a:lnTo>
                    <a:lnTo>
                      <a:pt x="351" y="850"/>
                    </a:lnTo>
                    <a:lnTo>
                      <a:pt x="343" y="852"/>
                    </a:lnTo>
                    <a:lnTo>
                      <a:pt x="335" y="852"/>
                    </a:lnTo>
                    <a:lnTo>
                      <a:pt x="329" y="850"/>
                    </a:lnTo>
                    <a:lnTo>
                      <a:pt x="323" y="850"/>
                    </a:lnTo>
                    <a:lnTo>
                      <a:pt x="317" y="842"/>
                    </a:lnTo>
                    <a:lnTo>
                      <a:pt x="305" y="836"/>
                    </a:lnTo>
                    <a:lnTo>
                      <a:pt x="295" y="830"/>
                    </a:lnTo>
                    <a:lnTo>
                      <a:pt x="285" y="826"/>
                    </a:lnTo>
                    <a:lnTo>
                      <a:pt x="260" y="820"/>
                    </a:lnTo>
                    <a:lnTo>
                      <a:pt x="250" y="816"/>
                    </a:lnTo>
                    <a:lnTo>
                      <a:pt x="240" y="808"/>
                    </a:lnTo>
                    <a:lnTo>
                      <a:pt x="232" y="800"/>
                    </a:lnTo>
                    <a:lnTo>
                      <a:pt x="228" y="792"/>
                    </a:lnTo>
                    <a:lnTo>
                      <a:pt x="222" y="774"/>
                    </a:lnTo>
                    <a:lnTo>
                      <a:pt x="218" y="767"/>
                    </a:lnTo>
                    <a:lnTo>
                      <a:pt x="214" y="759"/>
                    </a:lnTo>
                    <a:lnTo>
                      <a:pt x="208" y="753"/>
                    </a:lnTo>
                    <a:lnTo>
                      <a:pt x="200" y="747"/>
                    </a:lnTo>
                    <a:lnTo>
                      <a:pt x="194" y="739"/>
                    </a:lnTo>
                    <a:lnTo>
                      <a:pt x="182" y="735"/>
                    </a:lnTo>
                    <a:lnTo>
                      <a:pt x="172" y="731"/>
                    </a:lnTo>
                    <a:lnTo>
                      <a:pt x="159" y="727"/>
                    </a:lnTo>
                    <a:lnTo>
                      <a:pt x="131" y="727"/>
                    </a:lnTo>
                    <a:lnTo>
                      <a:pt x="121" y="725"/>
                    </a:lnTo>
                    <a:lnTo>
                      <a:pt x="111" y="725"/>
                    </a:lnTo>
                    <a:lnTo>
                      <a:pt x="107" y="717"/>
                    </a:lnTo>
                    <a:lnTo>
                      <a:pt x="105" y="711"/>
                    </a:lnTo>
                    <a:lnTo>
                      <a:pt x="101" y="703"/>
                    </a:lnTo>
                    <a:lnTo>
                      <a:pt x="99" y="697"/>
                    </a:lnTo>
                    <a:lnTo>
                      <a:pt x="76" y="666"/>
                    </a:lnTo>
                    <a:lnTo>
                      <a:pt x="52" y="632"/>
                    </a:lnTo>
                    <a:lnTo>
                      <a:pt x="46" y="620"/>
                    </a:lnTo>
                    <a:lnTo>
                      <a:pt x="38" y="606"/>
                    </a:lnTo>
                    <a:lnTo>
                      <a:pt x="32" y="605"/>
                    </a:lnTo>
                    <a:lnTo>
                      <a:pt x="24" y="601"/>
                    </a:lnTo>
                    <a:lnTo>
                      <a:pt x="18" y="601"/>
                    </a:lnTo>
                    <a:lnTo>
                      <a:pt x="12" y="597"/>
                    </a:lnTo>
                    <a:lnTo>
                      <a:pt x="6" y="589"/>
                    </a:lnTo>
                    <a:lnTo>
                      <a:pt x="2" y="579"/>
                    </a:lnTo>
                    <a:lnTo>
                      <a:pt x="0" y="573"/>
                    </a:lnTo>
                    <a:lnTo>
                      <a:pt x="0" y="567"/>
                    </a:lnTo>
                    <a:lnTo>
                      <a:pt x="0" y="561"/>
                    </a:lnTo>
                    <a:lnTo>
                      <a:pt x="4" y="553"/>
                    </a:lnTo>
                    <a:lnTo>
                      <a:pt x="8" y="549"/>
                    </a:lnTo>
                    <a:lnTo>
                      <a:pt x="8" y="545"/>
                    </a:lnTo>
                    <a:lnTo>
                      <a:pt x="8" y="541"/>
                    </a:lnTo>
                    <a:lnTo>
                      <a:pt x="4" y="531"/>
                    </a:lnTo>
                    <a:lnTo>
                      <a:pt x="2" y="525"/>
                    </a:lnTo>
                    <a:lnTo>
                      <a:pt x="0" y="518"/>
                    </a:lnTo>
                    <a:lnTo>
                      <a:pt x="8" y="514"/>
                    </a:lnTo>
                    <a:lnTo>
                      <a:pt x="12" y="508"/>
                    </a:lnTo>
                    <a:lnTo>
                      <a:pt x="16" y="500"/>
                    </a:lnTo>
                    <a:lnTo>
                      <a:pt x="22" y="492"/>
                    </a:lnTo>
                    <a:lnTo>
                      <a:pt x="24" y="484"/>
                    </a:lnTo>
                    <a:lnTo>
                      <a:pt x="26" y="478"/>
                    </a:lnTo>
                    <a:lnTo>
                      <a:pt x="26" y="474"/>
                    </a:lnTo>
                    <a:lnTo>
                      <a:pt x="26" y="472"/>
                    </a:lnTo>
                    <a:lnTo>
                      <a:pt x="30" y="470"/>
                    </a:lnTo>
                    <a:lnTo>
                      <a:pt x="32" y="468"/>
                    </a:lnTo>
                    <a:lnTo>
                      <a:pt x="38" y="466"/>
                    </a:lnTo>
                    <a:lnTo>
                      <a:pt x="44" y="460"/>
                    </a:lnTo>
                    <a:lnTo>
                      <a:pt x="50" y="456"/>
                    </a:lnTo>
                    <a:lnTo>
                      <a:pt x="64" y="450"/>
                    </a:lnTo>
                    <a:lnTo>
                      <a:pt x="70" y="446"/>
                    </a:lnTo>
                    <a:lnTo>
                      <a:pt x="76" y="442"/>
                    </a:lnTo>
                    <a:lnTo>
                      <a:pt x="79" y="435"/>
                    </a:lnTo>
                    <a:lnTo>
                      <a:pt x="81" y="427"/>
                    </a:lnTo>
                    <a:lnTo>
                      <a:pt x="83" y="407"/>
                    </a:lnTo>
                    <a:lnTo>
                      <a:pt x="87" y="389"/>
                    </a:lnTo>
                    <a:lnTo>
                      <a:pt x="83" y="367"/>
                    </a:lnTo>
                    <a:lnTo>
                      <a:pt x="81" y="359"/>
                    </a:lnTo>
                    <a:lnTo>
                      <a:pt x="78" y="350"/>
                    </a:lnTo>
                    <a:lnTo>
                      <a:pt x="79" y="326"/>
                    </a:lnTo>
                    <a:lnTo>
                      <a:pt x="81" y="308"/>
                    </a:lnTo>
                    <a:lnTo>
                      <a:pt x="83" y="290"/>
                    </a:lnTo>
                    <a:lnTo>
                      <a:pt x="89" y="280"/>
                    </a:lnTo>
                    <a:lnTo>
                      <a:pt x="93" y="271"/>
                    </a:lnTo>
                    <a:lnTo>
                      <a:pt x="93" y="257"/>
                    </a:lnTo>
                    <a:lnTo>
                      <a:pt x="95" y="243"/>
                    </a:lnTo>
                    <a:lnTo>
                      <a:pt x="101" y="231"/>
                    </a:lnTo>
                    <a:lnTo>
                      <a:pt x="107" y="227"/>
                    </a:lnTo>
                    <a:lnTo>
                      <a:pt x="113" y="223"/>
                    </a:lnTo>
                    <a:lnTo>
                      <a:pt x="119" y="207"/>
                    </a:lnTo>
                    <a:lnTo>
                      <a:pt x="119" y="199"/>
                    </a:lnTo>
                    <a:lnTo>
                      <a:pt x="123" y="193"/>
                    </a:lnTo>
                    <a:lnTo>
                      <a:pt x="129" y="186"/>
                    </a:lnTo>
                    <a:lnTo>
                      <a:pt x="137" y="180"/>
                    </a:lnTo>
                    <a:lnTo>
                      <a:pt x="143" y="174"/>
                    </a:lnTo>
                    <a:lnTo>
                      <a:pt x="147" y="166"/>
                    </a:lnTo>
                    <a:lnTo>
                      <a:pt x="149" y="160"/>
                    </a:lnTo>
                    <a:lnTo>
                      <a:pt x="149" y="154"/>
                    </a:lnTo>
                    <a:lnTo>
                      <a:pt x="151" y="148"/>
                    </a:lnTo>
                    <a:lnTo>
                      <a:pt x="155" y="144"/>
                    </a:lnTo>
                    <a:lnTo>
                      <a:pt x="161" y="134"/>
                    </a:lnTo>
                    <a:lnTo>
                      <a:pt x="163" y="128"/>
                    </a:lnTo>
                    <a:lnTo>
                      <a:pt x="170" y="124"/>
                    </a:lnTo>
                    <a:lnTo>
                      <a:pt x="178" y="118"/>
                    </a:lnTo>
                    <a:lnTo>
                      <a:pt x="182" y="118"/>
                    </a:lnTo>
                    <a:lnTo>
                      <a:pt x="192" y="116"/>
                    </a:lnTo>
                    <a:lnTo>
                      <a:pt x="198" y="114"/>
                    </a:lnTo>
                    <a:lnTo>
                      <a:pt x="200" y="112"/>
                    </a:lnTo>
                    <a:lnTo>
                      <a:pt x="202" y="112"/>
                    </a:lnTo>
                    <a:lnTo>
                      <a:pt x="200" y="114"/>
                    </a:lnTo>
                    <a:lnTo>
                      <a:pt x="200" y="112"/>
                    </a:lnTo>
                    <a:lnTo>
                      <a:pt x="200" y="108"/>
                    </a:lnTo>
                    <a:lnTo>
                      <a:pt x="206" y="105"/>
                    </a:lnTo>
                    <a:lnTo>
                      <a:pt x="212" y="103"/>
                    </a:lnTo>
                    <a:lnTo>
                      <a:pt x="220" y="99"/>
                    </a:lnTo>
                    <a:lnTo>
                      <a:pt x="238" y="97"/>
                    </a:lnTo>
                    <a:lnTo>
                      <a:pt x="256" y="97"/>
                    </a:lnTo>
                    <a:lnTo>
                      <a:pt x="269" y="95"/>
                    </a:lnTo>
                    <a:lnTo>
                      <a:pt x="279" y="93"/>
                    </a:lnTo>
                    <a:lnTo>
                      <a:pt x="287" y="87"/>
                    </a:lnTo>
                    <a:lnTo>
                      <a:pt x="289" y="87"/>
                    </a:lnTo>
                    <a:lnTo>
                      <a:pt x="293" y="85"/>
                    </a:lnTo>
                    <a:lnTo>
                      <a:pt x="293" y="81"/>
                    </a:lnTo>
                    <a:lnTo>
                      <a:pt x="295" y="81"/>
                    </a:lnTo>
                    <a:lnTo>
                      <a:pt x="297" y="81"/>
                    </a:lnTo>
                    <a:lnTo>
                      <a:pt x="301" y="83"/>
                    </a:lnTo>
                    <a:lnTo>
                      <a:pt x="305" y="83"/>
                    </a:lnTo>
                    <a:lnTo>
                      <a:pt x="315" y="85"/>
                    </a:lnTo>
                    <a:lnTo>
                      <a:pt x="327" y="85"/>
                    </a:lnTo>
                    <a:lnTo>
                      <a:pt x="343" y="87"/>
                    </a:lnTo>
                    <a:lnTo>
                      <a:pt x="364" y="87"/>
                    </a:lnTo>
                    <a:lnTo>
                      <a:pt x="390" y="87"/>
                    </a:lnTo>
                    <a:lnTo>
                      <a:pt x="398" y="89"/>
                    </a:lnTo>
                    <a:lnTo>
                      <a:pt x="408" y="89"/>
                    </a:lnTo>
                    <a:lnTo>
                      <a:pt x="420" y="93"/>
                    </a:lnTo>
                    <a:lnTo>
                      <a:pt x="434" y="99"/>
                    </a:lnTo>
                    <a:lnTo>
                      <a:pt x="449" y="103"/>
                    </a:lnTo>
                    <a:lnTo>
                      <a:pt x="513" y="103"/>
                    </a:lnTo>
                    <a:lnTo>
                      <a:pt x="576" y="101"/>
                    </a:lnTo>
                    <a:lnTo>
                      <a:pt x="582" y="101"/>
                    </a:lnTo>
                    <a:lnTo>
                      <a:pt x="586" y="99"/>
                    </a:lnTo>
                    <a:lnTo>
                      <a:pt x="594" y="93"/>
                    </a:lnTo>
                    <a:lnTo>
                      <a:pt x="604" y="83"/>
                    </a:lnTo>
                    <a:lnTo>
                      <a:pt x="614" y="79"/>
                    </a:lnTo>
                    <a:lnTo>
                      <a:pt x="614" y="67"/>
                    </a:lnTo>
                    <a:lnTo>
                      <a:pt x="614" y="57"/>
                    </a:lnTo>
                    <a:lnTo>
                      <a:pt x="614" y="45"/>
                    </a:lnTo>
                    <a:lnTo>
                      <a:pt x="612" y="31"/>
                    </a:lnTo>
                    <a:lnTo>
                      <a:pt x="616" y="25"/>
                    </a:lnTo>
                    <a:lnTo>
                      <a:pt x="620" y="20"/>
                    </a:lnTo>
                    <a:lnTo>
                      <a:pt x="635" y="10"/>
                    </a:lnTo>
                    <a:lnTo>
                      <a:pt x="649" y="6"/>
                    </a:lnTo>
                    <a:lnTo>
                      <a:pt x="665" y="2"/>
                    </a:lnTo>
                    <a:lnTo>
                      <a:pt x="675" y="2"/>
                    </a:lnTo>
                    <a:lnTo>
                      <a:pt x="685" y="2"/>
                    </a:lnTo>
                    <a:lnTo>
                      <a:pt x="691" y="2"/>
                    </a:lnTo>
                    <a:lnTo>
                      <a:pt x="695" y="2"/>
                    </a:lnTo>
                    <a:lnTo>
                      <a:pt x="703" y="4"/>
                    </a:lnTo>
                    <a:lnTo>
                      <a:pt x="709" y="6"/>
                    </a:lnTo>
                    <a:lnTo>
                      <a:pt x="715" y="10"/>
                    </a:lnTo>
                    <a:lnTo>
                      <a:pt x="734" y="8"/>
                    </a:lnTo>
                    <a:lnTo>
                      <a:pt x="754" y="8"/>
                    </a:lnTo>
                    <a:lnTo>
                      <a:pt x="768" y="6"/>
                    </a:lnTo>
                    <a:lnTo>
                      <a:pt x="784" y="4"/>
                    </a:lnTo>
                    <a:lnTo>
                      <a:pt x="796" y="2"/>
                    </a:lnTo>
                    <a:lnTo>
                      <a:pt x="812" y="0"/>
                    </a:lnTo>
                    <a:lnTo>
                      <a:pt x="835" y="0"/>
                    </a:lnTo>
                    <a:lnTo>
                      <a:pt x="857" y="0"/>
                    </a:lnTo>
                    <a:lnTo>
                      <a:pt x="883" y="0"/>
                    </a:lnTo>
                    <a:lnTo>
                      <a:pt x="905" y="2"/>
                    </a:lnTo>
                    <a:lnTo>
                      <a:pt x="912" y="6"/>
                    </a:lnTo>
                    <a:lnTo>
                      <a:pt x="914" y="10"/>
                    </a:lnTo>
                    <a:lnTo>
                      <a:pt x="918" y="16"/>
                    </a:lnTo>
                    <a:lnTo>
                      <a:pt x="922" y="24"/>
                    </a:lnTo>
                    <a:lnTo>
                      <a:pt x="922" y="37"/>
                    </a:lnTo>
                    <a:lnTo>
                      <a:pt x="924" y="51"/>
                    </a:lnTo>
                    <a:lnTo>
                      <a:pt x="924" y="57"/>
                    </a:lnTo>
                    <a:lnTo>
                      <a:pt x="924" y="63"/>
                    </a:lnTo>
                    <a:lnTo>
                      <a:pt x="928" y="67"/>
                    </a:lnTo>
                    <a:lnTo>
                      <a:pt x="934" y="69"/>
                    </a:lnTo>
                    <a:lnTo>
                      <a:pt x="942" y="71"/>
                    </a:lnTo>
                    <a:lnTo>
                      <a:pt x="952" y="75"/>
                    </a:lnTo>
                    <a:lnTo>
                      <a:pt x="956" y="81"/>
                    </a:lnTo>
                    <a:lnTo>
                      <a:pt x="960" y="85"/>
                    </a:lnTo>
                    <a:lnTo>
                      <a:pt x="960" y="93"/>
                    </a:lnTo>
                    <a:lnTo>
                      <a:pt x="956" y="101"/>
                    </a:lnTo>
                    <a:lnTo>
                      <a:pt x="950" y="108"/>
                    </a:lnTo>
                    <a:lnTo>
                      <a:pt x="940" y="114"/>
                    </a:lnTo>
                    <a:lnTo>
                      <a:pt x="930" y="120"/>
                    </a:lnTo>
                    <a:lnTo>
                      <a:pt x="920" y="126"/>
                    </a:lnTo>
                    <a:lnTo>
                      <a:pt x="910" y="136"/>
                    </a:lnTo>
                    <a:lnTo>
                      <a:pt x="901" y="150"/>
                    </a:lnTo>
                    <a:lnTo>
                      <a:pt x="889" y="162"/>
                    </a:lnTo>
                    <a:lnTo>
                      <a:pt x="883" y="176"/>
                    </a:lnTo>
                    <a:lnTo>
                      <a:pt x="883" y="180"/>
                    </a:lnTo>
                    <a:lnTo>
                      <a:pt x="881" y="188"/>
                    </a:lnTo>
                    <a:lnTo>
                      <a:pt x="879" y="197"/>
                    </a:lnTo>
                    <a:lnTo>
                      <a:pt x="875" y="207"/>
                    </a:lnTo>
                    <a:lnTo>
                      <a:pt x="873" y="217"/>
                    </a:lnTo>
                    <a:lnTo>
                      <a:pt x="871" y="225"/>
                    </a:lnTo>
                    <a:lnTo>
                      <a:pt x="869" y="231"/>
                    </a:lnTo>
                    <a:lnTo>
                      <a:pt x="867" y="235"/>
                    </a:lnTo>
                    <a:lnTo>
                      <a:pt x="867" y="237"/>
                    </a:lnTo>
                    <a:lnTo>
                      <a:pt x="865" y="243"/>
                    </a:lnTo>
                    <a:lnTo>
                      <a:pt x="863" y="257"/>
                    </a:lnTo>
                    <a:lnTo>
                      <a:pt x="861" y="271"/>
                    </a:lnTo>
                    <a:lnTo>
                      <a:pt x="861" y="274"/>
                    </a:lnTo>
                    <a:lnTo>
                      <a:pt x="861" y="278"/>
                    </a:lnTo>
                    <a:lnTo>
                      <a:pt x="865" y="282"/>
                    </a:lnTo>
                    <a:lnTo>
                      <a:pt x="869" y="290"/>
                    </a:lnTo>
                    <a:lnTo>
                      <a:pt x="875" y="294"/>
                    </a:lnTo>
                    <a:lnTo>
                      <a:pt x="881" y="300"/>
                    </a:lnTo>
                    <a:lnTo>
                      <a:pt x="879" y="308"/>
                    </a:lnTo>
                    <a:lnTo>
                      <a:pt x="875" y="314"/>
                    </a:lnTo>
                    <a:lnTo>
                      <a:pt x="875" y="316"/>
                    </a:lnTo>
                    <a:lnTo>
                      <a:pt x="875" y="320"/>
                    </a:lnTo>
                    <a:lnTo>
                      <a:pt x="873" y="324"/>
                    </a:lnTo>
                    <a:lnTo>
                      <a:pt x="873" y="326"/>
                    </a:lnTo>
                    <a:lnTo>
                      <a:pt x="869" y="330"/>
                    </a:lnTo>
                    <a:lnTo>
                      <a:pt x="875" y="344"/>
                    </a:lnTo>
                    <a:lnTo>
                      <a:pt x="887" y="356"/>
                    </a:lnTo>
                    <a:lnTo>
                      <a:pt x="883" y="371"/>
                    </a:lnTo>
                    <a:lnTo>
                      <a:pt x="879" y="391"/>
                    </a:lnTo>
                    <a:lnTo>
                      <a:pt x="865" y="425"/>
                    </a:lnTo>
                    <a:lnTo>
                      <a:pt x="861" y="440"/>
                    </a:lnTo>
                    <a:lnTo>
                      <a:pt x="855" y="452"/>
                    </a:lnTo>
                    <a:lnTo>
                      <a:pt x="849" y="462"/>
                    </a:lnTo>
                    <a:lnTo>
                      <a:pt x="839" y="474"/>
                    </a:lnTo>
                    <a:lnTo>
                      <a:pt x="839" y="494"/>
                    </a:lnTo>
                    <a:lnTo>
                      <a:pt x="839" y="512"/>
                    </a:lnTo>
                    <a:lnTo>
                      <a:pt x="835" y="527"/>
                    </a:lnTo>
                    <a:lnTo>
                      <a:pt x="831" y="545"/>
                    </a:lnTo>
                    <a:lnTo>
                      <a:pt x="831" y="551"/>
                    </a:lnTo>
                    <a:lnTo>
                      <a:pt x="831" y="557"/>
                    </a:lnTo>
                    <a:lnTo>
                      <a:pt x="825" y="563"/>
                    </a:lnTo>
                    <a:lnTo>
                      <a:pt x="825" y="567"/>
                    </a:lnTo>
                    <a:lnTo>
                      <a:pt x="825" y="569"/>
                    </a:lnTo>
                    <a:lnTo>
                      <a:pt x="829" y="573"/>
                    </a:lnTo>
                    <a:lnTo>
                      <a:pt x="833" y="577"/>
                    </a:lnTo>
                    <a:lnTo>
                      <a:pt x="839" y="583"/>
                    </a:lnTo>
                    <a:lnTo>
                      <a:pt x="845" y="587"/>
                    </a:lnTo>
                    <a:lnTo>
                      <a:pt x="857" y="595"/>
                    </a:lnTo>
                    <a:lnTo>
                      <a:pt x="869" y="601"/>
                    </a:lnTo>
                    <a:lnTo>
                      <a:pt x="873" y="605"/>
                    </a:lnTo>
                    <a:lnTo>
                      <a:pt x="879" y="610"/>
                    </a:lnTo>
                    <a:lnTo>
                      <a:pt x="883" y="632"/>
                    </a:lnTo>
                    <a:lnTo>
                      <a:pt x="887" y="656"/>
                    </a:lnTo>
                    <a:lnTo>
                      <a:pt x="889" y="680"/>
                    </a:lnTo>
                    <a:lnTo>
                      <a:pt x="889" y="703"/>
                    </a:lnTo>
                    <a:lnTo>
                      <a:pt x="889" y="656"/>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3" name="Freeform 102"/>
              <p:cNvSpPr>
                <a:spLocks/>
              </p:cNvSpPr>
              <p:nvPr/>
            </p:nvSpPr>
            <p:spPr bwMode="auto">
              <a:xfrm>
                <a:off x="4265613" y="2592502"/>
                <a:ext cx="795337" cy="633413"/>
              </a:xfrm>
              <a:custGeom>
                <a:avLst/>
                <a:gdLst>
                  <a:gd name="T0" fmla="*/ 77179 w 1216"/>
                  <a:gd name="T1" fmla="*/ 610659 h 863"/>
                  <a:gd name="T2" fmla="*/ 71947 w 1216"/>
                  <a:gd name="T3" fmla="*/ 588640 h 863"/>
                  <a:gd name="T4" fmla="*/ 39898 w 1216"/>
                  <a:gd name="T5" fmla="*/ 533593 h 863"/>
                  <a:gd name="T6" fmla="*/ 17660 w 1216"/>
                  <a:gd name="T7" fmla="*/ 496161 h 863"/>
                  <a:gd name="T8" fmla="*/ 5232 w 1216"/>
                  <a:gd name="T9" fmla="*/ 441113 h 863"/>
                  <a:gd name="T10" fmla="*/ 12427 w 1216"/>
                  <a:gd name="T11" fmla="*/ 404415 h 863"/>
                  <a:gd name="T12" fmla="*/ 24200 w 1216"/>
                  <a:gd name="T13" fmla="*/ 355239 h 863"/>
                  <a:gd name="T14" fmla="*/ 54287 w 1216"/>
                  <a:gd name="T15" fmla="*/ 350835 h 863"/>
                  <a:gd name="T16" fmla="*/ 107266 w 1216"/>
                  <a:gd name="T17" fmla="*/ 325881 h 863"/>
                  <a:gd name="T18" fmla="*/ 144547 w 1216"/>
                  <a:gd name="T19" fmla="*/ 334688 h 863"/>
                  <a:gd name="T20" fmla="*/ 178558 w 1216"/>
                  <a:gd name="T21" fmla="*/ 325881 h 863"/>
                  <a:gd name="T22" fmla="*/ 215840 w 1216"/>
                  <a:gd name="T23" fmla="*/ 311935 h 863"/>
                  <a:gd name="T24" fmla="*/ 247235 w 1216"/>
                  <a:gd name="T25" fmla="*/ 300192 h 863"/>
                  <a:gd name="T26" fmla="*/ 292365 w 1216"/>
                  <a:gd name="T27" fmla="*/ 294320 h 863"/>
                  <a:gd name="T28" fmla="*/ 317873 w 1216"/>
                  <a:gd name="T29" fmla="*/ 264961 h 863"/>
                  <a:gd name="T30" fmla="*/ 338803 w 1216"/>
                  <a:gd name="T31" fmla="*/ 243676 h 863"/>
                  <a:gd name="T32" fmla="*/ 355809 w 1216"/>
                  <a:gd name="T33" fmla="*/ 204042 h 863"/>
                  <a:gd name="T34" fmla="*/ 376085 w 1216"/>
                  <a:gd name="T35" fmla="*/ 148995 h 863"/>
                  <a:gd name="T36" fmla="*/ 406171 w 1216"/>
                  <a:gd name="T37" fmla="*/ 133582 h 863"/>
                  <a:gd name="T38" fmla="*/ 452610 w 1216"/>
                  <a:gd name="T39" fmla="*/ 120370 h 863"/>
                  <a:gd name="T40" fmla="*/ 486621 w 1216"/>
                  <a:gd name="T41" fmla="*/ 107159 h 863"/>
                  <a:gd name="T42" fmla="*/ 501664 w 1216"/>
                  <a:gd name="T43" fmla="*/ 59451 h 863"/>
                  <a:gd name="T44" fmla="*/ 510821 w 1216"/>
                  <a:gd name="T45" fmla="*/ 38900 h 863"/>
                  <a:gd name="T46" fmla="*/ 523902 w 1216"/>
                  <a:gd name="T47" fmla="*/ 19817 h 863"/>
                  <a:gd name="T48" fmla="*/ 551373 w 1216"/>
                  <a:gd name="T49" fmla="*/ 1468 h 863"/>
                  <a:gd name="T50" fmla="*/ 569032 w 1216"/>
                  <a:gd name="T51" fmla="*/ 7340 h 863"/>
                  <a:gd name="T52" fmla="*/ 601735 w 1216"/>
                  <a:gd name="T53" fmla="*/ 41836 h 863"/>
                  <a:gd name="T54" fmla="*/ 622011 w 1216"/>
                  <a:gd name="T55" fmla="*/ 108627 h 863"/>
                  <a:gd name="T56" fmla="*/ 656022 w 1216"/>
                  <a:gd name="T57" fmla="*/ 156335 h 863"/>
                  <a:gd name="T58" fmla="*/ 691996 w 1216"/>
                  <a:gd name="T59" fmla="*/ 191565 h 863"/>
                  <a:gd name="T60" fmla="*/ 707693 w 1216"/>
                  <a:gd name="T61" fmla="*/ 240741 h 863"/>
                  <a:gd name="T62" fmla="*/ 732547 w 1216"/>
                  <a:gd name="T63" fmla="*/ 291384 h 863"/>
                  <a:gd name="T64" fmla="*/ 754131 w 1216"/>
                  <a:gd name="T65" fmla="*/ 313403 h 863"/>
                  <a:gd name="T66" fmla="*/ 761980 w 1216"/>
                  <a:gd name="T67" fmla="*/ 322211 h 863"/>
                  <a:gd name="T68" fmla="*/ 773753 w 1216"/>
                  <a:gd name="T69" fmla="*/ 337624 h 863"/>
                  <a:gd name="T70" fmla="*/ 795337 w 1216"/>
                  <a:gd name="T71" fmla="*/ 371386 h 863"/>
                  <a:gd name="T72" fmla="*/ 750207 w 1216"/>
                  <a:gd name="T73" fmla="*/ 401479 h 863"/>
                  <a:gd name="T74" fmla="*/ 720774 w 1216"/>
                  <a:gd name="T75" fmla="*/ 427902 h 863"/>
                  <a:gd name="T76" fmla="*/ 681531 w 1216"/>
                  <a:gd name="T77" fmla="*/ 435241 h 863"/>
                  <a:gd name="T78" fmla="*/ 640325 w 1216"/>
                  <a:gd name="T79" fmla="*/ 419094 h 863"/>
                  <a:gd name="T80" fmla="*/ 606968 w 1216"/>
                  <a:gd name="T81" fmla="*/ 422030 h 863"/>
                  <a:gd name="T82" fmla="*/ 595195 w 1216"/>
                  <a:gd name="T83" fmla="*/ 455058 h 863"/>
                  <a:gd name="T84" fmla="*/ 576881 w 1216"/>
                  <a:gd name="T85" fmla="*/ 475610 h 863"/>
                  <a:gd name="T86" fmla="*/ 552681 w 1216"/>
                  <a:gd name="T87" fmla="*/ 478545 h 863"/>
                  <a:gd name="T88" fmla="*/ 535675 w 1216"/>
                  <a:gd name="T89" fmla="*/ 485885 h 863"/>
                  <a:gd name="T90" fmla="*/ 501664 w 1216"/>
                  <a:gd name="T91" fmla="*/ 463866 h 863"/>
                  <a:gd name="T92" fmla="*/ 485313 w 1216"/>
                  <a:gd name="T93" fmla="*/ 455058 h 863"/>
                  <a:gd name="T94" fmla="*/ 446069 w 1216"/>
                  <a:gd name="T95" fmla="*/ 478545 h 863"/>
                  <a:gd name="T96" fmla="*/ 429717 w 1216"/>
                  <a:gd name="T97" fmla="*/ 502032 h 863"/>
                  <a:gd name="T98" fmla="*/ 383933 w 1216"/>
                  <a:gd name="T99" fmla="*/ 523317 h 863"/>
                  <a:gd name="T100" fmla="*/ 328338 w 1216"/>
                  <a:gd name="T101" fmla="*/ 551208 h 863"/>
                  <a:gd name="T102" fmla="*/ 266202 w 1216"/>
                  <a:gd name="T103" fmla="*/ 533593 h 863"/>
                  <a:gd name="T104" fmla="*/ 230229 w 1216"/>
                  <a:gd name="T105" fmla="*/ 542400 h 863"/>
                  <a:gd name="T106" fmla="*/ 204067 w 1216"/>
                  <a:gd name="T107" fmla="*/ 582768 h 863"/>
                  <a:gd name="T108" fmla="*/ 178558 w 1216"/>
                  <a:gd name="T109" fmla="*/ 601852 h 863"/>
                  <a:gd name="T110" fmla="*/ 158937 w 1216"/>
                  <a:gd name="T111" fmla="*/ 606255 h 863"/>
                  <a:gd name="T112" fmla="*/ 126888 w 1216"/>
                  <a:gd name="T113" fmla="*/ 613595 h 863"/>
                  <a:gd name="T114" fmla="*/ 82412 w 1216"/>
                  <a:gd name="T115" fmla="*/ 631944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16"/>
                  <a:gd name="T175" fmla="*/ 0 h 863"/>
                  <a:gd name="T176" fmla="*/ 1216 w 121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16" h="863">
                    <a:moveTo>
                      <a:pt x="103" y="863"/>
                    </a:moveTo>
                    <a:lnTo>
                      <a:pt x="105" y="857"/>
                    </a:lnTo>
                    <a:lnTo>
                      <a:pt x="107" y="854"/>
                    </a:lnTo>
                    <a:lnTo>
                      <a:pt x="109" y="848"/>
                    </a:lnTo>
                    <a:lnTo>
                      <a:pt x="110" y="842"/>
                    </a:lnTo>
                    <a:lnTo>
                      <a:pt x="118" y="832"/>
                    </a:lnTo>
                    <a:lnTo>
                      <a:pt x="120" y="826"/>
                    </a:lnTo>
                    <a:lnTo>
                      <a:pt x="122" y="824"/>
                    </a:lnTo>
                    <a:lnTo>
                      <a:pt x="120" y="818"/>
                    </a:lnTo>
                    <a:lnTo>
                      <a:pt x="118" y="814"/>
                    </a:lnTo>
                    <a:lnTo>
                      <a:pt x="116" y="806"/>
                    </a:lnTo>
                    <a:lnTo>
                      <a:pt x="110" y="802"/>
                    </a:lnTo>
                    <a:lnTo>
                      <a:pt x="105" y="800"/>
                    </a:lnTo>
                    <a:lnTo>
                      <a:pt x="101" y="796"/>
                    </a:lnTo>
                    <a:lnTo>
                      <a:pt x="87" y="763"/>
                    </a:lnTo>
                    <a:lnTo>
                      <a:pt x="79" y="749"/>
                    </a:lnTo>
                    <a:lnTo>
                      <a:pt x="67" y="737"/>
                    </a:lnTo>
                    <a:lnTo>
                      <a:pt x="61" y="727"/>
                    </a:lnTo>
                    <a:lnTo>
                      <a:pt x="53" y="721"/>
                    </a:lnTo>
                    <a:lnTo>
                      <a:pt x="39" y="717"/>
                    </a:lnTo>
                    <a:lnTo>
                      <a:pt x="29" y="715"/>
                    </a:lnTo>
                    <a:lnTo>
                      <a:pt x="25" y="701"/>
                    </a:lnTo>
                    <a:lnTo>
                      <a:pt x="25" y="689"/>
                    </a:lnTo>
                    <a:lnTo>
                      <a:pt x="27" y="676"/>
                    </a:lnTo>
                    <a:lnTo>
                      <a:pt x="31" y="662"/>
                    </a:lnTo>
                    <a:lnTo>
                      <a:pt x="25" y="642"/>
                    </a:lnTo>
                    <a:lnTo>
                      <a:pt x="19" y="632"/>
                    </a:lnTo>
                    <a:lnTo>
                      <a:pt x="16" y="618"/>
                    </a:lnTo>
                    <a:lnTo>
                      <a:pt x="12" y="608"/>
                    </a:lnTo>
                    <a:lnTo>
                      <a:pt x="8" y="601"/>
                    </a:lnTo>
                    <a:lnTo>
                      <a:pt x="4" y="591"/>
                    </a:lnTo>
                    <a:lnTo>
                      <a:pt x="0" y="579"/>
                    </a:lnTo>
                    <a:lnTo>
                      <a:pt x="4" y="569"/>
                    </a:lnTo>
                    <a:lnTo>
                      <a:pt x="8" y="565"/>
                    </a:lnTo>
                    <a:lnTo>
                      <a:pt x="14" y="561"/>
                    </a:lnTo>
                    <a:lnTo>
                      <a:pt x="19" y="551"/>
                    </a:lnTo>
                    <a:lnTo>
                      <a:pt x="21" y="541"/>
                    </a:lnTo>
                    <a:lnTo>
                      <a:pt x="25" y="518"/>
                    </a:lnTo>
                    <a:lnTo>
                      <a:pt x="25" y="506"/>
                    </a:lnTo>
                    <a:lnTo>
                      <a:pt x="27" y="498"/>
                    </a:lnTo>
                    <a:lnTo>
                      <a:pt x="31" y="490"/>
                    </a:lnTo>
                    <a:lnTo>
                      <a:pt x="37" y="484"/>
                    </a:lnTo>
                    <a:lnTo>
                      <a:pt x="51" y="486"/>
                    </a:lnTo>
                    <a:lnTo>
                      <a:pt x="59" y="488"/>
                    </a:lnTo>
                    <a:lnTo>
                      <a:pt x="67" y="488"/>
                    </a:lnTo>
                    <a:lnTo>
                      <a:pt x="77" y="488"/>
                    </a:lnTo>
                    <a:lnTo>
                      <a:pt x="81" y="480"/>
                    </a:lnTo>
                    <a:lnTo>
                      <a:pt x="83" y="478"/>
                    </a:lnTo>
                    <a:lnTo>
                      <a:pt x="87" y="474"/>
                    </a:lnTo>
                    <a:lnTo>
                      <a:pt x="91" y="470"/>
                    </a:lnTo>
                    <a:lnTo>
                      <a:pt x="118" y="460"/>
                    </a:lnTo>
                    <a:lnTo>
                      <a:pt x="144" y="450"/>
                    </a:lnTo>
                    <a:lnTo>
                      <a:pt x="154" y="446"/>
                    </a:lnTo>
                    <a:lnTo>
                      <a:pt x="164" y="444"/>
                    </a:lnTo>
                    <a:lnTo>
                      <a:pt x="172" y="442"/>
                    </a:lnTo>
                    <a:lnTo>
                      <a:pt x="180" y="442"/>
                    </a:lnTo>
                    <a:lnTo>
                      <a:pt x="190" y="444"/>
                    </a:lnTo>
                    <a:lnTo>
                      <a:pt x="202" y="450"/>
                    </a:lnTo>
                    <a:lnTo>
                      <a:pt x="211" y="454"/>
                    </a:lnTo>
                    <a:lnTo>
                      <a:pt x="221" y="456"/>
                    </a:lnTo>
                    <a:lnTo>
                      <a:pt x="231" y="458"/>
                    </a:lnTo>
                    <a:lnTo>
                      <a:pt x="239" y="458"/>
                    </a:lnTo>
                    <a:lnTo>
                      <a:pt x="249" y="458"/>
                    </a:lnTo>
                    <a:lnTo>
                      <a:pt x="259" y="458"/>
                    </a:lnTo>
                    <a:lnTo>
                      <a:pt x="265" y="450"/>
                    </a:lnTo>
                    <a:lnTo>
                      <a:pt x="273" y="444"/>
                    </a:lnTo>
                    <a:lnTo>
                      <a:pt x="279" y="439"/>
                    </a:lnTo>
                    <a:lnTo>
                      <a:pt x="287" y="437"/>
                    </a:lnTo>
                    <a:lnTo>
                      <a:pt x="293" y="431"/>
                    </a:lnTo>
                    <a:lnTo>
                      <a:pt x="302" y="429"/>
                    </a:lnTo>
                    <a:lnTo>
                      <a:pt x="316" y="425"/>
                    </a:lnTo>
                    <a:lnTo>
                      <a:pt x="330" y="425"/>
                    </a:lnTo>
                    <a:lnTo>
                      <a:pt x="348" y="421"/>
                    </a:lnTo>
                    <a:lnTo>
                      <a:pt x="358" y="415"/>
                    </a:lnTo>
                    <a:lnTo>
                      <a:pt x="362" y="411"/>
                    </a:lnTo>
                    <a:lnTo>
                      <a:pt x="368" y="409"/>
                    </a:lnTo>
                    <a:lnTo>
                      <a:pt x="372" y="409"/>
                    </a:lnTo>
                    <a:lnTo>
                      <a:pt x="378" y="409"/>
                    </a:lnTo>
                    <a:lnTo>
                      <a:pt x="387" y="409"/>
                    </a:lnTo>
                    <a:lnTo>
                      <a:pt x="403" y="409"/>
                    </a:lnTo>
                    <a:lnTo>
                      <a:pt x="415" y="409"/>
                    </a:lnTo>
                    <a:lnTo>
                      <a:pt x="427" y="409"/>
                    </a:lnTo>
                    <a:lnTo>
                      <a:pt x="435" y="405"/>
                    </a:lnTo>
                    <a:lnTo>
                      <a:pt x="447" y="401"/>
                    </a:lnTo>
                    <a:lnTo>
                      <a:pt x="457" y="395"/>
                    </a:lnTo>
                    <a:lnTo>
                      <a:pt x="459" y="393"/>
                    </a:lnTo>
                    <a:lnTo>
                      <a:pt x="461" y="389"/>
                    </a:lnTo>
                    <a:lnTo>
                      <a:pt x="469" y="379"/>
                    </a:lnTo>
                    <a:lnTo>
                      <a:pt x="478" y="369"/>
                    </a:lnTo>
                    <a:lnTo>
                      <a:pt x="486" y="361"/>
                    </a:lnTo>
                    <a:lnTo>
                      <a:pt x="490" y="357"/>
                    </a:lnTo>
                    <a:lnTo>
                      <a:pt x="498" y="354"/>
                    </a:lnTo>
                    <a:lnTo>
                      <a:pt x="504" y="344"/>
                    </a:lnTo>
                    <a:lnTo>
                      <a:pt x="510" y="340"/>
                    </a:lnTo>
                    <a:lnTo>
                      <a:pt x="514" y="336"/>
                    </a:lnTo>
                    <a:lnTo>
                      <a:pt x="518" y="332"/>
                    </a:lnTo>
                    <a:lnTo>
                      <a:pt x="522" y="328"/>
                    </a:lnTo>
                    <a:lnTo>
                      <a:pt x="526" y="324"/>
                    </a:lnTo>
                    <a:lnTo>
                      <a:pt x="528" y="320"/>
                    </a:lnTo>
                    <a:lnTo>
                      <a:pt x="528" y="318"/>
                    </a:lnTo>
                    <a:lnTo>
                      <a:pt x="534" y="298"/>
                    </a:lnTo>
                    <a:lnTo>
                      <a:pt x="544" y="278"/>
                    </a:lnTo>
                    <a:lnTo>
                      <a:pt x="548" y="251"/>
                    </a:lnTo>
                    <a:lnTo>
                      <a:pt x="552" y="233"/>
                    </a:lnTo>
                    <a:lnTo>
                      <a:pt x="558" y="219"/>
                    </a:lnTo>
                    <a:lnTo>
                      <a:pt x="564" y="211"/>
                    </a:lnTo>
                    <a:lnTo>
                      <a:pt x="570" y="207"/>
                    </a:lnTo>
                    <a:lnTo>
                      <a:pt x="575" y="203"/>
                    </a:lnTo>
                    <a:lnTo>
                      <a:pt x="579" y="197"/>
                    </a:lnTo>
                    <a:lnTo>
                      <a:pt x="595" y="195"/>
                    </a:lnTo>
                    <a:lnTo>
                      <a:pt x="605" y="193"/>
                    </a:lnTo>
                    <a:lnTo>
                      <a:pt x="613" y="192"/>
                    </a:lnTo>
                    <a:lnTo>
                      <a:pt x="615" y="184"/>
                    </a:lnTo>
                    <a:lnTo>
                      <a:pt x="621" y="182"/>
                    </a:lnTo>
                    <a:lnTo>
                      <a:pt x="625" y="178"/>
                    </a:lnTo>
                    <a:lnTo>
                      <a:pt x="633" y="174"/>
                    </a:lnTo>
                    <a:lnTo>
                      <a:pt x="645" y="170"/>
                    </a:lnTo>
                    <a:lnTo>
                      <a:pt x="657" y="168"/>
                    </a:lnTo>
                    <a:lnTo>
                      <a:pt x="666" y="166"/>
                    </a:lnTo>
                    <a:lnTo>
                      <a:pt x="692" y="164"/>
                    </a:lnTo>
                    <a:lnTo>
                      <a:pt x="710" y="164"/>
                    </a:lnTo>
                    <a:lnTo>
                      <a:pt x="728" y="166"/>
                    </a:lnTo>
                    <a:lnTo>
                      <a:pt x="730" y="164"/>
                    </a:lnTo>
                    <a:lnTo>
                      <a:pt x="734" y="160"/>
                    </a:lnTo>
                    <a:lnTo>
                      <a:pt x="738" y="154"/>
                    </a:lnTo>
                    <a:lnTo>
                      <a:pt x="744" y="146"/>
                    </a:lnTo>
                    <a:lnTo>
                      <a:pt x="754" y="128"/>
                    </a:lnTo>
                    <a:lnTo>
                      <a:pt x="757" y="122"/>
                    </a:lnTo>
                    <a:lnTo>
                      <a:pt x="761" y="118"/>
                    </a:lnTo>
                    <a:lnTo>
                      <a:pt x="763" y="109"/>
                    </a:lnTo>
                    <a:lnTo>
                      <a:pt x="765" y="95"/>
                    </a:lnTo>
                    <a:lnTo>
                      <a:pt x="767" y="81"/>
                    </a:lnTo>
                    <a:lnTo>
                      <a:pt x="771" y="69"/>
                    </a:lnTo>
                    <a:lnTo>
                      <a:pt x="775" y="65"/>
                    </a:lnTo>
                    <a:lnTo>
                      <a:pt x="775" y="63"/>
                    </a:lnTo>
                    <a:lnTo>
                      <a:pt x="777" y="61"/>
                    </a:lnTo>
                    <a:lnTo>
                      <a:pt x="779" y="57"/>
                    </a:lnTo>
                    <a:lnTo>
                      <a:pt x="781" y="53"/>
                    </a:lnTo>
                    <a:lnTo>
                      <a:pt x="781" y="51"/>
                    </a:lnTo>
                    <a:lnTo>
                      <a:pt x="783" y="49"/>
                    </a:lnTo>
                    <a:lnTo>
                      <a:pt x="785" y="49"/>
                    </a:lnTo>
                    <a:lnTo>
                      <a:pt x="785" y="47"/>
                    </a:lnTo>
                    <a:lnTo>
                      <a:pt x="795" y="35"/>
                    </a:lnTo>
                    <a:lnTo>
                      <a:pt x="801" y="27"/>
                    </a:lnTo>
                    <a:lnTo>
                      <a:pt x="805" y="22"/>
                    </a:lnTo>
                    <a:lnTo>
                      <a:pt x="811" y="18"/>
                    </a:lnTo>
                    <a:lnTo>
                      <a:pt x="819" y="10"/>
                    </a:lnTo>
                    <a:lnTo>
                      <a:pt x="825" y="6"/>
                    </a:lnTo>
                    <a:lnTo>
                      <a:pt x="831" y="0"/>
                    </a:lnTo>
                    <a:lnTo>
                      <a:pt x="843" y="2"/>
                    </a:lnTo>
                    <a:lnTo>
                      <a:pt x="850" y="2"/>
                    </a:lnTo>
                    <a:lnTo>
                      <a:pt x="860" y="2"/>
                    </a:lnTo>
                    <a:lnTo>
                      <a:pt x="866" y="4"/>
                    </a:lnTo>
                    <a:lnTo>
                      <a:pt x="866" y="6"/>
                    </a:lnTo>
                    <a:lnTo>
                      <a:pt x="868" y="6"/>
                    </a:lnTo>
                    <a:lnTo>
                      <a:pt x="870" y="10"/>
                    </a:lnTo>
                    <a:lnTo>
                      <a:pt x="876" y="14"/>
                    </a:lnTo>
                    <a:lnTo>
                      <a:pt x="886" y="18"/>
                    </a:lnTo>
                    <a:lnTo>
                      <a:pt x="898" y="31"/>
                    </a:lnTo>
                    <a:lnTo>
                      <a:pt x="906" y="41"/>
                    </a:lnTo>
                    <a:lnTo>
                      <a:pt x="912" y="45"/>
                    </a:lnTo>
                    <a:lnTo>
                      <a:pt x="920" y="57"/>
                    </a:lnTo>
                    <a:lnTo>
                      <a:pt x="926" y="69"/>
                    </a:lnTo>
                    <a:lnTo>
                      <a:pt x="932" y="81"/>
                    </a:lnTo>
                    <a:lnTo>
                      <a:pt x="943" y="91"/>
                    </a:lnTo>
                    <a:lnTo>
                      <a:pt x="947" y="105"/>
                    </a:lnTo>
                    <a:lnTo>
                      <a:pt x="949" y="116"/>
                    </a:lnTo>
                    <a:lnTo>
                      <a:pt x="951" y="148"/>
                    </a:lnTo>
                    <a:lnTo>
                      <a:pt x="953" y="160"/>
                    </a:lnTo>
                    <a:lnTo>
                      <a:pt x="957" y="172"/>
                    </a:lnTo>
                    <a:lnTo>
                      <a:pt x="965" y="184"/>
                    </a:lnTo>
                    <a:lnTo>
                      <a:pt x="977" y="193"/>
                    </a:lnTo>
                    <a:lnTo>
                      <a:pt x="991" y="205"/>
                    </a:lnTo>
                    <a:lnTo>
                      <a:pt x="1003" y="213"/>
                    </a:lnTo>
                    <a:lnTo>
                      <a:pt x="1017" y="219"/>
                    </a:lnTo>
                    <a:lnTo>
                      <a:pt x="1032" y="225"/>
                    </a:lnTo>
                    <a:lnTo>
                      <a:pt x="1038" y="233"/>
                    </a:lnTo>
                    <a:lnTo>
                      <a:pt x="1042" y="241"/>
                    </a:lnTo>
                    <a:lnTo>
                      <a:pt x="1050" y="251"/>
                    </a:lnTo>
                    <a:lnTo>
                      <a:pt x="1058" y="261"/>
                    </a:lnTo>
                    <a:lnTo>
                      <a:pt x="1070" y="273"/>
                    </a:lnTo>
                    <a:lnTo>
                      <a:pt x="1074" y="282"/>
                    </a:lnTo>
                    <a:lnTo>
                      <a:pt x="1076" y="292"/>
                    </a:lnTo>
                    <a:lnTo>
                      <a:pt x="1078" y="298"/>
                    </a:lnTo>
                    <a:lnTo>
                      <a:pt x="1078" y="314"/>
                    </a:lnTo>
                    <a:lnTo>
                      <a:pt x="1082" y="328"/>
                    </a:lnTo>
                    <a:lnTo>
                      <a:pt x="1090" y="342"/>
                    </a:lnTo>
                    <a:lnTo>
                      <a:pt x="1100" y="354"/>
                    </a:lnTo>
                    <a:lnTo>
                      <a:pt x="1110" y="369"/>
                    </a:lnTo>
                    <a:lnTo>
                      <a:pt x="1118" y="385"/>
                    </a:lnTo>
                    <a:lnTo>
                      <a:pt x="1120" y="393"/>
                    </a:lnTo>
                    <a:lnTo>
                      <a:pt x="1120" y="397"/>
                    </a:lnTo>
                    <a:lnTo>
                      <a:pt x="1122" y="401"/>
                    </a:lnTo>
                    <a:lnTo>
                      <a:pt x="1129" y="407"/>
                    </a:lnTo>
                    <a:lnTo>
                      <a:pt x="1141" y="411"/>
                    </a:lnTo>
                    <a:lnTo>
                      <a:pt x="1145" y="417"/>
                    </a:lnTo>
                    <a:lnTo>
                      <a:pt x="1149" y="421"/>
                    </a:lnTo>
                    <a:lnTo>
                      <a:pt x="1153" y="427"/>
                    </a:lnTo>
                    <a:lnTo>
                      <a:pt x="1159" y="431"/>
                    </a:lnTo>
                    <a:lnTo>
                      <a:pt x="1163" y="439"/>
                    </a:lnTo>
                    <a:lnTo>
                      <a:pt x="1163" y="442"/>
                    </a:lnTo>
                    <a:lnTo>
                      <a:pt x="1163" y="440"/>
                    </a:lnTo>
                    <a:lnTo>
                      <a:pt x="1163" y="439"/>
                    </a:lnTo>
                    <a:lnTo>
                      <a:pt x="1165" y="439"/>
                    </a:lnTo>
                    <a:lnTo>
                      <a:pt x="1167" y="440"/>
                    </a:lnTo>
                    <a:lnTo>
                      <a:pt x="1173" y="444"/>
                    </a:lnTo>
                    <a:lnTo>
                      <a:pt x="1175" y="448"/>
                    </a:lnTo>
                    <a:lnTo>
                      <a:pt x="1177" y="454"/>
                    </a:lnTo>
                    <a:lnTo>
                      <a:pt x="1179" y="458"/>
                    </a:lnTo>
                    <a:lnTo>
                      <a:pt x="1183" y="460"/>
                    </a:lnTo>
                    <a:lnTo>
                      <a:pt x="1193" y="468"/>
                    </a:lnTo>
                    <a:lnTo>
                      <a:pt x="1201" y="476"/>
                    </a:lnTo>
                    <a:lnTo>
                      <a:pt x="1207" y="480"/>
                    </a:lnTo>
                    <a:lnTo>
                      <a:pt x="1214" y="490"/>
                    </a:lnTo>
                    <a:lnTo>
                      <a:pt x="1216" y="498"/>
                    </a:lnTo>
                    <a:lnTo>
                      <a:pt x="1216" y="506"/>
                    </a:lnTo>
                    <a:lnTo>
                      <a:pt x="1216" y="512"/>
                    </a:lnTo>
                    <a:lnTo>
                      <a:pt x="1213" y="516"/>
                    </a:lnTo>
                    <a:lnTo>
                      <a:pt x="1201" y="520"/>
                    </a:lnTo>
                    <a:lnTo>
                      <a:pt x="1181" y="522"/>
                    </a:lnTo>
                    <a:lnTo>
                      <a:pt x="1163" y="537"/>
                    </a:lnTo>
                    <a:lnTo>
                      <a:pt x="1147" y="547"/>
                    </a:lnTo>
                    <a:lnTo>
                      <a:pt x="1129" y="561"/>
                    </a:lnTo>
                    <a:lnTo>
                      <a:pt x="1123" y="567"/>
                    </a:lnTo>
                    <a:lnTo>
                      <a:pt x="1118" y="577"/>
                    </a:lnTo>
                    <a:lnTo>
                      <a:pt x="1116" y="579"/>
                    </a:lnTo>
                    <a:lnTo>
                      <a:pt x="1110" y="579"/>
                    </a:lnTo>
                    <a:lnTo>
                      <a:pt x="1102" y="583"/>
                    </a:lnTo>
                    <a:lnTo>
                      <a:pt x="1094" y="585"/>
                    </a:lnTo>
                    <a:lnTo>
                      <a:pt x="1074" y="585"/>
                    </a:lnTo>
                    <a:lnTo>
                      <a:pt x="1068" y="587"/>
                    </a:lnTo>
                    <a:lnTo>
                      <a:pt x="1062" y="587"/>
                    </a:lnTo>
                    <a:lnTo>
                      <a:pt x="1052" y="591"/>
                    </a:lnTo>
                    <a:lnTo>
                      <a:pt x="1042" y="593"/>
                    </a:lnTo>
                    <a:lnTo>
                      <a:pt x="1032" y="591"/>
                    </a:lnTo>
                    <a:lnTo>
                      <a:pt x="1023" y="589"/>
                    </a:lnTo>
                    <a:lnTo>
                      <a:pt x="1005" y="583"/>
                    </a:lnTo>
                    <a:lnTo>
                      <a:pt x="995" y="579"/>
                    </a:lnTo>
                    <a:lnTo>
                      <a:pt x="985" y="575"/>
                    </a:lnTo>
                    <a:lnTo>
                      <a:pt x="979" y="571"/>
                    </a:lnTo>
                    <a:lnTo>
                      <a:pt x="973" y="569"/>
                    </a:lnTo>
                    <a:lnTo>
                      <a:pt x="963" y="567"/>
                    </a:lnTo>
                    <a:lnTo>
                      <a:pt x="951" y="569"/>
                    </a:lnTo>
                    <a:lnTo>
                      <a:pt x="945" y="571"/>
                    </a:lnTo>
                    <a:lnTo>
                      <a:pt x="934" y="571"/>
                    </a:lnTo>
                    <a:lnTo>
                      <a:pt x="928" y="575"/>
                    </a:lnTo>
                    <a:lnTo>
                      <a:pt x="924" y="579"/>
                    </a:lnTo>
                    <a:lnTo>
                      <a:pt x="922" y="585"/>
                    </a:lnTo>
                    <a:lnTo>
                      <a:pt x="918" y="593"/>
                    </a:lnTo>
                    <a:lnTo>
                      <a:pt x="916" y="603"/>
                    </a:lnTo>
                    <a:lnTo>
                      <a:pt x="912" y="612"/>
                    </a:lnTo>
                    <a:lnTo>
                      <a:pt x="910" y="620"/>
                    </a:lnTo>
                    <a:lnTo>
                      <a:pt x="902" y="632"/>
                    </a:lnTo>
                    <a:lnTo>
                      <a:pt x="900" y="640"/>
                    </a:lnTo>
                    <a:lnTo>
                      <a:pt x="898" y="644"/>
                    </a:lnTo>
                    <a:lnTo>
                      <a:pt x="896" y="648"/>
                    </a:lnTo>
                    <a:lnTo>
                      <a:pt x="892" y="648"/>
                    </a:lnTo>
                    <a:lnTo>
                      <a:pt x="882" y="648"/>
                    </a:lnTo>
                    <a:lnTo>
                      <a:pt x="876" y="648"/>
                    </a:lnTo>
                    <a:lnTo>
                      <a:pt x="868" y="646"/>
                    </a:lnTo>
                    <a:lnTo>
                      <a:pt x="856" y="646"/>
                    </a:lnTo>
                    <a:lnTo>
                      <a:pt x="846" y="648"/>
                    </a:lnTo>
                    <a:lnTo>
                      <a:pt x="845" y="650"/>
                    </a:lnTo>
                    <a:lnTo>
                      <a:pt x="845" y="652"/>
                    </a:lnTo>
                    <a:lnTo>
                      <a:pt x="843" y="654"/>
                    </a:lnTo>
                    <a:lnTo>
                      <a:pt x="841" y="656"/>
                    </a:lnTo>
                    <a:lnTo>
                      <a:pt x="833" y="658"/>
                    </a:lnTo>
                    <a:lnTo>
                      <a:pt x="825" y="660"/>
                    </a:lnTo>
                    <a:lnTo>
                      <a:pt x="821" y="662"/>
                    </a:lnTo>
                    <a:lnTo>
                      <a:pt x="819" y="662"/>
                    </a:lnTo>
                    <a:lnTo>
                      <a:pt x="803" y="652"/>
                    </a:lnTo>
                    <a:lnTo>
                      <a:pt x="795" y="648"/>
                    </a:lnTo>
                    <a:lnTo>
                      <a:pt x="783" y="646"/>
                    </a:lnTo>
                    <a:lnTo>
                      <a:pt x="779" y="640"/>
                    </a:lnTo>
                    <a:lnTo>
                      <a:pt x="773" y="636"/>
                    </a:lnTo>
                    <a:lnTo>
                      <a:pt x="767" y="632"/>
                    </a:lnTo>
                    <a:lnTo>
                      <a:pt x="761" y="626"/>
                    </a:lnTo>
                    <a:lnTo>
                      <a:pt x="759" y="622"/>
                    </a:lnTo>
                    <a:lnTo>
                      <a:pt x="755" y="620"/>
                    </a:lnTo>
                    <a:lnTo>
                      <a:pt x="752" y="618"/>
                    </a:lnTo>
                    <a:lnTo>
                      <a:pt x="748" y="618"/>
                    </a:lnTo>
                    <a:lnTo>
                      <a:pt x="742" y="620"/>
                    </a:lnTo>
                    <a:lnTo>
                      <a:pt x="730" y="626"/>
                    </a:lnTo>
                    <a:lnTo>
                      <a:pt x="722" y="636"/>
                    </a:lnTo>
                    <a:lnTo>
                      <a:pt x="712" y="640"/>
                    </a:lnTo>
                    <a:lnTo>
                      <a:pt x="700" y="644"/>
                    </a:lnTo>
                    <a:lnTo>
                      <a:pt x="686" y="646"/>
                    </a:lnTo>
                    <a:lnTo>
                      <a:pt x="682" y="652"/>
                    </a:lnTo>
                    <a:lnTo>
                      <a:pt x="680" y="660"/>
                    </a:lnTo>
                    <a:lnTo>
                      <a:pt x="676" y="668"/>
                    </a:lnTo>
                    <a:lnTo>
                      <a:pt x="674" y="674"/>
                    </a:lnTo>
                    <a:lnTo>
                      <a:pt x="670" y="676"/>
                    </a:lnTo>
                    <a:lnTo>
                      <a:pt x="664" y="682"/>
                    </a:lnTo>
                    <a:lnTo>
                      <a:pt x="657" y="684"/>
                    </a:lnTo>
                    <a:lnTo>
                      <a:pt x="649" y="688"/>
                    </a:lnTo>
                    <a:lnTo>
                      <a:pt x="627" y="695"/>
                    </a:lnTo>
                    <a:lnTo>
                      <a:pt x="619" y="695"/>
                    </a:lnTo>
                    <a:lnTo>
                      <a:pt x="615" y="697"/>
                    </a:lnTo>
                    <a:lnTo>
                      <a:pt x="605" y="705"/>
                    </a:lnTo>
                    <a:lnTo>
                      <a:pt x="587" y="713"/>
                    </a:lnTo>
                    <a:lnTo>
                      <a:pt x="573" y="719"/>
                    </a:lnTo>
                    <a:lnTo>
                      <a:pt x="560" y="723"/>
                    </a:lnTo>
                    <a:lnTo>
                      <a:pt x="548" y="733"/>
                    </a:lnTo>
                    <a:lnTo>
                      <a:pt x="530" y="739"/>
                    </a:lnTo>
                    <a:lnTo>
                      <a:pt x="516" y="747"/>
                    </a:lnTo>
                    <a:lnTo>
                      <a:pt x="502" y="751"/>
                    </a:lnTo>
                    <a:lnTo>
                      <a:pt x="469" y="747"/>
                    </a:lnTo>
                    <a:lnTo>
                      <a:pt x="435" y="741"/>
                    </a:lnTo>
                    <a:lnTo>
                      <a:pt x="425" y="735"/>
                    </a:lnTo>
                    <a:lnTo>
                      <a:pt x="417" y="727"/>
                    </a:lnTo>
                    <a:lnTo>
                      <a:pt x="413" y="727"/>
                    </a:lnTo>
                    <a:lnTo>
                      <a:pt x="407" y="727"/>
                    </a:lnTo>
                    <a:lnTo>
                      <a:pt x="401" y="727"/>
                    </a:lnTo>
                    <a:lnTo>
                      <a:pt x="391" y="727"/>
                    </a:lnTo>
                    <a:lnTo>
                      <a:pt x="376" y="731"/>
                    </a:lnTo>
                    <a:lnTo>
                      <a:pt x="366" y="733"/>
                    </a:lnTo>
                    <a:lnTo>
                      <a:pt x="356" y="733"/>
                    </a:lnTo>
                    <a:lnTo>
                      <a:pt x="352" y="739"/>
                    </a:lnTo>
                    <a:lnTo>
                      <a:pt x="350" y="745"/>
                    </a:lnTo>
                    <a:lnTo>
                      <a:pt x="346" y="749"/>
                    </a:lnTo>
                    <a:lnTo>
                      <a:pt x="336" y="751"/>
                    </a:lnTo>
                    <a:lnTo>
                      <a:pt x="330" y="759"/>
                    </a:lnTo>
                    <a:lnTo>
                      <a:pt x="324" y="771"/>
                    </a:lnTo>
                    <a:lnTo>
                      <a:pt x="312" y="794"/>
                    </a:lnTo>
                    <a:lnTo>
                      <a:pt x="312" y="806"/>
                    </a:lnTo>
                    <a:lnTo>
                      <a:pt x="310" y="816"/>
                    </a:lnTo>
                    <a:lnTo>
                      <a:pt x="306" y="826"/>
                    </a:lnTo>
                    <a:lnTo>
                      <a:pt x="300" y="834"/>
                    </a:lnTo>
                    <a:lnTo>
                      <a:pt x="285" y="826"/>
                    </a:lnTo>
                    <a:lnTo>
                      <a:pt x="273" y="820"/>
                    </a:lnTo>
                    <a:lnTo>
                      <a:pt x="265" y="820"/>
                    </a:lnTo>
                    <a:lnTo>
                      <a:pt x="259" y="820"/>
                    </a:lnTo>
                    <a:lnTo>
                      <a:pt x="249" y="822"/>
                    </a:lnTo>
                    <a:lnTo>
                      <a:pt x="243" y="822"/>
                    </a:lnTo>
                    <a:lnTo>
                      <a:pt x="243" y="824"/>
                    </a:lnTo>
                    <a:lnTo>
                      <a:pt x="243" y="826"/>
                    </a:lnTo>
                    <a:lnTo>
                      <a:pt x="241" y="826"/>
                    </a:lnTo>
                    <a:lnTo>
                      <a:pt x="237" y="832"/>
                    </a:lnTo>
                    <a:lnTo>
                      <a:pt x="231" y="834"/>
                    </a:lnTo>
                    <a:lnTo>
                      <a:pt x="219" y="832"/>
                    </a:lnTo>
                    <a:lnTo>
                      <a:pt x="207" y="834"/>
                    </a:lnTo>
                    <a:lnTo>
                      <a:pt x="194" y="836"/>
                    </a:lnTo>
                    <a:lnTo>
                      <a:pt x="182" y="840"/>
                    </a:lnTo>
                    <a:lnTo>
                      <a:pt x="156" y="850"/>
                    </a:lnTo>
                    <a:lnTo>
                      <a:pt x="144" y="854"/>
                    </a:lnTo>
                    <a:lnTo>
                      <a:pt x="132" y="854"/>
                    </a:lnTo>
                    <a:lnTo>
                      <a:pt x="130" y="857"/>
                    </a:lnTo>
                    <a:lnTo>
                      <a:pt x="126" y="861"/>
                    </a:lnTo>
                    <a:lnTo>
                      <a:pt x="120" y="863"/>
                    </a:lnTo>
                    <a:lnTo>
                      <a:pt x="112" y="863"/>
                    </a:lnTo>
                    <a:lnTo>
                      <a:pt x="103" y="86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4" name="Freeform 103"/>
              <p:cNvSpPr>
                <a:spLocks/>
              </p:cNvSpPr>
              <p:nvPr/>
            </p:nvSpPr>
            <p:spPr bwMode="auto">
              <a:xfrm>
                <a:off x="4303713" y="2968740"/>
                <a:ext cx="930275" cy="488950"/>
              </a:xfrm>
              <a:custGeom>
                <a:avLst/>
                <a:gdLst>
                  <a:gd name="T0" fmla="*/ 4 w 1423"/>
                  <a:gd name="T1" fmla="*/ 393 h 666"/>
                  <a:gd name="T2" fmla="*/ 38 w 1423"/>
                  <a:gd name="T3" fmla="*/ 357 h 666"/>
                  <a:gd name="T4" fmla="*/ 77 w 1423"/>
                  <a:gd name="T5" fmla="*/ 336 h 666"/>
                  <a:gd name="T6" fmla="*/ 135 w 1423"/>
                  <a:gd name="T7" fmla="*/ 318 h 666"/>
                  <a:gd name="T8" fmla="*/ 224 w 1423"/>
                  <a:gd name="T9" fmla="*/ 302 h 666"/>
                  <a:gd name="T10" fmla="*/ 249 w 1423"/>
                  <a:gd name="T11" fmla="*/ 304 h 666"/>
                  <a:gd name="T12" fmla="*/ 263 w 1423"/>
                  <a:gd name="T13" fmla="*/ 247 h 666"/>
                  <a:gd name="T14" fmla="*/ 301 w 1423"/>
                  <a:gd name="T15" fmla="*/ 211 h 666"/>
                  <a:gd name="T16" fmla="*/ 384 w 1423"/>
                  <a:gd name="T17" fmla="*/ 219 h 666"/>
                  <a:gd name="T18" fmla="*/ 459 w 1423"/>
                  <a:gd name="T19" fmla="*/ 227 h 666"/>
                  <a:gd name="T20" fmla="*/ 609 w 1423"/>
                  <a:gd name="T21" fmla="*/ 156 h 666"/>
                  <a:gd name="T22" fmla="*/ 645 w 1423"/>
                  <a:gd name="T23" fmla="*/ 122 h 666"/>
                  <a:gd name="T24" fmla="*/ 697 w 1423"/>
                  <a:gd name="T25" fmla="*/ 100 h 666"/>
                  <a:gd name="T26" fmla="*/ 762 w 1423"/>
                  <a:gd name="T27" fmla="*/ 138 h 666"/>
                  <a:gd name="T28" fmla="*/ 797 w 1423"/>
                  <a:gd name="T29" fmla="*/ 128 h 666"/>
                  <a:gd name="T30" fmla="*/ 849 w 1423"/>
                  <a:gd name="T31" fmla="*/ 81 h 666"/>
                  <a:gd name="T32" fmla="*/ 871 w 1423"/>
                  <a:gd name="T33" fmla="*/ 51 h 666"/>
                  <a:gd name="T34" fmla="*/ 944 w 1423"/>
                  <a:gd name="T35" fmla="*/ 55 h 666"/>
                  <a:gd name="T36" fmla="*/ 1055 w 1423"/>
                  <a:gd name="T37" fmla="*/ 55 h 666"/>
                  <a:gd name="T38" fmla="*/ 1110 w 1423"/>
                  <a:gd name="T39" fmla="*/ 6 h 666"/>
                  <a:gd name="T40" fmla="*/ 1207 w 1423"/>
                  <a:gd name="T41" fmla="*/ 15 h 666"/>
                  <a:gd name="T42" fmla="*/ 1249 w 1423"/>
                  <a:gd name="T43" fmla="*/ 79 h 666"/>
                  <a:gd name="T44" fmla="*/ 1288 w 1423"/>
                  <a:gd name="T45" fmla="*/ 61 h 666"/>
                  <a:gd name="T46" fmla="*/ 1341 w 1423"/>
                  <a:gd name="T47" fmla="*/ 43 h 666"/>
                  <a:gd name="T48" fmla="*/ 1419 w 1423"/>
                  <a:gd name="T49" fmla="*/ 85 h 666"/>
                  <a:gd name="T50" fmla="*/ 1401 w 1423"/>
                  <a:gd name="T51" fmla="*/ 130 h 666"/>
                  <a:gd name="T52" fmla="*/ 1391 w 1423"/>
                  <a:gd name="T53" fmla="*/ 154 h 666"/>
                  <a:gd name="T54" fmla="*/ 1334 w 1423"/>
                  <a:gd name="T55" fmla="*/ 181 h 666"/>
                  <a:gd name="T56" fmla="*/ 1381 w 1423"/>
                  <a:gd name="T57" fmla="*/ 207 h 666"/>
                  <a:gd name="T58" fmla="*/ 1343 w 1423"/>
                  <a:gd name="T59" fmla="*/ 251 h 666"/>
                  <a:gd name="T60" fmla="*/ 1304 w 1423"/>
                  <a:gd name="T61" fmla="*/ 278 h 666"/>
                  <a:gd name="T62" fmla="*/ 1270 w 1423"/>
                  <a:gd name="T63" fmla="*/ 330 h 666"/>
                  <a:gd name="T64" fmla="*/ 1266 w 1423"/>
                  <a:gd name="T65" fmla="*/ 426 h 666"/>
                  <a:gd name="T66" fmla="*/ 1207 w 1423"/>
                  <a:gd name="T67" fmla="*/ 500 h 666"/>
                  <a:gd name="T68" fmla="*/ 1144 w 1423"/>
                  <a:gd name="T69" fmla="*/ 507 h 666"/>
                  <a:gd name="T70" fmla="*/ 1090 w 1423"/>
                  <a:gd name="T71" fmla="*/ 511 h 666"/>
                  <a:gd name="T72" fmla="*/ 1070 w 1423"/>
                  <a:gd name="T73" fmla="*/ 531 h 666"/>
                  <a:gd name="T74" fmla="*/ 1055 w 1423"/>
                  <a:gd name="T75" fmla="*/ 547 h 666"/>
                  <a:gd name="T76" fmla="*/ 1013 w 1423"/>
                  <a:gd name="T77" fmla="*/ 581 h 666"/>
                  <a:gd name="T78" fmla="*/ 1005 w 1423"/>
                  <a:gd name="T79" fmla="*/ 608 h 666"/>
                  <a:gd name="T80" fmla="*/ 983 w 1423"/>
                  <a:gd name="T81" fmla="*/ 620 h 666"/>
                  <a:gd name="T82" fmla="*/ 954 w 1423"/>
                  <a:gd name="T83" fmla="*/ 632 h 666"/>
                  <a:gd name="T84" fmla="*/ 928 w 1423"/>
                  <a:gd name="T85" fmla="*/ 644 h 666"/>
                  <a:gd name="T86" fmla="*/ 886 w 1423"/>
                  <a:gd name="T87" fmla="*/ 628 h 666"/>
                  <a:gd name="T88" fmla="*/ 855 w 1423"/>
                  <a:gd name="T89" fmla="*/ 636 h 666"/>
                  <a:gd name="T90" fmla="*/ 797 w 1423"/>
                  <a:gd name="T91" fmla="*/ 666 h 666"/>
                  <a:gd name="T92" fmla="*/ 698 w 1423"/>
                  <a:gd name="T93" fmla="*/ 652 h 666"/>
                  <a:gd name="T94" fmla="*/ 702 w 1423"/>
                  <a:gd name="T95" fmla="*/ 592 h 666"/>
                  <a:gd name="T96" fmla="*/ 673 w 1423"/>
                  <a:gd name="T97" fmla="*/ 547 h 666"/>
                  <a:gd name="T98" fmla="*/ 655 w 1423"/>
                  <a:gd name="T99" fmla="*/ 507 h 666"/>
                  <a:gd name="T100" fmla="*/ 607 w 1423"/>
                  <a:gd name="T101" fmla="*/ 506 h 666"/>
                  <a:gd name="T102" fmla="*/ 556 w 1423"/>
                  <a:gd name="T103" fmla="*/ 488 h 666"/>
                  <a:gd name="T104" fmla="*/ 505 w 1423"/>
                  <a:gd name="T105" fmla="*/ 454 h 666"/>
                  <a:gd name="T106" fmla="*/ 461 w 1423"/>
                  <a:gd name="T107" fmla="*/ 446 h 666"/>
                  <a:gd name="T108" fmla="*/ 427 w 1423"/>
                  <a:gd name="T109" fmla="*/ 456 h 666"/>
                  <a:gd name="T110" fmla="*/ 382 w 1423"/>
                  <a:gd name="T111" fmla="*/ 462 h 666"/>
                  <a:gd name="T112" fmla="*/ 239 w 1423"/>
                  <a:gd name="T113" fmla="*/ 450 h 666"/>
                  <a:gd name="T114" fmla="*/ 170 w 1423"/>
                  <a:gd name="T115" fmla="*/ 456 h 666"/>
                  <a:gd name="T116" fmla="*/ 119 w 1423"/>
                  <a:gd name="T117" fmla="*/ 460 h 666"/>
                  <a:gd name="T118" fmla="*/ 50 w 1423"/>
                  <a:gd name="T119" fmla="*/ 452 h 666"/>
                  <a:gd name="T120" fmla="*/ 12 w 1423"/>
                  <a:gd name="T121" fmla="*/ 44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3"/>
                  <a:gd name="T184" fmla="*/ 0 h 666"/>
                  <a:gd name="T185" fmla="*/ 1423 w 1423"/>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3" h="666">
                    <a:moveTo>
                      <a:pt x="4" y="444"/>
                    </a:moveTo>
                    <a:lnTo>
                      <a:pt x="2" y="438"/>
                    </a:lnTo>
                    <a:lnTo>
                      <a:pt x="0" y="430"/>
                    </a:lnTo>
                    <a:lnTo>
                      <a:pt x="0" y="421"/>
                    </a:lnTo>
                    <a:lnTo>
                      <a:pt x="0" y="409"/>
                    </a:lnTo>
                    <a:lnTo>
                      <a:pt x="2" y="401"/>
                    </a:lnTo>
                    <a:lnTo>
                      <a:pt x="4" y="393"/>
                    </a:lnTo>
                    <a:lnTo>
                      <a:pt x="10" y="385"/>
                    </a:lnTo>
                    <a:lnTo>
                      <a:pt x="14" y="381"/>
                    </a:lnTo>
                    <a:lnTo>
                      <a:pt x="20" y="377"/>
                    </a:lnTo>
                    <a:lnTo>
                      <a:pt x="28" y="373"/>
                    </a:lnTo>
                    <a:lnTo>
                      <a:pt x="32" y="367"/>
                    </a:lnTo>
                    <a:lnTo>
                      <a:pt x="34" y="367"/>
                    </a:lnTo>
                    <a:lnTo>
                      <a:pt x="38" y="357"/>
                    </a:lnTo>
                    <a:lnTo>
                      <a:pt x="44" y="351"/>
                    </a:lnTo>
                    <a:lnTo>
                      <a:pt x="52" y="347"/>
                    </a:lnTo>
                    <a:lnTo>
                      <a:pt x="57" y="343"/>
                    </a:lnTo>
                    <a:lnTo>
                      <a:pt x="63" y="340"/>
                    </a:lnTo>
                    <a:lnTo>
                      <a:pt x="71" y="338"/>
                    </a:lnTo>
                    <a:lnTo>
                      <a:pt x="75" y="338"/>
                    </a:lnTo>
                    <a:lnTo>
                      <a:pt x="77" y="336"/>
                    </a:lnTo>
                    <a:lnTo>
                      <a:pt x="79" y="332"/>
                    </a:lnTo>
                    <a:lnTo>
                      <a:pt x="81" y="330"/>
                    </a:lnTo>
                    <a:lnTo>
                      <a:pt x="83" y="330"/>
                    </a:lnTo>
                    <a:lnTo>
                      <a:pt x="87" y="330"/>
                    </a:lnTo>
                    <a:lnTo>
                      <a:pt x="91" y="332"/>
                    </a:lnTo>
                    <a:lnTo>
                      <a:pt x="115" y="324"/>
                    </a:lnTo>
                    <a:lnTo>
                      <a:pt x="135" y="318"/>
                    </a:lnTo>
                    <a:lnTo>
                      <a:pt x="156" y="312"/>
                    </a:lnTo>
                    <a:lnTo>
                      <a:pt x="180" y="308"/>
                    </a:lnTo>
                    <a:lnTo>
                      <a:pt x="192" y="304"/>
                    </a:lnTo>
                    <a:lnTo>
                      <a:pt x="204" y="300"/>
                    </a:lnTo>
                    <a:lnTo>
                      <a:pt x="212" y="300"/>
                    </a:lnTo>
                    <a:lnTo>
                      <a:pt x="218" y="302"/>
                    </a:lnTo>
                    <a:lnTo>
                      <a:pt x="224" y="302"/>
                    </a:lnTo>
                    <a:lnTo>
                      <a:pt x="224" y="304"/>
                    </a:lnTo>
                    <a:lnTo>
                      <a:pt x="228" y="306"/>
                    </a:lnTo>
                    <a:lnTo>
                      <a:pt x="230" y="308"/>
                    </a:lnTo>
                    <a:lnTo>
                      <a:pt x="236" y="310"/>
                    </a:lnTo>
                    <a:lnTo>
                      <a:pt x="243" y="310"/>
                    </a:lnTo>
                    <a:lnTo>
                      <a:pt x="245" y="308"/>
                    </a:lnTo>
                    <a:lnTo>
                      <a:pt x="249" y="304"/>
                    </a:lnTo>
                    <a:lnTo>
                      <a:pt x="249" y="296"/>
                    </a:lnTo>
                    <a:lnTo>
                      <a:pt x="251" y="292"/>
                    </a:lnTo>
                    <a:lnTo>
                      <a:pt x="251" y="286"/>
                    </a:lnTo>
                    <a:lnTo>
                      <a:pt x="253" y="280"/>
                    </a:lnTo>
                    <a:lnTo>
                      <a:pt x="253" y="274"/>
                    </a:lnTo>
                    <a:lnTo>
                      <a:pt x="259" y="255"/>
                    </a:lnTo>
                    <a:lnTo>
                      <a:pt x="263" y="247"/>
                    </a:lnTo>
                    <a:lnTo>
                      <a:pt x="267" y="241"/>
                    </a:lnTo>
                    <a:lnTo>
                      <a:pt x="273" y="235"/>
                    </a:lnTo>
                    <a:lnTo>
                      <a:pt x="277" y="233"/>
                    </a:lnTo>
                    <a:lnTo>
                      <a:pt x="283" y="227"/>
                    </a:lnTo>
                    <a:lnTo>
                      <a:pt x="289" y="221"/>
                    </a:lnTo>
                    <a:lnTo>
                      <a:pt x="295" y="213"/>
                    </a:lnTo>
                    <a:lnTo>
                      <a:pt x="301" y="211"/>
                    </a:lnTo>
                    <a:lnTo>
                      <a:pt x="305" y="211"/>
                    </a:lnTo>
                    <a:lnTo>
                      <a:pt x="327" y="207"/>
                    </a:lnTo>
                    <a:lnTo>
                      <a:pt x="350" y="205"/>
                    </a:lnTo>
                    <a:lnTo>
                      <a:pt x="362" y="207"/>
                    </a:lnTo>
                    <a:lnTo>
                      <a:pt x="368" y="209"/>
                    </a:lnTo>
                    <a:lnTo>
                      <a:pt x="374" y="213"/>
                    </a:lnTo>
                    <a:lnTo>
                      <a:pt x="384" y="219"/>
                    </a:lnTo>
                    <a:lnTo>
                      <a:pt x="400" y="223"/>
                    </a:lnTo>
                    <a:lnTo>
                      <a:pt x="412" y="225"/>
                    </a:lnTo>
                    <a:lnTo>
                      <a:pt x="439" y="229"/>
                    </a:lnTo>
                    <a:lnTo>
                      <a:pt x="445" y="229"/>
                    </a:lnTo>
                    <a:lnTo>
                      <a:pt x="449" y="229"/>
                    </a:lnTo>
                    <a:lnTo>
                      <a:pt x="457" y="229"/>
                    </a:lnTo>
                    <a:lnTo>
                      <a:pt x="459" y="227"/>
                    </a:lnTo>
                    <a:lnTo>
                      <a:pt x="463" y="225"/>
                    </a:lnTo>
                    <a:lnTo>
                      <a:pt x="487" y="211"/>
                    </a:lnTo>
                    <a:lnTo>
                      <a:pt x="511" y="199"/>
                    </a:lnTo>
                    <a:lnTo>
                      <a:pt x="562" y="177"/>
                    </a:lnTo>
                    <a:lnTo>
                      <a:pt x="588" y="170"/>
                    </a:lnTo>
                    <a:lnTo>
                      <a:pt x="600" y="162"/>
                    </a:lnTo>
                    <a:lnTo>
                      <a:pt x="609" y="156"/>
                    </a:lnTo>
                    <a:lnTo>
                      <a:pt x="617" y="144"/>
                    </a:lnTo>
                    <a:lnTo>
                      <a:pt x="621" y="132"/>
                    </a:lnTo>
                    <a:lnTo>
                      <a:pt x="623" y="130"/>
                    </a:lnTo>
                    <a:lnTo>
                      <a:pt x="627" y="128"/>
                    </a:lnTo>
                    <a:lnTo>
                      <a:pt x="631" y="126"/>
                    </a:lnTo>
                    <a:lnTo>
                      <a:pt x="635" y="126"/>
                    </a:lnTo>
                    <a:lnTo>
                      <a:pt x="645" y="122"/>
                    </a:lnTo>
                    <a:lnTo>
                      <a:pt x="657" y="116"/>
                    </a:lnTo>
                    <a:lnTo>
                      <a:pt x="665" y="110"/>
                    </a:lnTo>
                    <a:lnTo>
                      <a:pt x="677" y="106"/>
                    </a:lnTo>
                    <a:lnTo>
                      <a:pt x="681" y="102"/>
                    </a:lnTo>
                    <a:lnTo>
                      <a:pt x="687" y="100"/>
                    </a:lnTo>
                    <a:lnTo>
                      <a:pt x="693" y="100"/>
                    </a:lnTo>
                    <a:lnTo>
                      <a:pt x="697" y="100"/>
                    </a:lnTo>
                    <a:lnTo>
                      <a:pt x="704" y="102"/>
                    </a:lnTo>
                    <a:lnTo>
                      <a:pt x="716" y="108"/>
                    </a:lnTo>
                    <a:lnTo>
                      <a:pt x="724" y="114"/>
                    </a:lnTo>
                    <a:lnTo>
                      <a:pt x="736" y="124"/>
                    </a:lnTo>
                    <a:lnTo>
                      <a:pt x="744" y="132"/>
                    </a:lnTo>
                    <a:lnTo>
                      <a:pt x="754" y="136"/>
                    </a:lnTo>
                    <a:lnTo>
                      <a:pt x="762" y="138"/>
                    </a:lnTo>
                    <a:lnTo>
                      <a:pt x="772" y="140"/>
                    </a:lnTo>
                    <a:lnTo>
                      <a:pt x="778" y="138"/>
                    </a:lnTo>
                    <a:lnTo>
                      <a:pt x="780" y="138"/>
                    </a:lnTo>
                    <a:lnTo>
                      <a:pt x="780" y="136"/>
                    </a:lnTo>
                    <a:lnTo>
                      <a:pt x="786" y="132"/>
                    </a:lnTo>
                    <a:lnTo>
                      <a:pt x="791" y="130"/>
                    </a:lnTo>
                    <a:lnTo>
                      <a:pt x="797" y="128"/>
                    </a:lnTo>
                    <a:lnTo>
                      <a:pt x="809" y="126"/>
                    </a:lnTo>
                    <a:lnTo>
                      <a:pt x="817" y="128"/>
                    </a:lnTo>
                    <a:lnTo>
                      <a:pt x="829" y="128"/>
                    </a:lnTo>
                    <a:lnTo>
                      <a:pt x="833" y="120"/>
                    </a:lnTo>
                    <a:lnTo>
                      <a:pt x="837" y="110"/>
                    </a:lnTo>
                    <a:lnTo>
                      <a:pt x="843" y="91"/>
                    </a:lnTo>
                    <a:lnTo>
                      <a:pt x="849" y="81"/>
                    </a:lnTo>
                    <a:lnTo>
                      <a:pt x="853" y="73"/>
                    </a:lnTo>
                    <a:lnTo>
                      <a:pt x="859" y="65"/>
                    </a:lnTo>
                    <a:lnTo>
                      <a:pt x="865" y="59"/>
                    </a:lnTo>
                    <a:lnTo>
                      <a:pt x="867" y="55"/>
                    </a:lnTo>
                    <a:lnTo>
                      <a:pt x="867" y="53"/>
                    </a:lnTo>
                    <a:lnTo>
                      <a:pt x="869" y="53"/>
                    </a:lnTo>
                    <a:lnTo>
                      <a:pt x="871" y="51"/>
                    </a:lnTo>
                    <a:lnTo>
                      <a:pt x="873" y="51"/>
                    </a:lnTo>
                    <a:lnTo>
                      <a:pt x="875" y="51"/>
                    </a:lnTo>
                    <a:lnTo>
                      <a:pt x="888" y="51"/>
                    </a:lnTo>
                    <a:lnTo>
                      <a:pt x="900" y="49"/>
                    </a:lnTo>
                    <a:lnTo>
                      <a:pt x="914" y="49"/>
                    </a:lnTo>
                    <a:lnTo>
                      <a:pt x="928" y="51"/>
                    </a:lnTo>
                    <a:lnTo>
                      <a:pt x="944" y="55"/>
                    </a:lnTo>
                    <a:lnTo>
                      <a:pt x="956" y="61"/>
                    </a:lnTo>
                    <a:lnTo>
                      <a:pt x="970" y="67"/>
                    </a:lnTo>
                    <a:lnTo>
                      <a:pt x="985" y="71"/>
                    </a:lnTo>
                    <a:lnTo>
                      <a:pt x="1011" y="65"/>
                    </a:lnTo>
                    <a:lnTo>
                      <a:pt x="1041" y="61"/>
                    </a:lnTo>
                    <a:lnTo>
                      <a:pt x="1049" y="57"/>
                    </a:lnTo>
                    <a:lnTo>
                      <a:pt x="1055" y="55"/>
                    </a:lnTo>
                    <a:lnTo>
                      <a:pt x="1063" y="51"/>
                    </a:lnTo>
                    <a:lnTo>
                      <a:pt x="1068" y="45"/>
                    </a:lnTo>
                    <a:lnTo>
                      <a:pt x="1080" y="37"/>
                    </a:lnTo>
                    <a:lnTo>
                      <a:pt x="1086" y="31"/>
                    </a:lnTo>
                    <a:lnTo>
                      <a:pt x="1096" y="17"/>
                    </a:lnTo>
                    <a:lnTo>
                      <a:pt x="1104" y="10"/>
                    </a:lnTo>
                    <a:lnTo>
                      <a:pt x="1110" y="6"/>
                    </a:lnTo>
                    <a:lnTo>
                      <a:pt x="1118" y="4"/>
                    </a:lnTo>
                    <a:lnTo>
                      <a:pt x="1126" y="2"/>
                    </a:lnTo>
                    <a:lnTo>
                      <a:pt x="1140" y="2"/>
                    </a:lnTo>
                    <a:lnTo>
                      <a:pt x="1157" y="0"/>
                    </a:lnTo>
                    <a:lnTo>
                      <a:pt x="1181" y="6"/>
                    </a:lnTo>
                    <a:lnTo>
                      <a:pt x="1203" y="11"/>
                    </a:lnTo>
                    <a:lnTo>
                      <a:pt x="1207" y="15"/>
                    </a:lnTo>
                    <a:lnTo>
                      <a:pt x="1211" y="21"/>
                    </a:lnTo>
                    <a:lnTo>
                      <a:pt x="1217" y="23"/>
                    </a:lnTo>
                    <a:lnTo>
                      <a:pt x="1221" y="25"/>
                    </a:lnTo>
                    <a:lnTo>
                      <a:pt x="1225" y="39"/>
                    </a:lnTo>
                    <a:lnTo>
                      <a:pt x="1233" y="53"/>
                    </a:lnTo>
                    <a:lnTo>
                      <a:pt x="1241" y="67"/>
                    </a:lnTo>
                    <a:lnTo>
                      <a:pt x="1249" y="79"/>
                    </a:lnTo>
                    <a:lnTo>
                      <a:pt x="1258" y="77"/>
                    </a:lnTo>
                    <a:lnTo>
                      <a:pt x="1268" y="73"/>
                    </a:lnTo>
                    <a:lnTo>
                      <a:pt x="1270" y="73"/>
                    </a:lnTo>
                    <a:lnTo>
                      <a:pt x="1278" y="71"/>
                    </a:lnTo>
                    <a:lnTo>
                      <a:pt x="1282" y="71"/>
                    </a:lnTo>
                    <a:lnTo>
                      <a:pt x="1284" y="67"/>
                    </a:lnTo>
                    <a:lnTo>
                      <a:pt x="1288" y="61"/>
                    </a:lnTo>
                    <a:lnTo>
                      <a:pt x="1288" y="55"/>
                    </a:lnTo>
                    <a:lnTo>
                      <a:pt x="1294" y="47"/>
                    </a:lnTo>
                    <a:lnTo>
                      <a:pt x="1298" y="41"/>
                    </a:lnTo>
                    <a:lnTo>
                      <a:pt x="1304" y="37"/>
                    </a:lnTo>
                    <a:lnTo>
                      <a:pt x="1310" y="35"/>
                    </a:lnTo>
                    <a:lnTo>
                      <a:pt x="1328" y="37"/>
                    </a:lnTo>
                    <a:lnTo>
                      <a:pt x="1341" y="43"/>
                    </a:lnTo>
                    <a:lnTo>
                      <a:pt x="1355" y="49"/>
                    </a:lnTo>
                    <a:lnTo>
                      <a:pt x="1367" y="55"/>
                    </a:lnTo>
                    <a:lnTo>
                      <a:pt x="1381" y="61"/>
                    </a:lnTo>
                    <a:lnTo>
                      <a:pt x="1393" y="67"/>
                    </a:lnTo>
                    <a:lnTo>
                      <a:pt x="1401" y="75"/>
                    </a:lnTo>
                    <a:lnTo>
                      <a:pt x="1413" y="79"/>
                    </a:lnTo>
                    <a:lnTo>
                      <a:pt x="1419" y="85"/>
                    </a:lnTo>
                    <a:lnTo>
                      <a:pt x="1423" y="91"/>
                    </a:lnTo>
                    <a:lnTo>
                      <a:pt x="1423" y="96"/>
                    </a:lnTo>
                    <a:lnTo>
                      <a:pt x="1423" y="102"/>
                    </a:lnTo>
                    <a:lnTo>
                      <a:pt x="1417" y="114"/>
                    </a:lnTo>
                    <a:lnTo>
                      <a:pt x="1413" y="122"/>
                    </a:lnTo>
                    <a:lnTo>
                      <a:pt x="1405" y="126"/>
                    </a:lnTo>
                    <a:lnTo>
                      <a:pt x="1401" y="130"/>
                    </a:lnTo>
                    <a:lnTo>
                      <a:pt x="1397" y="132"/>
                    </a:lnTo>
                    <a:lnTo>
                      <a:pt x="1397" y="134"/>
                    </a:lnTo>
                    <a:lnTo>
                      <a:pt x="1397" y="136"/>
                    </a:lnTo>
                    <a:lnTo>
                      <a:pt x="1395" y="140"/>
                    </a:lnTo>
                    <a:lnTo>
                      <a:pt x="1395" y="144"/>
                    </a:lnTo>
                    <a:lnTo>
                      <a:pt x="1393" y="152"/>
                    </a:lnTo>
                    <a:lnTo>
                      <a:pt x="1391" y="154"/>
                    </a:lnTo>
                    <a:lnTo>
                      <a:pt x="1391" y="156"/>
                    </a:lnTo>
                    <a:lnTo>
                      <a:pt x="1385" y="158"/>
                    </a:lnTo>
                    <a:lnTo>
                      <a:pt x="1379" y="162"/>
                    </a:lnTo>
                    <a:lnTo>
                      <a:pt x="1361" y="170"/>
                    </a:lnTo>
                    <a:lnTo>
                      <a:pt x="1343" y="177"/>
                    </a:lnTo>
                    <a:lnTo>
                      <a:pt x="1338" y="179"/>
                    </a:lnTo>
                    <a:lnTo>
                      <a:pt x="1334" y="181"/>
                    </a:lnTo>
                    <a:lnTo>
                      <a:pt x="1328" y="191"/>
                    </a:lnTo>
                    <a:lnTo>
                      <a:pt x="1328" y="199"/>
                    </a:lnTo>
                    <a:lnTo>
                      <a:pt x="1330" y="203"/>
                    </a:lnTo>
                    <a:lnTo>
                      <a:pt x="1340" y="205"/>
                    </a:lnTo>
                    <a:lnTo>
                      <a:pt x="1347" y="205"/>
                    </a:lnTo>
                    <a:lnTo>
                      <a:pt x="1359" y="207"/>
                    </a:lnTo>
                    <a:lnTo>
                      <a:pt x="1381" y="207"/>
                    </a:lnTo>
                    <a:lnTo>
                      <a:pt x="1383" y="215"/>
                    </a:lnTo>
                    <a:lnTo>
                      <a:pt x="1379" y="225"/>
                    </a:lnTo>
                    <a:lnTo>
                      <a:pt x="1367" y="229"/>
                    </a:lnTo>
                    <a:lnTo>
                      <a:pt x="1359" y="233"/>
                    </a:lnTo>
                    <a:lnTo>
                      <a:pt x="1353" y="239"/>
                    </a:lnTo>
                    <a:lnTo>
                      <a:pt x="1347" y="245"/>
                    </a:lnTo>
                    <a:lnTo>
                      <a:pt x="1343" y="251"/>
                    </a:lnTo>
                    <a:lnTo>
                      <a:pt x="1338" y="257"/>
                    </a:lnTo>
                    <a:lnTo>
                      <a:pt x="1336" y="260"/>
                    </a:lnTo>
                    <a:lnTo>
                      <a:pt x="1330" y="264"/>
                    </a:lnTo>
                    <a:lnTo>
                      <a:pt x="1324" y="270"/>
                    </a:lnTo>
                    <a:lnTo>
                      <a:pt x="1320" y="274"/>
                    </a:lnTo>
                    <a:lnTo>
                      <a:pt x="1308" y="276"/>
                    </a:lnTo>
                    <a:lnTo>
                      <a:pt x="1304" y="278"/>
                    </a:lnTo>
                    <a:lnTo>
                      <a:pt x="1302" y="278"/>
                    </a:lnTo>
                    <a:lnTo>
                      <a:pt x="1296" y="286"/>
                    </a:lnTo>
                    <a:lnTo>
                      <a:pt x="1288" y="294"/>
                    </a:lnTo>
                    <a:lnTo>
                      <a:pt x="1284" y="300"/>
                    </a:lnTo>
                    <a:lnTo>
                      <a:pt x="1280" y="308"/>
                    </a:lnTo>
                    <a:lnTo>
                      <a:pt x="1274" y="320"/>
                    </a:lnTo>
                    <a:lnTo>
                      <a:pt x="1270" y="330"/>
                    </a:lnTo>
                    <a:lnTo>
                      <a:pt x="1268" y="338"/>
                    </a:lnTo>
                    <a:lnTo>
                      <a:pt x="1264" y="343"/>
                    </a:lnTo>
                    <a:lnTo>
                      <a:pt x="1264" y="355"/>
                    </a:lnTo>
                    <a:lnTo>
                      <a:pt x="1266" y="373"/>
                    </a:lnTo>
                    <a:lnTo>
                      <a:pt x="1266" y="391"/>
                    </a:lnTo>
                    <a:lnTo>
                      <a:pt x="1268" y="407"/>
                    </a:lnTo>
                    <a:lnTo>
                      <a:pt x="1266" y="426"/>
                    </a:lnTo>
                    <a:lnTo>
                      <a:pt x="1262" y="442"/>
                    </a:lnTo>
                    <a:lnTo>
                      <a:pt x="1256" y="456"/>
                    </a:lnTo>
                    <a:lnTo>
                      <a:pt x="1245" y="468"/>
                    </a:lnTo>
                    <a:lnTo>
                      <a:pt x="1239" y="474"/>
                    </a:lnTo>
                    <a:lnTo>
                      <a:pt x="1233" y="482"/>
                    </a:lnTo>
                    <a:lnTo>
                      <a:pt x="1221" y="492"/>
                    </a:lnTo>
                    <a:lnTo>
                      <a:pt x="1207" y="500"/>
                    </a:lnTo>
                    <a:lnTo>
                      <a:pt x="1189" y="504"/>
                    </a:lnTo>
                    <a:lnTo>
                      <a:pt x="1181" y="506"/>
                    </a:lnTo>
                    <a:lnTo>
                      <a:pt x="1169" y="506"/>
                    </a:lnTo>
                    <a:lnTo>
                      <a:pt x="1159" y="506"/>
                    </a:lnTo>
                    <a:lnTo>
                      <a:pt x="1150" y="507"/>
                    </a:lnTo>
                    <a:lnTo>
                      <a:pt x="1146" y="507"/>
                    </a:lnTo>
                    <a:lnTo>
                      <a:pt x="1144" y="507"/>
                    </a:lnTo>
                    <a:lnTo>
                      <a:pt x="1136" y="509"/>
                    </a:lnTo>
                    <a:lnTo>
                      <a:pt x="1132" y="509"/>
                    </a:lnTo>
                    <a:lnTo>
                      <a:pt x="1126" y="509"/>
                    </a:lnTo>
                    <a:lnTo>
                      <a:pt x="1124" y="509"/>
                    </a:lnTo>
                    <a:lnTo>
                      <a:pt x="1110" y="511"/>
                    </a:lnTo>
                    <a:lnTo>
                      <a:pt x="1094" y="511"/>
                    </a:lnTo>
                    <a:lnTo>
                      <a:pt x="1090" y="511"/>
                    </a:lnTo>
                    <a:lnTo>
                      <a:pt x="1086" y="511"/>
                    </a:lnTo>
                    <a:lnTo>
                      <a:pt x="1082" y="515"/>
                    </a:lnTo>
                    <a:lnTo>
                      <a:pt x="1080" y="515"/>
                    </a:lnTo>
                    <a:lnTo>
                      <a:pt x="1074" y="519"/>
                    </a:lnTo>
                    <a:lnTo>
                      <a:pt x="1074" y="525"/>
                    </a:lnTo>
                    <a:lnTo>
                      <a:pt x="1072" y="529"/>
                    </a:lnTo>
                    <a:lnTo>
                      <a:pt x="1070" y="531"/>
                    </a:lnTo>
                    <a:lnTo>
                      <a:pt x="1068" y="531"/>
                    </a:lnTo>
                    <a:lnTo>
                      <a:pt x="1066" y="531"/>
                    </a:lnTo>
                    <a:lnTo>
                      <a:pt x="1065" y="531"/>
                    </a:lnTo>
                    <a:lnTo>
                      <a:pt x="1061" y="533"/>
                    </a:lnTo>
                    <a:lnTo>
                      <a:pt x="1057" y="535"/>
                    </a:lnTo>
                    <a:lnTo>
                      <a:pt x="1055" y="539"/>
                    </a:lnTo>
                    <a:lnTo>
                      <a:pt x="1055" y="547"/>
                    </a:lnTo>
                    <a:lnTo>
                      <a:pt x="1053" y="549"/>
                    </a:lnTo>
                    <a:lnTo>
                      <a:pt x="1053" y="553"/>
                    </a:lnTo>
                    <a:lnTo>
                      <a:pt x="1049" y="557"/>
                    </a:lnTo>
                    <a:lnTo>
                      <a:pt x="1043" y="559"/>
                    </a:lnTo>
                    <a:lnTo>
                      <a:pt x="1035" y="561"/>
                    </a:lnTo>
                    <a:lnTo>
                      <a:pt x="1033" y="561"/>
                    </a:lnTo>
                    <a:lnTo>
                      <a:pt x="1013" y="581"/>
                    </a:lnTo>
                    <a:lnTo>
                      <a:pt x="995" y="598"/>
                    </a:lnTo>
                    <a:lnTo>
                      <a:pt x="997" y="600"/>
                    </a:lnTo>
                    <a:lnTo>
                      <a:pt x="1001" y="604"/>
                    </a:lnTo>
                    <a:lnTo>
                      <a:pt x="1003" y="604"/>
                    </a:lnTo>
                    <a:lnTo>
                      <a:pt x="1005" y="604"/>
                    </a:lnTo>
                    <a:lnTo>
                      <a:pt x="1005" y="606"/>
                    </a:lnTo>
                    <a:lnTo>
                      <a:pt x="1005" y="608"/>
                    </a:lnTo>
                    <a:lnTo>
                      <a:pt x="1005" y="610"/>
                    </a:lnTo>
                    <a:lnTo>
                      <a:pt x="997" y="616"/>
                    </a:lnTo>
                    <a:lnTo>
                      <a:pt x="991" y="618"/>
                    </a:lnTo>
                    <a:lnTo>
                      <a:pt x="989" y="620"/>
                    </a:lnTo>
                    <a:lnTo>
                      <a:pt x="985" y="618"/>
                    </a:lnTo>
                    <a:lnTo>
                      <a:pt x="983" y="618"/>
                    </a:lnTo>
                    <a:lnTo>
                      <a:pt x="983" y="620"/>
                    </a:lnTo>
                    <a:lnTo>
                      <a:pt x="977" y="622"/>
                    </a:lnTo>
                    <a:lnTo>
                      <a:pt x="977" y="630"/>
                    </a:lnTo>
                    <a:lnTo>
                      <a:pt x="975" y="638"/>
                    </a:lnTo>
                    <a:lnTo>
                      <a:pt x="970" y="636"/>
                    </a:lnTo>
                    <a:lnTo>
                      <a:pt x="966" y="634"/>
                    </a:lnTo>
                    <a:lnTo>
                      <a:pt x="958" y="626"/>
                    </a:lnTo>
                    <a:lnTo>
                      <a:pt x="954" y="632"/>
                    </a:lnTo>
                    <a:lnTo>
                      <a:pt x="952" y="636"/>
                    </a:lnTo>
                    <a:lnTo>
                      <a:pt x="952" y="644"/>
                    </a:lnTo>
                    <a:lnTo>
                      <a:pt x="950" y="646"/>
                    </a:lnTo>
                    <a:lnTo>
                      <a:pt x="948" y="648"/>
                    </a:lnTo>
                    <a:lnTo>
                      <a:pt x="944" y="648"/>
                    </a:lnTo>
                    <a:lnTo>
                      <a:pt x="936" y="646"/>
                    </a:lnTo>
                    <a:lnTo>
                      <a:pt x="928" y="644"/>
                    </a:lnTo>
                    <a:lnTo>
                      <a:pt x="920" y="642"/>
                    </a:lnTo>
                    <a:lnTo>
                      <a:pt x="912" y="640"/>
                    </a:lnTo>
                    <a:lnTo>
                      <a:pt x="906" y="638"/>
                    </a:lnTo>
                    <a:lnTo>
                      <a:pt x="904" y="634"/>
                    </a:lnTo>
                    <a:lnTo>
                      <a:pt x="900" y="632"/>
                    </a:lnTo>
                    <a:lnTo>
                      <a:pt x="894" y="628"/>
                    </a:lnTo>
                    <a:lnTo>
                      <a:pt x="886" y="628"/>
                    </a:lnTo>
                    <a:lnTo>
                      <a:pt x="875" y="628"/>
                    </a:lnTo>
                    <a:lnTo>
                      <a:pt x="873" y="624"/>
                    </a:lnTo>
                    <a:lnTo>
                      <a:pt x="873" y="622"/>
                    </a:lnTo>
                    <a:lnTo>
                      <a:pt x="871" y="622"/>
                    </a:lnTo>
                    <a:lnTo>
                      <a:pt x="867" y="622"/>
                    </a:lnTo>
                    <a:lnTo>
                      <a:pt x="865" y="626"/>
                    </a:lnTo>
                    <a:lnTo>
                      <a:pt x="855" y="636"/>
                    </a:lnTo>
                    <a:lnTo>
                      <a:pt x="849" y="644"/>
                    </a:lnTo>
                    <a:lnTo>
                      <a:pt x="839" y="652"/>
                    </a:lnTo>
                    <a:lnTo>
                      <a:pt x="827" y="660"/>
                    </a:lnTo>
                    <a:lnTo>
                      <a:pt x="825" y="666"/>
                    </a:lnTo>
                    <a:lnTo>
                      <a:pt x="817" y="666"/>
                    </a:lnTo>
                    <a:lnTo>
                      <a:pt x="807" y="666"/>
                    </a:lnTo>
                    <a:lnTo>
                      <a:pt x="797" y="666"/>
                    </a:lnTo>
                    <a:lnTo>
                      <a:pt x="774" y="664"/>
                    </a:lnTo>
                    <a:lnTo>
                      <a:pt x="764" y="660"/>
                    </a:lnTo>
                    <a:lnTo>
                      <a:pt x="760" y="660"/>
                    </a:lnTo>
                    <a:lnTo>
                      <a:pt x="744" y="656"/>
                    </a:lnTo>
                    <a:lnTo>
                      <a:pt x="734" y="654"/>
                    </a:lnTo>
                    <a:lnTo>
                      <a:pt x="716" y="652"/>
                    </a:lnTo>
                    <a:lnTo>
                      <a:pt x="698" y="652"/>
                    </a:lnTo>
                    <a:lnTo>
                      <a:pt x="697" y="646"/>
                    </a:lnTo>
                    <a:lnTo>
                      <a:pt x="697" y="642"/>
                    </a:lnTo>
                    <a:lnTo>
                      <a:pt x="693" y="632"/>
                    </a:lnTo>
                    <a:lnTo>
                      <a:pt x="691" y="628"/>
                    </a:lnTo>
                    <a:lnTo>
                      <a:pt x="691" y="626"/>
                    </a:lnTo>
                    <a:lnTo>
                      <a:pt x="698" y="610"/>
                    </a:lnTo>
                    <a:lnTo>
                      <a:pt x="702" y="592"/>
                    </a:lnTo>
                    <a:lnTo>
                      <a:pt x="700" y="589"/>
                    </a:lnTo>
                    <a:lnTo>
                      <a:pt x="698" y="583"/>
                    </a:lnTo>
                    <a:lnTo>
                      <a:pt x="693" y="575"/>
                    </a:lnTo>
                    <a:lnTo>
                      <a:pt x="685" y="569"/>
                    </a:lnTo>
                    <a:lnTo>
                      <a:pt x="675" y="559"/>
                    </a:lnTo>
                    <a:lnTo>
                      <a:pt x="673" y="553"/>
                    </a:lnTo>
                    <a:lnTo>
                      <a:pt x="673" y="547"/>
                    </a:lnTo>
                    <a:lnTo>
                      <a:pt x="677" y="531"/>
                    </a:lnTo>
                    <a:lnTo>
                      <a:pt x="675" y="523"/>
                    </a:lnTo>
                    <a:lnTo>
                      <a:pt x="673" y="515"/>
                    </a:lnTo>
                    <a:lnTo>
                      <a:pt x="671" y="509"/>
                    </a:lnTo>
                    <a:lnTo>
                      <a:pt x="665" y="507"/>
                    </a:lnTo>
                    <a:lnTo>
                      <a:pt x="661" y="507"/>
                    </a:lnTo>
                    <a:lnTo>
                      <a:pt x="655" y="507"/>
                    </a:lnTo>
                    <a:lnTo>
                      <a:pt x="643" y="506"/>
                    </a:lnTo>
                    <a:lnTo>
                      <a:pt x="631" y="506"/>
                    </a:lnTo>
                    <a:lnTo>
                      <a:pt x="625" y="502"/>
                    </a:lnTo>
                    <a:lnTo>
                      <a:pt x="623" y="500"/>
                    </a:lnTo>
                    <a:lnTo>
                      <a:pt x="619" y="500"/>
                    </a:lnTo>
                    <a:lnTo>
                      <a:pt x="615" y="502"/>
                    </a:lnTo>
                    <a:lnTo>
                      <a:pt x="607" y="506"/>
                    </a:lnTo>
                    <a:lnTo>
                      <a:pt x="600" y="511"/>
                    </a:lnTo>
                    <a:lnTo>
                      <a:pt x="590" y="507"/>
                    </a:lnTo>
                    <a:lnTo>
                      <a:pt x="582" y="502"/>
                    </a:lnTo>
                    <a:lnTo>
                      <a:pt x="574" y="496"/>
                    </a:lnTo>
                    <a:lnTo>
                      <a:pt x="564" y="492"/>
                    </a:lnTo>
                    <a:lnTo>
                      <a:pt x="558" y="488"/>
                    </a:lnTo>
                    <a:lnTo>
                      <a:pt x="556" y="488"/>
                    </a:lnTo>
                    <a:lnTo>
                      <a:pt x="554" y="486"/>
                    </a:lnTo>
                    <a:lnTo>
                      <a:pt x="548" y="478"/>
                    </a:lnTo>
                    <a:lnTo>
                      <a:pt x="542" y="472"/>
                    </a:lnTo>
                    <a:lnTo>
                      <a:pt x="530" y="468"/>
                    </a:lnTo>
                    <a:lnTo>
                      <a:pt x="522" y="462"/>
                    </a:lnTo>
                    <a:lnTo>
                      <a:pt x="514" y="458"/>
                    </a:lnTo>
                    <a:lnTo>
                      <a:pt x="505" y="454"/>
                    </a:lnTo>
                    <a:lnTo>
                      <a:pt x="493" y="452"/>
                    </a:lnTo>
                    <a:lnTo>
                      <a:pt x="483" y="448"/>
                    </a:lnTo>
                    <a:lnTo>
                      <a:pt x="475" y="442"/>
                    </a:lnTo>
                    <a:lnTo>
                      <a:pt x="471" y="440"/>
                    </a:lnTo>
                    <a:lnTo>
                      <a:pt x="469" y="438"/>
                    </a:lnTo>
                    <a:lnTo>
                      <a:pt x="465" y="444"/>
                    </a:lnTo>
                    <a:lnTo>
                      <a:pt x="461" y="446"/>
                    </a:lnTo>
                    <a:lnTo>
                      <a:pt x="459" y="446"/>
                    </a:lnTo>
                    <a:lnTo>
                      <a:pt x="451" y="444"/>
                    </a:lnTo>
                    <a:lnTo>
                      <a:pt x="445" y="448"/>
                    </a:lnTo>
                    <a:lnTo>
                      <a:pt x="439" y="452"/>
                    </a:lnTo>
                    <a:lnTo>
                      <a:pt x="433" y="454"/>
                    </a:lnTo>
                    <a:lnTo>
                      <a:pt x="429" y="456"/>
                    </a:lnTo>
                    <a:lnTo>
                      <a:pt x="427" y="456"/>
                    </a:lnTo>
                    <a:lnTo>
                      <a:pt x="421" y="456"/>
                    </a:lnTo>
                    <a:lnTo>
                      <a:pt x="410" y="456"/>
                    </a:lnTo>
                    <a:lnTo>
                      <a:pt x="396" y="456"/>
                    </a:lnTo>
                    <a:lnTo>
                      <a:pt x="394" y="458"/>
                    </a:lnTo>
                    <a:lnTo>
                      <a:pt x="390" y="460"/>
                    </a:lnTo>
                    <a:lnTo>
                      <a:pt x="384" y="462"/>
                    </a:lnTo>
                    <a:lnTo>
                      <a:pt x="382" y="462"/>
                    </a:lnTo>
                    <a:lnTo>
                      <a:pt x="348" y="462"/>
                    </a:lnTo>
                    <a:lnTo>
                      <a:pt x="313" y="462"/>
                    </a:lnTo>
                    <a:lnTo>
                      <a:pt x="277" y="462"/>
                    </a:lnTo>
                    <a:lnTo>
                      <a:pt x="243" y="460"/>
                    </a:lnTo>
                    <a:lnTo>
                      <a:pt x="243" y="458"/>
                    </a:lnTo>
                    <a:lnTo>
                      <a:pt x="243" y="454"/>
                    </a:lnTo>
                    <a:lnTo>
                      <a:pt x="239" y="450"/>
                    </a:lnTo>
                    <a:lnTo>
                      <a:pt x="236" y="446"/>
                    </a:lnTo>
                    <a:lnTo>
                      <a:pt x="234" y="446"/>
                    </a:lnTo>
                    <a:lnTo>
                      <a:pt x="230" y="442"/>
                    </a:lnTo>
                    <a:lnTo>
                      <a:pt x="216" y="446"/>
                    </a:lnTo>
                    <a:lnTo>
                      <a:pt x="206" y="448"/>
                    </a:lnTo>
                    <a:lnTo>
                      <a:pt x="178" y="452"/>
                    </a:lnTo>
                    <a:lnTo>
                      <a:pt x="170" y="456"/>
                    </a:lnTo>
                    <a:lnTo>
                      <a:pt x="164" y="460"/>
                    </a:lnTo>
                    <a:lnTo>
                      <a:pt x="156" y="462"/>
                    </a:lnTo>
                    <a:lnTo>
                      <a:pt x="148" y="466"/>
                    </a:lnTo>
                    <a:lnTo>
                      <a:pt x="137" y="466"/>
                    </a:lnTo>
                    <a:lnTo>
                      <a:pt x="131" y="462"/>
                    </a:lnTo>
                    <a:lnTo>
                      <a:pt x="125" y="460"/>
                    </a:lnTo>
                    <a:lnTo>
                      <a:pt x="119" y="460"/>
                    </a:lnTo>
                    <a:lnTo>
                      <a:pt x="115" y="462"/>
                    </a:lnTo>
                    <a:lnTo>
                      <a:pt x="111" y="462"/>
                    </a:lnTo>
                    <a:lnTo>
                      <a:pt x="97" y="456"/>
                    </a:lnTo>
                    <a:lnTo>
                      <a:pt x="91" y="452"/>
                    </a:lnTo>
                    <a:lnTo>
                      <a:pt x="79" y="450"/>
                    </a:lnTo>
                    <a:lnTo>
                      <a:pt x="63" y="452"/>
                    </a:lnTo>
                    <a:lnTo>
                      <a:pt x="50" y="452"/>
                    </a:lnTo>
                    <a:lnTo>
                      <a:pt x="34" y="450"/>
                    </a:lnTo>
                    <a:lnTo>
                      <a:pt x="30" y="450"/>
                    </a:lnTo>
                    <a:lnTo>
                      <a:pt x="28" y="450"/>
                    </a:lnTo>
                    <a:lnTo>
                      <a:pt x="22" y="446"/>
                    </a:lnTo>
                    <a:lnTo>
                      <a:pt x="20" y="444"/>
                    </a:lnTo>
                    <a:lnTo>
                      <a:pt x="16" y="444"/>
                    </a:lnTo>
                    <a:lnTo>
                      <a:pt x="12" y="444"/>
                    </a:lnTo>
                    <a:lnTo>
                      <a:pt x="4" y="44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5" name="Freeform 104"/>
              <p:cNvSpPr>
                <a:spLocks/>
              </p:cNvSpPr>
              <p:nvPr/>
            </p:nvSpPr>
            <p:spPr bwMode="auto">
              <a:xfrm>
                <a:off x="3913188" y="3289415"/>
                <a:ext cx="712787" cy="1019175"/>
              </a:xfrm>
              <a:custGeom>
                <a:avLst/>
                <a:gdLst>
                  <a:gd name="T0" fmla="*/ 226261 w 1090"/>
                  <a:gd name="T1" fmla="*/ 4399 h 1390"/>
                  <a:gd name="T2" fmla="*/ 284461 w 1090"/>
                  <a:gd name="T3" fmla="*/ 39594 h 1390"/>
                  <a:gd name="T4" fmla="*/ 357047 w 1090"/>
                  <a:gd name="T5" fmla="*/ 11732 h 1390"/>
                  <a:gd name="T6" fmla="*/ 394322 w 1090"/>
                  <a:gd name="T7" fmla="*/ 1466 h 1390"/>
                  <a:gd name="T8" fmla="*/ 491104 w 1090"/>
                  <a:gd name="T9" fmla="*/ 20530 h 1390"/>
                  <a:gd name="T10" fmla="*/ 487180 w 1090"/>
                  <a:gd name="T11" fmla="*/ 79921 h 1390"/>
                  <a:gd name="T12" fmla="*/ 501567 w 1090"/>
                  <a:gd name="T13" fmla="*/ 126114 h 1390"/>
                  <a:gd name="T14" fmla="*/ 546034 w 1090"/>
                  <a:gd name="T15" fmla="*/ 201635 h 1390"/>
                  <a:gd name="T16" fmla="*/ 615351 w 1090"/>
                  <a:gd name="T17" fmla="*/ 206035 h 1390"/>
                  <a:gd name="T18" fmla="*/ 607504 w 1090"/>
                  <a:gd name="T19" fmla="*/ 281556 h 1390"/>
                  <a:gd name="T20" fmla="*/ 658510 w 1090"/>
                  <a:gd name="T21" fmla="*/ 338014 h 1390"/>
                  <a:gd name="T22" fmla="*/ 689245 w 1090"/>
                  <a:gd name="T23" fmla="*/ 378341 h 1390"/>
                  <a:gd name="T24" fmla="*/ 710171 w 1090"/>
                  <a:gd name="T25" fmla="*/ 418668 h 1390"/>
                  <a:gd name="T26" fmla="*/ 659818 w 1090"/>
                  <a:gd name="T27" fmla="*/ 464128 h 1390"/>
                  <a:gd name="T28" fmla="*/ 650663 w 1090"/>
                  <a:gd name="T29" fmla="*/ 565312 h 1390"/>
                  <a:gd name="T30" fmla="*/ 623198 w 1090"/>
                  <a:gd name="T31" fmla="*/ 571178 h 1390"/>
                  <a:gd name="T32" fmla="*/ 589847 w 1090"/>
                  <a:gd name="T33" fmla="*/ 623236 h 1390"/>
                  <a:gd name="T34" fmla="*/ 549304 w 1090"/>
                  <a:gd name="T35" fmla="*/ 695825 h 1390"/>
                  <a:gd name="T36" fmla="*/ 510722 w 1090"/>
                  <a:gd name="T37" fmla="*/ 694359 h 1390"/>
                  <a:gd name="T38" fmla="*/ 455137 w 1090"/>
                  <a:gd name="T39" fmla="*/ 627636 h 1390"/>
                  <a:gd name="T40" fmla="*/ 447290 w 1090"/>
                  <a:gd name="T41" fmla="*/ 678228 h 1390"/>
                  <a:gd name="T42" fmla="*/ 517261 w 1090"/>
                  <a:gd name="T43" fmla="*/ 718555 h 1390"/>
                  <a:gd name="T44" fmla="*/ 502874 w 1090"/>
                  <a:gd name="T45" fmla="*/ 755216 h 1390"/>
                  <a:gd name="T46" fmla="*/ 472140 w 1090"/>
                  <a:gd name="T47" fmla="*/ 797010 h 1390"/>
                  <a:gd name="T48" fmla="*/ 428980 w 1090"/>
                  <a:gd name="T49" fmla="*/ 824872 h 1390"/>
                  <a:gd name="T50" fmla="*/ 390398 w 1090"/>
                  <a:gd name="T51" fmla="*/ 808741 h 1390"/>
                  <a:gd name="T52" fmla="*/ 358355 w 1090"/>
                  <a:gd name="T53" fmla="*/ 863733 h 1390"/>
                  <a:gd name="T54" fmla="*/ 336122 w 1090"/>
                  <a:gd name="T55" fmla="*/ 887196 h 1390"/>
                  <a:gd name="T56" fmla="*/ 328274 w 1090"/>
                  <a:gd name="T57" fmla="*/ 838070 h 1390"/>
                  <a:gd name="T58" fmla="*/ 309964 w 1090"/>
                  <a:gd name="T59" fmla="*/ 866665 h 1390"/>
                  <a:gd name="T60" fmla="*/ 308656 w 1090"/>
                  <a:gd name="T61" fmla="*/ 953918 h 1390"/>
                  <a:gd name="T62" fmla="*/ 332198 w 1090"/>
                  <a:gd name="T63" fmla="*/ 979581 h 1390"/>
                  <a:gd name="T64" fmla="*/ 317811 w 1090"/>
                  <a:gd name="T65" fmla="*/ 1013309 h 1390"/>
                  <a:gd name="T66" fmla="*/ 276614 w 1090"/>
                  <a:gd name="T67" fmla="*/ 976648 h 1390"/>
                  <a:gd name="T68" fmla="*/ 254380 w 1090"/>
                  <a:gd name="T69" fmla="*/ 946586 h 1390"/>
                  <a:gd name="T70" fmla="*/ 198796 w 1090"/>
                  <a:gd name="T71" fmla="*/ 926056 h 1390"/>
                  <a:gd name="T72" fmla="*/ 51661 w 1090"/>
                  <a:gd name="T73" fmla="*/ 975182 h 1390"/>
                  <a:gd name="T74" fmla="*/ 1308 w 1090"/>
                  <a:gd name="T75" fmla="*/ 930455 h 1390"/>
                  <a:gd name="T76" fmla="*/ 28119 w 1090"/>
                  <a:gd name="T77" fmla="*/ 891595 h 1390"/>
                  <a:gd name="T78" fmla="*/ 43814 w 1090"/>
                  <a:gd name="T79" fmla="*/ 857867 h 1390"/>
                  <a:gd name="T80" fmla="*/ 68009 w 1090"/>
                  <a:gd name="T81" fmla="*/ 843202 h 1390"/>
                  <a:gd name="T82" fmla="*/ 102014 w 1090"/>
                  <a:gd name="T83" fmla="*/ 810208 h 1390"/>
                  <a:gd name="T84" fmla="*/ 165445 w 1090"/>
                  <a:gd name="T85" fmla="*/ 704624 h 1390"/>
                  <a:gd name="T86" fmla="*/ 174600 w 1090"/>
                  <a:gd name="T87" fmla="*/ 651099 h 1390"/>
                  <a:gd name="T88" fmla="*/ 164137 w 1090"/>
                  <a:gd name="T89" fmla="*/ 608572 h 1390"/>
                  <a:gd name="T90" fmla="*/ 221029 w 1090"/>
                  <a:gd name="T91" fmla="*/ 569711 h 1390"/>
                  <a:gd name="T92" fmla="*/ 228877 w 1090"/>
                  <a:gd name="T93" fmla="*/ 601240 h 1390"/>
                  <a:gd name="T94" fmla="*/ 294924 w 1090"/>
                  <a:gd name="T95" fmla="*/ 611505 h 1390"/>
                  <a:gd name="T96" fmla="*/ 347892 w 1090"/>
                  <a:gd name="T97" fmla="*/ 601240 h 1390"/>
                  <a:gd name="T98" fmla="*/ 432904 w 1090"/>
                  <a:gd name="T99" fmla="*/ 596841 h 1390"/>
                  <a:gd name="T100" fmla="*/ 427672 w 1090"/>
                  <a:gd name="T101" fmla="*/ 555047 h 1390"/>
                  <a:gd name="T102" fmla="*/ 410016 w 1090"/>
                  <a:gd name="T103" fmla="*/ 523519 h 1390"/>
                  <a:gd name="T104" fmla="*/ 403477 w 1090"/>
                  <a:gd name="T105" fmla="*/ 479526 h 1390"/>
                  <a:gd name="T106" fmla="*/ 345277 w 1090"/>
                  <a:gd name="T107" fmla="*/ 418668 h 1390"/>
                  <a:gd name="T108" fmla="*/ 315196 w 1090"/>
                  <a:gd name="T109" fmla="*/ 338014 h 1390"/>
                  <a:gd name="T110" fmla="*/ 296232 w 1090"/>
                  <a:gd name="T111" fmla="*/ 266892 h 1390"/>
                  <a:gd name="T112" fmla="*/ 241955 w 1090"/>
                  <a:gd name="T113" fmla="*/ 233164 h 1390"/>
                  <a:gd name="T114" fmla="*/ 241955 w 1090"/>
                  <a:gd name="T115" fmla="*/ 140778 h 1390"/>
                  <a:gd name="T116" fmla="*/ 217106 w 1090"/>
                  <a:gd name="T117" fmla="*/ 72589 h 1390"/>
                  <a:gd name="T118" fmla="*/ 183755 w 1090"/>
                  <a:gd name="T119" fmla="*/ 42527 h 1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0"/>
                  <a:gd name="T181" fmla="*/ 0 h 1390"/>
                  <a:gd name="T182" fmla="*/ 1090 w 1090"/>
                  <a:gd name="T183" fmla="*/ 1390 h 13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0" h="1390">
                    <a:moveTo>
                      <a:pt x="294" y="50"/>
                    </a:moveTo>
                    <a:lnTo>
                      <a:pt x="290" y="44"/>
                    </a:lnTo>
                    <a:lnTo>
                      <a:pt x="288" y="38"/>
                    </a:lnTo>
                    <a:lnTo>
                      <a:pt x="290" y="34"/>
                    </a:lnTo>
                    <a:lnTo>
                      <a:pt x="294" y="30"/>
                    </a:lnTo>
                    <a:lnTo>
                      <a:pt x="300" y="22"/>
                    </a:lnTo>
                    <a:lnTo>
                      <a:pt x="306" y="18"/>
                    </a:lnTo>
                    <a:lnTo>
                      <a:pt x="324" y="12"/>
                    </a:lnTo>
                    <a:lnTo>
                      <a:pt x="346" y="6"/>
                    </a:lnTo>
                    <a:lnTo>
                      <a:pt x="362" y="4"/>
                    </a:lnTo>
                    <a:lnTo>
                      <a:pt x="379" y="10"/>
                    </a:lnTo>
                    <a:lnTo>
                      <a:pt x="387" y="14"/>
                    </a:lnTo>
                    <a:lnTo>
                      <a:pt x="397" y="18"/>
                    </a:lnTo>
                    <a:lnTo>
                      <a:pt x="405" y="30"/>
                    </a:lnTo>
                    <a:lnTo>
                      <a:pt x="413" y="42"/>
                    </a:lnTo>
                    <a:lnTo>
                      <a:pt x="419" y="46"/>
                    </a:lnTo>
                    <a:lnTo>
                      <a:pt x="427" y="52"/>
                    </a:lnTo>
                    <a:lnTo>
                      <a:pt x="435" y="54"/>
                    </a:lnTo>
                    <a:lnTo>
                      <a:pt x="437" y="56"/>
                    </a:lnTo>
                    <a:lnTo>
                      <a:pt x="463" y="52"/>
                    </a:lnTo>
                    <a:lnTo>
                      <a:pt x="482" y="50"/>
                    </a:lnTo>
                    <a:lnTo>
                      <a:pt x="504" y="46"/>
                    </a:lnTo>
                    <a:lnTo>
                      <a:pt x="528" y="44"/>
                    </a:lnTo>
                    <a:lnTo>
                      <a:pt x="534" y="40"/>
                    </a:lnTo>
                    <a:lnTo>
                      <a:pt x="542" y="38"/>
                    </a:lnTo>
                    <a:lnTo>
                      <a:pt x="544" y="24"/>
                    </a:lnTo>
                    <a:lnTo>
                      <a:pt x="546" y="16"/>
                    </a:lnTo>
                    <a:lnTo>
                      <a:pt x="550" y="10"/>
                    </a:lnTo>
                    <a:lnTo>
                      <a:pt x="554" y="4"/>
                    </a:lnTo>
                    <a:lnTo>
                      <a:pt x="556" y="2"/>
                    </a:lnTo>
                    <a:lnTo>
                      <a:pt x="561" y="0"/>
                    </a:lnTo>
                    <a:lnTo>
                      <a:pt x="573" y="0"/>
                    </a:lnTo>
                    <a:lnTo>
                      <a:pt x="585" y="0"/>
                    </a:lnTo>
                    <a:lnTo>
                      <a:pt x="591" y="0"/>
                    </a:lnTo>
                    <a:lnTo>
                      <a:pt x="593" y="0"/>
                    </a:lnTo>
                    <a:lnTo>
                      <a:pt x="603" y="2"/>
                    </a:lnTo>
                    <a:lnTo>
                      <a:pt x="613" y="4"/>
                    </a:lnTo>
                    <a:lnTo>
                      <a:pt x="623" y="4"/>
                    </a:lnTo>
                    <a:lnTo>
                      <a:pt x="633" y="6"/>
                    </a:lnTo>
                    <a:lnTo>
                      <a:pt x="658" y="10"/>
                    </a:lnTo>
                    <a:lnTo>
                      <a:pt x="680" y="10"/>
                    </a:lnTo>
                    <a:lnTo>
                      <a:pt x="700" y="14"/>
                    </a:lnTo>
                    <a:lnTo>
                      <a:pt x="716" y="18"/>
                    </a:lnTo>
                    <a:lnTo>
                      <a:pt x="734" y="22"/>
                    </a:lnTo>
                    <a:lnTo>
                      <a:pt x="751" y="28"/>
                    </a:lnTo>
                    <a:lnTo>
                      <a:pt x="759" y="38"/>
                    </a:lnTo>
                    <a:lnTo>
                      <a:pt x="761" y="46"/>
                    </a:lnTo>
                    <a:lnTo>
                      <a:pt x="759" y="52"/>
                    </a:lnTo>
                    <a:lnTo>
                      <a:pt x="753" y="56"/>
                    </a:lnTo>
                    <a:lnTo>
                      <a:pt x="749" y="60"/>
                    </a:lnTo>
                    <a:lnTo>
                      <a:pt x="742" y="81"/>
                    </a:lnTo>
                    <a:lnTo>
                      <a:pt x="732" y="103"/>
                    </a:lnTo>
                    <a:lnTo>
                      <a:pt x="740" y="107"/>
                    </a:lnTo>
                    <a:lnTo>
                      <a:pt x="745" y="109"/>
                    </a:lnTo>
                    <a:lnTo>
                      <a:pt x="747" y="109"/>
                    </a:lnTo>
                    <a:lnTo>
                      <a:pt x="745" y="111"/>
                    </a:lnTo>
                    <a:lnTo>
                      <a:pt x="747" y="117"/>
                    </a:lnTo>
                    <a:lnTo>
                      <a:pt x="749" y="121"/>
                    </a:lnTo>
                    <a:lnTo>
                      <a:pt x="761" y="137"/>
                    </a:lnTo>
                    <a:lnTo>
                      <a:pt x="763" y="143"/>
                    </a:lnTo>
                    <a:lnTo>
                      <a:pt x="765" y="145"/>
                    </a:lnTo>
                    <a:lnTo>
                      <a:pt x="767" y="156"/>
                    </a:lnTo>
                    <a:lnTo>
                      <a:pt x="767" y="172"/>
                    </a:lnTo>
                    <a:lnTo>
                      <a:pt x="765" y="202"/>
                    </a:lnTo>
                    <a:lnTo>
                      <a:pt x="765" y="214"/>
                    </a:lnTo>
                    <a:lnTo>
                      <a:pt x="767" y="232"/>
                    </a:lnTo>
                    <a:lnTo>
                      <a:pt x="771" y="241"/>
                    </a:lnTo>
                    <a:lnTo>
                      <a:pt x="777" y="253"/>
                    </a:lnTo>
                    <a:lnTo>
                      <a:pt x="785" y="257"/>
                    </a:lnTo>
                    <a:lnTo>
                      <a:pt x="793" y="261"/>
                    </a:lnTo>
                    <a:lnTo>
                      <a:pt x="815" y="267"/>
                    </a:lnTo>
                    <a:lnTo>
                      <a:pt x="835" y="275"/>
                    </a:lnTo>
                    <a:lnTo>
                      <a:pt x="844" y="277"/>
                    </a:lnTo>
                    <a:lnTo>
                      <a:pt x="854" y="277"/>
                    </a:lnTo>
                    <a:lnTo>
                      <a:pt x="870" y="281"/>
                    </a:lnTo>
                    <a:lnTo>
                      <a:pt x="890" y="287"/>
                    </a:lnTo>
                    <a:lnTo>
                      <a:pt x="898" y="281"/>
                    </a:lnTo>
                    <a:lnTo>
                      <a:pt x="908" y="277"/>
                    </a:lnTo>
                    <a:lnTo>
                      <a:pt x="920" y="277"/>
                    </a:lnTo>
                    <a:lnTo>
                      <a:pt x="929" y="277"/>
                    </a:lnTo>
                    <a:lnTo>
                      <a:pt x="941" y="281"/>
                    </a:lnTo>
                    <a:lnTo>
                      <a:pt x="949" y="285"/>
                    </a:lnTo>
                    <a:lnTo>
                      <a:pt x="955" y="291"/>
                    </a:lnTo>
                    <a:lnTo>
                      <a:pt x="957" y="301"/>
                    </a:lnTo>
                    <a:lnTo>
                      <a:pt x="957" y="324"/>
                    </a:lnTo>
                    <a:lnTo>
                      <a:pt x="953" y="348"/>
                    </a:lnTo>
                    <a:lnTo>
                      <a:pt x="951" y="358"/>
                    </a:lnTo>
                    <a:lnTo>
                      <a:pt x="947" y="368"/>
                    </a:lnTo>
                    <a:lnTo>
                      <a:pt x="939" y="376"/>
                    </a:lnTo>
                    <a:lnTo>
                      <a:pt x="929" y="384"/>
                    </a:lnTo>
                    <a:lnTo>
                      <a:pt x="928" y="396"/>
                    </a:lnTo>
                    <a:lnTo>
                      <a:pt x="929" y="407"/>
                    </a:lnTo>
                    <a:lnTo>
                      <a:pt x="937" y="417"/>
                    </a:lnTo>
                    <a:lnTo>
                      <a:pt x="947" y="425"/>
                    </a:lnTo>
                    <a:lnTo>
                      <a:pt x="957" y="435"/>
                    </a:lnTo>
                    <a:lnTo>
                      <a:pt x="969" y="439"/>
                    </a:lnTo>
                    <a:lnTo>
                      <a:pt x="995" y="447"/>
                    </a:lnTo>
                    <a:lnTo>
                      <a:pt x="1001" y="453"/>
                    </a:lnTo>
                    <a:lnTo>
                      <a:pt x="1007" y="461"/>
                    </a:lnTo>
                    <a:lnTo>
                      <a:pt x="1013" y="467"/>
                    </a:lnTo>
                    <a:lnTo>
                      <a:pt x="1020" y="475"/>
                    </a:lnTo>
                    <a:lnTo>
                      <a:pt x="1026" y="483"/>
                    </a:lnTo>
                    <a:lnTo>
                      <a:pt x="1038" y="492"/>
                    </a:lnTo>
                    <a:lnTo>
                      <a:pt x="1046" y="498"/>
                    </a:lnTo>
                    <a:lnTo>
                      <a:pt x="1050" y="500"/>
                    </a:lnTo>
                    <a:lnTo>
                      <a:pt x="1052" y="504"/>
                    </a:lnTo>
                    <a:lnTo>
                      <a:pt x="1054" y="512"/>
                    </a:lnTo>
                    <a:lnTo>
                      <a:pt x="1054" y="516"/>
                    </a:lnTo>
                    <a:lnTo>
                      <a:pt x="1058" y="522"/>
                    </a:lnTo>
                    <a:lnTo>
                      <a:pt x="1064" y="526"/>
                    </a:lnTo>
                    <a:lnTo>
                      <a:pt x="1072" y="532"/>
                    </a:lnTo>
                    <a:lnTo>
                      <a:pt x="1078" y="534"/>
                    </a:lnTo>
                    <a:lnTo>
                      <a:pt x="1082" y="538"/>
                    </a:lnTo>
                    <a:lnTo>
                      <a:pt x="1088" y="550"/>
                    </a:lnTo>
                    <a:lnTo>
                      <a:pt x="1090" y="560"/>
                    </a:lnTo>
                    <a:lnTo>
                      <a:pt x="1090" y="566"/>
                    </a:lnTo>
                    <a:lnTo>
                      <a:pt x="1086" y="571"/>
                    </a:lnTo>
                    <a:lnTo>
                      <a:pt x="1080" y="577"/>
                    </a:lnTo>
                    <a:lnTo>
                      <a:pt x="1074" y="581"/>
                    </a:lnTo>
                    <a:lnTo>
                      <a:pt x="1066" y="591"/>
                    </a:lnTo>
                    <a:lnTo>
                      <a:pt x="1062" y="595"/>
                    </a:lnTo>
                    <a:lnTo>
                      <a:pt x="1050" y="601"/>
                    </a:lnTo>
                    <a:lnTo>
                      <a:pt x="1036" y="603"/>
                    </a:lnTo>
                    <a:lnTo>
                      <a:pt x="1024" y="603"/>
                    </a:lnTo>
                    <a:lnTo>
                      <a:pt x="1013" y="603"/>
                    </a:lnTo>
                    <a:lnTo>
                      <a:pt x="1009" y="633"/>
                    </a:lnTo>
                    <a:lnTo>
                      <a:pt x="1007" y="662"/>
                    </a:lnTo>
                    <a:lnTo>
                      <a:pt x="1013" y="692"/>
                    </a:lnTo>
                    <a:lnTo>
                      <a:pt x="1019" y="724"/>
                    </a:lnTo>
                    <a:lnTo>
                      <a:pt x="1017" y="743"/>
                    </a:lnTo>
                    <a:lnTo>
                      <a:pt x="1017" y="753"/>
                    </a:lnTo>
                    <a:lnTo>
                      <a:pt x="1013" y="763"/>
                    </a:lnTo>
                    <a:lnTo>
                      <a:pt x="1011" y="765"/>
                    </a:lnTo>
                    <a:lnTo>
                      <a:pt x="1003" y="769"/>
                    </a:lnTo>
                    <a:lnTo>
                      <a:pt x="995" y="771"/>
                    </a:lnTo>
                    <a:lnTo>
                      <a:pt x="993" y="775"/>
                    </a:lnTo>
                    <a:lnTo>
                      <a:pt x="991" y="775"/>
                    </a:lnTo>
                    <a:lnTo>
                      <a:pt x="981" y="777"/>
                    </a:lnTo>
                    <a:lnTo>
                      <a:pt x="973" y="777"/>
                    </a:lnTo>
                    <a:lnTo>
                      <a:pt x="963" y="779"/>
                    </a:lnTo>
                    <a:lnTo>
                      <a:pt x="959" y="779"/>
                    </a:lnTo>
                    <a:lnTo>
                      <a:pt x="957" y="779"/>
                    </a:lnTo>
                    <a:lnTo>
                      <a:pt x="955" y="779"/>
                    </a:lnTo>
                    <a:lnTo>
                      <a:pt x="953" y="779"/>
                    </a:lnTo>
                    <a:lnTo>
                      <a:pt x="949" y="781"/>
                    </a:lnTo>
                    <a:lnTo>
                      <a:pt x="943" y="783"/>
                    </a:lnTo>
                    <a:lnTo>
                      <a:pt x="929" y="791"/>
                    </a:lnTo>
                    <a:lnTo>
                      <a:pt x="920" y="797"/>
                    </a:lnTo>
                    <a:lnTo>
                      <a:pt x="908" y="803"/>
                    </a:lnTo>
                    <a:lnTo>
                      <a:pt x="894" y="807"/>
                    </a:lnTo>
                    <a:lnTo>
                      <a:pt x="894" y="820"/>
                    </a:lnTo>
                    <a:lnTo>
                      <a:pt x="896" y="830"/>
                    </a:lnTo>
                    <a:lnTo>
                      <a:pt x="902" y="850"/>
                    </a:lnTo>
                    <a:lnTo>
                      <a:pt x="896" y="872"/>
                    </a:lnTo>
                    <a:lnTo>
                      <a:pt x="890" y="890"/>
                    </a:lnTo>
                    <a:lnTo>
                      <a:pt x="876" y="905"/>
                    </a:lnTo>
                    <a:lnTo>
                      <a:pt x="862" y="917"/>
                    </a:lnTo>
                    <a:lnTo>
                      <a:pt x="854" y="927"/>
                    </a:lnTo>
                    <a:lnTo>
                      <a:pt x="846" y="939"/>
                    </a:lnTo>
                    <a:lnTo>
                      <a:pt x="844" y="943"/>
                    </a:lnTo>
                    <a:lnTo>
                      <a:pt x="842" y="947"/>
                    </a:lnTo>
                    <a:lnTo>
                      <a:pt x="840" y="949"/>
                    </a:lnTo>
                    <a:lnTo>
                      <a:pt x="838" y="951"/>
                    </a:lnTo>
                    <a:lnTo>
                      <a:pt x="831" y="959"/>
                    </a:lnTo>
                    <a:lnTo>
                      <a:pt x="827" y="963"/>
                    </a:lnTo>
                    <a:lnTo>
                      <a:pt x="817" y="969"/>
                    </a:lnTo>
                    <a:lnTo>
                      <a:pt x="809" y="973"/>
                    </a:lnTo>
                    <a:lnTo>
                      <a:pt x="803" y="963"/>
                    </a:lnTo>
                    <a:lnTo>
                      <a:pt x="797" y="959"/>
                    </a:lnTo>
                    <a:lnTo>
                      <a:pt x="791" y="953"/>
                    </a:lnTo>
                    <a:lnTo>
                      <a:pt x="781" y="947"/>
                    </a:lnTo>
                    <a:lnTo>
                      <a:pt x="775" y="941"/>
                    </a:lnTo>
                    <a:lnTo>
                      <a:pt x="765" y="935"/>
                    </a:lnTo>
                    <a:lnTo>
                      <a:pt x="761" y="927"/>
                    </a:lnTo>
                    <a:lnTo>
                      <a:pt x="757" y="925"/>
                    </a:lnTo>
                    <a:lnTo>
                      <a:pt x="749" y="901"/>
                    </a:lnTo>
                    <a:lnTo>
                      <a:pt x="736" y="884"/>
                    </a:lnTo>
                    <a:lnTo>
                      <a:pt x="720" y="864"/>
                    </a:lnTo>
                    <a:lnTo>
                      <a:pt x="702" y="850"/>
                    </a:lnTo>
                    <a:lnTo>
                      <a:pt x="696" y="856"/>
                    </a:lnTo>
                    <a:lnTo>
                      <a:pt x="692" y="860"/>
                    </a:lnTo>
                    <a:lnTo>
                      <a:pt x="682" y="870"/>
                    </a:lnTo>
                    <a:lnTo>
                      <a:pt x="676" y="882"/>
                    </a:lnTo>
                    <a:lnTo>
                      <a:pt x="668" y="892"/>
                    </a:lnTo>
                    <a:lnTo>
                      <a:pt x="670" y="907"/>
                    </a:lnTo>
                    <a:lnTo>
                      <a:pt x="670" y="913"/>
                    </a:lnTo>
                    <a:lnTo>
                      <a:pt x="672" y="921"/>
                    </a:lnTo>
                    <a:lnTo>
                      <a:pt x="678" y="923"/>
                    </a:lnTo>
                    <a:lnTo>
                      <a:pt x="684" y="925"/>
                    </a:lnTo>
                    <a:lnTo>
                      <a:pt x="698" y="929"/>
                    </a:lnTo>
                    <a:lnTo>
                      <a:pt x="712" y="933"/>
                    </a:lnTo>
                    <a:lnTo>
                      <a:pt x="722" y="937"/>
                    </a:lnTo>
                    <a:lnTo>
                      <a:pt x="732" y="943"/>
                    </a:lnTo>
                    <a:lnTo>
                      <a:pt x="744" y="951"/>
                    </a:lnTo>
                    <a:lnTo>
                      <a:pt x="753" y="959"/>
                    </a:lnTo>
                    <a:lnTo>
                      <a:pt x="763" y="963"/>
                    </a:lnTo>
                    <a:lnTo>
                      <a:pt x="777" y="971"/>
                    </a:lnTo>
                    <a:lnTo>
                      <a:pt x="791" y="980"/>
                    </a:lnTo>
                    <a:lnTo>
                      <a:pt x="793" y="986"/>
                    </a:lnTo>
                    <a:lnTo>
                      <a:pt x="797" y="990"/>
                    </a:lnTo>
                    <a:lnTo>
                      <a:pt x="797" y="994"/>
                    </a:lnTo>
                    <a:lnTo>
                      <a:pt x="795" y="1000"/>
                    </a:lnTo>
                    <a:lnTo>
                      <a:pt x="791" y="1002"/>
                    </a:lnTo>
                    <a:lnTo>
                      <a:pt x="781" y="1006"/>
                    </a:lnTo>
                    <a:lnTo>
                      <a:pt x="777" y="1018"/>
                    </a:lnTo>
                    <a:lnTo>
                      <a:pt x="775" y="1022"/>
                    </a:lnTo>
                    <a:lnTo>
                      <a:pt x="769" y="1030"/>
                    </a:lnTo>
                    <a:lnTo>
                      <a:pt x="763" y="1040"/>
                    </a:lnTo>
                    <a:lnTo>
                      <a:pt x="753" y="1050"/>
                    </a:lnTo>
                    <a:lnTo>
                      <a:pt x="751" y="1065"/>
                    </a:lnTo>
                    <a:lnTo>
                      <a:pt x="751" y="1069"/>
                    </a:lnTo>
                    <a:lnTo>
                      <a:pt x="747" y="1073"/>
                    </a:lnTo>
                    <a:lnTo>
                      <a:pt x="740" y="1077"/>
                    </a:lnTo>
                    <a:lnTo>
                      <a:pt x="732" y="1081"/>
                    </a:lnTo>
                    <a:lnTo>
                      <a:pt x="724" y="1085"/>
                    </a:lnTo>
                    <a:lnTo>
                      <a:pt x="722" y="1087"/>
                    </a:lnTo>
                    <a:lnTo>
                      <a:pt x="716" y="1101"/>
                    </a:lnTo>
                    <a:lnTo>
                      <a:pt x="708" y="1107"/>
                    </a:lnTo>
                    <a:lnTo>
                      <a:pt x="696" y="1111"/>
                    </a:lnTo>
                    <a:lnTo>
                      <a:pt x="680" y="1119"/>
                    </a:lnTo>
                    <a:lnTo>
                      <a:pt x="672" y="1127"/>
                    </a:lnTo>
                    <a:lnTo>
                      <a:pt x="666" y="1131"/>
                    </a:lnTo>
                    <a:lnTo>
                      <a:pt x="660" y="1131"/>
                    </a:lnTo>
                    <a:lnTo>
                      <a:pt x="658" y="1131"/>
                    </a:lnTo>
                    <a:lnTo>
                      <a:pt x="656" y="1125"/>
                    </a:lnTo>
                    <a:lnTo>
                      <a:pt x="652" y="1121"/>
                    </a:lnTo>
                    <a:lnTo>
                      <a:pt x="647" y="1115"/>
                    </a:lnTo>
                    <a:lnTo>
                      <a:pt x="641" y="1111"/>
                    </a:lnTo>
                    <a:lnTo>
                      <a:pt x="631" y="1109"/>
                    </a:lnTo>
                    <a:lnTo>
                      <a:pt x="625" y="1107"/>
                    </a:lnTo>
                    <a:lnTo>
                      <a:pt x="621" y="1107"/>
                    </a:lnTo>
                    <a:lnTo>
                      <a:pt x="611" y="1101"/>
                    </a:lnTo>
                    <a:lnTo>
                      <a:pt x="605" y="1099"/>
                    </a:lnTo>
                    <a:lnTo>
                      <a:pt x="597" y="1103"/>
                    </a:lnTo>
                    <a:lnTo>
                      <a:pt x="591" y="1115"/>
                    </a:lnTo>
                    <a:lnTo>
                      <a:pt x="585" y="1133"/>
                    </a:lnTo>
                    <a:lnTo>
                      <a:pt x="581" y="1145"/>
                    </a:lnTo>
                    <a:lnTo>
                      <a:pt x="573" y="1150"/>
                    </a:lnTo>
                    <a:lnTo>
                      <a:pt x="567" y="1154"/>
                    </a:lnTo>
                    <a:lnTo>
                      <a:pt x="558" y="1158"/>
                    </a:lnTo>
                    <a:lnTo>
                      <a:pt x="554" y="1164"/>
                    </a:lnTo>
                    <a:lnTo>
                      <a:pt x="552" y="1172"/>
                    </a:lnTo>
                    <a:lnTo>
                      <a:pt x="548" y="1178"/>
                    </a:lnTo>
                    <a:lnTo>
                      <a:pt x="546" y="1182"/>
                    </a:lnTo>
                    <a:lnTo>
                      <a:pt x="550" y="1188"/>
                    </a:lnTo>
                    <a:lnTo>
                      <a:pt x="554" y="1198"/>
                    </a:lnTo>
                    <a:lnTo>
                      <a:pt x="560" y="1202"/>
                    </a:lnTo>
                    <a:lnTo>
                      <a:pt x="561" y="1204"/>
                    </a:lnTo>
                    <a:lnTo>
                      <a:pt x="544" y="1214"/>
                    </a:lnTo>
                    <a:lnTo>
                      <a:pt x="524" y="1224"/>
                    </a:lnTo>
                    <a:lnTo>
                      <a:pt x="520" y="1218"/>
                    </a:lnTo>
                    <a:lnTo>
                      <a:pt x="514" y="1210"/>
                    </a:lnTo>
                    <a:lnTo>
                      <a:pt x="510" y="1206"/>
                    </a:lnTo>
                    <a:lnTo>
                      <a:pt x="506" y="1200"/>
                    </a:lnTo>
                    <a:lnTo>
                      <a:pt x="502" y="1180"/>
                    </a:lnTo>
                    <a:lnTo>
                      <a:pt x="502" y="1170"/>
                    </a:lnTo>
                    <a:lnTo>
                      <a:pt x="498" y="1158"/>
                    </a:lnTo>
                    <a:lnTo>
                      <a:pt x="500" y="1154"/>
                    </a:lnTo>
                    <a:lnTo>
                      <a:pt x="502" y="1150"/>
                    </a:lnTo>
                    <a:lnTo>
                      <a:pt x="502" y="1146"/>
                    </a:lnTo>
                    <a:lnTo>
                      <a:pt x="502" y="1143"/>
                    </a:lnTo>
                    <a:lnTo>
                      <a:pt x="502" y="1137"/>
                    </a:lnTo>
                    <a:lnTo>
                      <a:pt x="502" y="1133"/>
                    </a:lnTo>
                    <a:lnTo>
                      <a:pt x="502" y="1129"/>
                    </a:lnTo>
                    <a:lnTo>
                      <a:pt x="498" y="1129"/>
                    </a:lnTo>
                    <a:lnTo>
                      <a:pt x="492" y="1135"/>
                    </a:lnTo>
                    <a:lnTo>
                      <a:pt x="486" y="1143"/>
                    </a:lnTo>
                    <a:lnTo>
                      <a:pt x="482" y="1148"/>
                    </a:lnTo>
                    <a:lnTo>
                      <a:pt x="480" y="1150"/>
                    </a:lnTo>
                    <a:lnTo>
                      <a:pt x="474" y="1182"/>
                    </a:lnTo>
                    <a:lnTo>
                      <a:pt x="468" y="1208"/>
                    </a:lnTo>
                    <a:lnTo>
                      <a:pt x="463" y="1237"/>
                    </a:lnTo>
                    <a:lnTo>
                      <a:pt x="461" y="1267"/>
                    </a:lnTo>
                    <a:lnTo>
                      <a:pt x="468" y="1269"/>
                    </a:lnTo>
                    <a:lnTo>
                      <a:pt x="474" y="1275"/>
                    </a:lnTo>
                    <a:lnTo>
                      <a:pt x="476" y="1277"/>
                    </a:lnTo>
                    <a:lnTo>
                      <a:pt x="478" y="1279"/>
                    </a:lnTo>
                    <a:lnTo>
                      <a:pt x="476" y="1287"/>
                    </a:lnTo>
                    <a:lnTo>
                      <a:pt x="472" y="1301"/>
                    </a:lnTo>
                    <a:lnTo>
                      <a:pt x="480" y="1305"/>
                    </a:lnTo>
                    <a:lnTo>
                      <a:pt x="488" y="1309"/>
                    </a:lnTo>
                    <a:lnTo>
                      <a:pt x="492" y="1312"/>
                    </a:lnTo>
                    <a:lnTo>
                      <a:pt x="496" y="1314"/>
                    </a:lnTo>
                    <a:lnTo>
                      <a:pt x="500" y="1316"/>
                    </a:lnTo>
                    <a:lnTo>
                      <a:pt x="502" y="1320"/>
                    </a:lnTo>
                    <a:lnTo>
                      <a:pt x="506" y="1328"/>
                    </a:lnTo>
                    <a:lnTo>
                      <a:pt x="508" y="1332"/>
                    </a:lnTo>
                    <a:lnTo>
                      <a:pt x="508" y="1336"/>
                    </a:lnTo>
                    <a:lnTo>
                      <a:pt x="508" y="1338"/>
                    </a:lnTo>
                    <a:lnTo>
                      <a:pt x="506" y="1340"/>
                    </a:lnTo>
                    <a:lnTo>
                      <a:pt x="502" y="1344"/>
                    </a:lnTo>
                    <a:lnTo>
                      <a:pt x="500" y="1346"/>
                    </a:lnTo>
                    <a:lnTo>
                      <a:pt x="498" y="1348"/>
                    </a:lnTo>
                    <a:lnTo>
                      <a:pt x="494" y="1356"/>
                    </a:lnTo>
                    <a:lnTo>
                      <a:pt x="492" y="1362"/>
                    </a:lnTo>
                    <a:lnTo>
                      <a:pt x="488" y="1372"/>
                    </a:lnTo>
                    <a:lnTo>
                      <a:pt x="486" y="1382"/>
                    </a:lnTo>
                    <a:lnTo>
                      <a:pt x="482" y="1386"/>
                    </a:lnTo>
                    <a:lnTo>
                      <a:pt x="476" y="1390"/>
                    </a:lnTo>
                    <a:lnTo>
                      <a:pt x="468" y="1384"/>
                    </a:lnTo>
                    <a:lnTo>
                      <a:pt x="463" y="1376"/>
                    </a:lnTo>
                    <a:lnTo>
                      <a:pt x="453" y="1370"/>
                    </a:lnTo>
                    <a:lnTo>
                      <a:pt x="445" y="1364"/>
                    </a:lnTo>
                    <a:lnTo>
                      <a:pt x="437" y="1350"/>
                    </a:lnTo>
                    <a:lnTo>
                      <a:pt x="431" y="1340"/>
                    </a:lnTo>
                    <a:lnTo>
                      <a:pt x="423" y="1332"/>
                    </a:lnTo>
                    <a:lnTo>
                      <a:pt x="413" y="1328"/>
                    </a:lnTo>
                    <a:lnTo>
                      <a:pt x="405" y="1322"/>
                    </a:lnTo>
                    <a:lnTo>
                      <a:pt x="399" y="1318"/>
                    </a:lnTo>
                    <a:lnTo>
                      <a:pt x="395" y="1316"/>
                    </a:lnTo>
                    <a:lnTo>
                      <a:pt x="389" y="1316"/>
                    </a:lnTo>
                    <a:lnTo>
                      <a:pt x="387" y="1312"/>
                    </a:lnTo>
                    <a:lnTo>
                      <a:pt x="387" y="1307"/>
                    </a:lnTo>
                    <a:lnTo>
                      <a:pt x="387" y="1303"/>
                    </a:lnTo>
                    <a:lnTo>
                      <a:pt x="389" y="1291"/>
                    </a:lnTo>
                    <a:lnTo>
                      <a:pt x="389" y="1283"/>
                    </a:lnTo>
                    <a:lnTo>
                      <a:pt x="385" y="1277"/>
                    </a:lnTo>
                    <a:lnTo>
                      <a:pt x="379" y="1275"/>
                    </a:lnTo>
                    <a:lnTo>
                      <a:pt x="372" y="1271"/>
                    </a:lnTo>
                    <a:lnTo>
                      <a:pt x="362" y="1269"/>
                    </a:lnTo>
                    <a:lnTo>
                      <a:pt x="336" y="1267"/>
                    </a:lnTo>
                    <a:lnTo>
                      <a:pt x="324" y="1265"/>
                    </a:lnTo>
                    <a:lnTo>
                      <a:pt x="314" y="1263"/>
                    </a:lnTo>
                    <a:lnTo>
                      <a:pt x="304" y="1263"/>
                    </a:lnTo>
                    <a:lnTo>
                      <a:pt x="296" y="1263"/>
                    </a:lnTo>
                    <a:lnTo>
                      <a:pt x="288" y="1265"/>
                    </a:lnTo>
                    <a:lnTo>
                      <a:pt x="249" y="1287"/>
                    </a:lnTo>
                    <a:lnTo>
                      <a:pt x="207" y="1307"/>
                    </a:lnTo>
                    <a:lnTo>
                      <a:pt x="166" y="1324"/>
                    </a:lnTo>
                    <a:lnTo>
                      <a:pt x="142" y="1330"/>
                    </a:lnTo>
                    <a:lnTo>
                      <a:pt x="120" y="1334"/>
                    </a:lnTo>
                    <a:lnTo>
                      <a:pt x="100" y="1334"/>
                    </a:lnTo>
                    <a:lnTo>
                      <a:pt x="79" y="1330"/>
                    </a:lnTo>
                    <a:lnTo>
                      <a:pt x="71" y="1328"/>
                    </a:lnTo>
                    <a:lnTo>
                      <a:pt x="65" y="1324"/>
                    </a:lnTo>
                    <a:lnTo>
                      <a:pt x="43" y="1314"/>
                    </a:lnTo>
                    <a:lnTo>
                      <a:pt x="25" y="1305"/>
                    </a:lnTo>
                    <a:lnTo>
                      <a:pt x="17" y="1301"/>
                    </a:lnTo>
                    <a:lnTo>
                      <a:pt x="9" y="1297"/>
                    </a:lnTo>
                    <a:lnTo>
                      <a:pt x="6" y="1285"/>
                    </a:lnTo>
                    <a:lnTo>
                      <a:pt x="4" y="1277"/>
                    </a:lnTo>
                    <a:lnTo>
                      <a:pt x="2" y="1269"/>
                    </a:lnTo>
                    <a:lnTo>
                      <a:pt x="0" y="1263"/>
                    </a:lnTo>
                    <a:lnTo>
                      <a:pt x="2" y="1255"/>
                    </a:lnTo>
                    <a:lnTo>
                      <a:pt x="6" y="1249"/>
                    </a:lnTo>
                    <a:lnTo>
                      <a:pt x="11" y="1241"/>
                    </a:lnTo>
                    <a:lnTo>
                      <a:pt x="23" y="1233"/>
                    </a:lnTo>
                    <a:lnTo>
                      <a:pt x="29" y="1229"/>
                    </a:lnTo>
                    <a:lnTo>
                      <a:pt x="33" y="1226"/>
                    </a:lnTo>
                    <a:lnTo>
                      <a:pt x="41" y="1220"/>
                    </a:lnTo>
                    <a:lnTo>
                      <a:pt x="43" y="1216"/>
                    </a:lnTo>
                    <a:lnTo>
                      <a:pt x="51" y="1202"/>
                    </a:lnTo>
                    <a:lnTo>
                      <a:pt x="53" y="1192"/>
                    </a:lnTo>
                    <a:lnTo>
                      <a:pt x="53" y="1188"/>
                    </a:lnTo>
                    <a:lnTo>
                      <a:pt x="51" y="1186"/>
                    </a:lnTo>
                    <a:lnTo>
                      <a:pt x="49" y="1186"/>
                    </a:lnTo>
                    <a:lnTo>
                      <a:pt x="51" y="1184"/>
                    </a:lnTo>
                    <a:lnTo>
                      <a:pt x="55" y="1182"/>
                    </a:lnTo>
                    <a:lnTo>
                      <a:pt x="61" y="1178"/>
                    </a:lnTo>
                    <a:lnTo>
                      <a:pt x="67" y="1170"/>
                    </a:lnTo>
                    <a:lnTo>
                      <a:pt x="69" y="1166"/>
                    </a:lnTo>
                    <a:lnTo>
                      <a:pt x="69" y="1170"/>
                    </a:lnTo>
                    <a:lnTo>
                      <a:pt x="69" y="1174"/>
                    </a:lnTo>
                    <a:lnTo>
                      <a:pt x="73" y="1174"/>
                    </a:lnTo>
                    <a:lnTo>
                      <a:pt x="81" y="1172"/>
                    </a:lnTo>
                    <a:lnTo>
                      <a:pt x="87" y="1170"/>
                    </a:lnTo>
                    <a:lnTo>
                      <a:pt x="97" y="1164"/>
                    </a:lnTo>
                    <a:lnTo>
                      <a:pt x="100" y="1158"/>
                    </a:lnTo>
                    <a:lnTo>
                      <a:pt x="104" y="1150"/>
                    </a:lnTo>
                    <a:lnTo>
                      <a:pt x="108" y="1145"/>
                    </a:lnTo>
                    <a:lnTo>
                      <a:pt x="112" y="1143"/>
                    </a:lnTo>
                    <a:lnTo>
                      <a:pt x="120" y="1139"/>
                    </a:lnTo>
                    <a:lnTo>
                      <a:pt x="128" y="1135"/>
                    </a:lnTo>
                    <a:lnTo>
                      <a:pt x="134" y="1133"/>
                    </a:lnTo>
                    <a:lnTo>
                      <a:pt x="136" y="1133"/>
                    </a:lnTo>
                    <a:lnTo>
                      <a:pt x="142" y="1125"/>
                    </a:lnTo>
                    <a:lnTo>
                      <a:pt x="148" y="1115"/>
                    </a:lnTo>
                    <a:lnTo>
                      <a:pt x="156" y="1105"/>
                    </a:lnTo>
                    <a:lnTo>
                      <a:pt x="162" y="1099"/>
                    </a:lnTo>
                    <a:lnTo>
                      <a:pt x="184" y="1083"/>
                    </a:lnTo>
                    <a:lnTo>
                      <a:pt x="205" y="1067"/>
                    </a:lnTo>
                    <a:lnTo>
                      <a:pt x="209" y="1056"/>
                    </a:lnTo>
                    <a:lnTo>
                      <a:pt x="213" y="1044"/>
                    </a:lnTo>
                    <a:lnTo>
                      <a:pt x="227" y="1016"/>
                    </a:lnTo>
                    <a:lnTo>
                      <a:pt x="239" y="986"/>
                    </a:lnTo>
                    <a:lnTo>
                      <a:pt x="245" y="973"/>
                    </a:lnTo>
                    <a:lnTo>
                      <a:pt x="253" y="961"/>
                    </a:lnTo>
                    <a:lnTo>
                      <a:pt x="255" y="945"/>
                    </a:lnTo>
                    <a:lnTo>
                      <a:pt x="257" y="933"/>
                    </a:lnTo>
                    <a:lnTo>
                      <a:pt x="259" y="925"/>
                    </a:lnTo>
                    <a:lnTo>
                      <a:pt x="261" y="921"/>
                    </a:lnTo>
                    <a:lnTo>
                      <a:pt x="267" y="917"/>
                    </a:lnTo>
                    <a:lnTo>
                      <a:pt x="273" y="911"/>
                    </a:lnTo>
                    <a:lnTo>
                      <a:pt x="271" y="901"/>
                    </a:lnTo>
                    <a:lnTo>
                      <a:pt x="271" y="896"/>
                    </a:lnTo>
                    <a:lnTo>
                      <a:pt x="267" y="888"/>
                    </a:lnTo>
                    <a:lnTo>
                      <a:pt x="261" y="882"/>
                    </a:lnTo>
                    <a:lnTo>
                      <a:pt x="257" y="876"/>
                    </a:lnTo>
                    <a:lnTo>
                      <a:pt x="253" y="870"/>
                    </a:lnTo>
                    <a:lnTo>
                      <a:pt x="249" y="862"/>
                    </a:lnTo>
                    <a:lnTo>
                      <a:pt x="241" y="856"/>
                    </a:lnTo>
                    <a:lnTo>
                      <a:pt x="237" y="848"/>
                    </a:lnTo>
                    <a:lnTo>
                      <a:pt x="235" y="846"/>
                    </a:lnTo>
                    <a:lnTo>
                      <a:pt x="241" y="836"/>
                    </a:lnTo>
                    <a:lnTo>
                      <a:pt x="251" y="830"/>
                    </a:lnTo>
                    <a:lnTo>
                      <a:pt x="259" y="824"/>
                    </a:lnTo>
                    <a:lnTo>
                      <a:pt x="269" y="820"/>
                    </a:lnTo>
                    <a:lnTo>
                      <a:pt x="279" y="807"/>
                    </a:lnTo>
                    <a:lnTo>
                      <a:pt x="290" y="801"/>
                    </a:lnTo>
                    <a:lnTo>
                      <a:pt x="306" y="795"/>
                    </a:lnTo>
                    <a:lnTo>
                      <a:pt x="320" y="789"/>
                    </a:lnTo>
                    <a:lnTo>
                      <a:pt x="326" y="783"/>
                    </a:lnTo>
                    <a:lnTo>
                      <a:pt x="330" y="779"/>
                    </a:lnTo>
                    <a:lnTo>
                      <a:pt x="338" y="777"/>
                    </a:lnTo>
                    <a:lnTo>
                      <a:pt x="350" y="775"/>
                    </a:lnTo>
                    <a:lnTo>
                      <a:pt x="358" y="777"/>
                    </a:lnTo>
                    <a:lnTo>
                      <a:pt x="364" y="781"/>
                    </a:lnTo>
                    <a:lnTo>
                      <a:pt x="366" y="787"/>
                    </a:lnTo>
                    <a:lnTo>
                      <a:pt x="366" y="797"/>
                    </a:lnTo>
                    <a:lnTo>
                      <a:pt x="362" y="805"/>
                    </a:lnTo>
                    <a:lnTo>
                      <a:pt x="358" y="811"/>
                    </a:lnTo>
                    <a:lnTo>
                      <a:pt x="352" y="818"/>
                    </a:lnTo>
                    <a:lnTo>
                      <a:pt x="350" y="820"/>
                    </a:lnTo>
                    <a:lnTo>
                      <a:pt x="360" y="824"/>
                    </a:lnTo>
                    <a:lnTo>
                      <a:pt x="368" y="830"/>
                    </a:lnTo>
                    <a:lnTo>
                      <a:pt x="374" y="834"/>
                    </a:lnTo>
                    <a:lnTo>
                      <a:pt x="381" y="842"/>
                    </a:lnTo>
                    <a:lnTo>
                      <a:pt x="399" y="834"/>
                    </a:lnTo>
                    <a:lnTo>
                      <a:pt x="409" y="830"/>
                    </a:lnTo>
                    <a:lnTo>
                      <a:pt x="417" y="824"/>
                    </a:lnTo>
                    <a:lnTo>
                      <a:pt x="435" y="830"/>
                    </a:lnTo>
                    <a:lnTo>
                      <a:pt x="451" y="834"/>
                    </a:lnTo>
                    <a:lnTo>
                      <a:pt x="467" y="838"/>
                    </a:lnTo>
                    <a:lnTo>
                      <a:pt x="484" y="842"/>
                    </a:lnTo>
                    <a:lnTo>
                      <a:pt x="498" y="840"/>
                    </a:lnTo>
                    <a:lnTo>
                      <a:pt x="506" y="838"/>
                    </a:lnTo>
                    <a:lnTo>
                      <a:pt x="512" y="838"/>
                    </a:lnTo>
                    <a:lnTo>
                      <a:pt x="514" y="836"/>
                    </a:lnTo>
                    <a:lnTo>
                      <a:pt x="520" y="832"/>
                    </a:lnTo>
                    <a:lnTo>
                      <a:pt x="526" y="828"/>
                    </a:lnTo>
                    <a:lnTo>
                      <a:pt x="532" y="820"/>
                    </a:lnTo>
                    <a:lnTo>
                      <a:pt x="591" y="830"/>
                    </a:lnTo>
                    <a:lnTo>
                      <a:pt x="619" y="832"/>
                    </a:lnTo>
                    <a:lnTo>
                      <a:pt x="647" y="834"/>
                    </a:lnTo>
                    <a:lnTo>
                      <a:pt x="647" y="832"/>
                    </a:lnTo>
                    <a:lnTo>
                      <a:pt x="649" y="830"/>
                    </a:lnTo>
                    <a:lnTo>
                      <a:pt x="649" y="828"/>
                    </a:lnTo>
                    <a:lnTo>
                      <a:pt x="649" y="824"/>
                    </a:lnTo>
                    <a:lnTo>
                      <a:pt x="654" y="820"/>
                    </a:lnTo>
                    <a:lnTo>
                      <a:pt x="662" y="814"/>
                    </a:lnTo>
                    <a:lnTo>
                      <a:pt x="668" y="805"/>
                    </a:lnTo>
                    <a:lnTo>
                      <a:pt x="668" y="795"/>
                    </a:lnTo>
                    <a:lnTo>
                      <a:pt x="662" y="785"/>
                    </a:lnTo>
                    <a:lnTo>
                      <a:pt x="656" y="775"/>
                    </a:lnTo>
                    <a:lnTo>
                      <a:pt x="654" y="763"/>
                    </a:lnTo>
                    <a:lnTo>
                      <a:pt x="654" y="759"/>
                    </a:lnTo>
                    <a:lnTo>
                      <a:pt x="654" y="753"/>
                    </a:lnTo>
                    <a:lnTo>
                      <a:pt x="654" y="755"/>
                    </a:lnTo>
                    <a:lnTo>
                      <a:pt x="654" y="757"/>
                    </a:lnTo>
                    <a:lnTo>
                      <a:pt x="652" y="759"/>
                    </a:lnTo>
                    <a:lnTo>
                      <a:pt x="649" y="755"/>
                    </a:lnTo>
                    <a:lnTo>
                      <a:pt x="643" y="745"/>
                    </a:lnTo>
                    <a:lnTo>
                      <a:pt x="637" y="739"/>
                    </a:lnTo>
                    <a:lnTo>
                      <a:pt x="635" y="735"/>
                    </a:lnTo>
                    <a:lnTo>
                      <a:pt x="633" y="724"/>
                    </a:lnTo>
                    <a:lnTo>
                      <a:pt x="631" y="720"/>
                    </a:lnTo>
                    <a:lnTo>
                      <a:pt x="631" y="716"/>
                    </a:lnTo>
                    <a:lnTo>
                      <a:pt x="627" y="714"/>
                    </a:lnTo>
                    <a:lnTo>
                      <a:pt x="625" y="710"/>
                    </a:lnTo>
                    <a:lnTo>
                      <a:pt x="627" y="700"/>
                    </a:lnTo>
                    <a:lnTo>
                      <a:pt x="627" y="692"/>
                    </a:lnTo>
                    <a:lnTo>
                      <a:pt x="629" y="688"/>
                    </a:lnTo>
                    <a:lnTo>
                      <a:pt x="629" y="686"/>
                    </a:lnTo>
                    <a:lnTo>
                      <a:pt x="629" y="682"/>
                    </a:lnTo>
                    <a:lnTo>
                      <a:pt x="629" y="676"/>
                    </a:lnTo>
                    <a:lnTo>
                      <a:pt x="629" y="670"/>
                    </a:lnTo>
                    <a:lnTo>
                      <a:pt x="617" y="654"/>
                    </a:lnTo>
                    <a:lnTo>
                      <a:pt x="605" y="645"/>
                    </a:lnTo>
                    <a:lnTo>
                      <a:pt x="595" y="635"/>
                    </a:lnTo>
                    <a:lnTo>
                      <a:pt x="583" y="623"/>
                    </a:lnTo>
                    <a:lnTo>
                      <a:pt x="575" y="613"/>
                    </a:lnTo>
                    <a:lnTo>
                      <a:pt x="563" y="605"/>
                    </a:lnTo>
                    <a:lnTo>
                      <a:pt x="554" y="599"/>
                    </a:lnTo>
                    <a:lnTo>
                      <a:pt x="552" y="597"/>
                    </a:lnTo>
                    <a:lnTo>
                      <a:pt x="550" y="597"/>
                    </a:lnTo>
                    <a:lnTo>
                      <a:pt x="528" y="571"/>
                    </a:lnTo>
                    <a:lnTo>
                      <a:pt x="508" y="540"/>
                    </a:lnTo>
                    <a:lnTo>
                      <a:pt x="504" y="530"/>
                    </a:lnTo>
                    <a:lnTo>
                      <a:pt x="500" y="518"/>
                    </a:lnTo>
                    <a:lnTo>
                      <a:pt x="492" y="512"/>
                    </a:lnTo>
                    <a:lnTo>
                      <a:pt x="488" y="506"/>
                    </a:lnTo>
                    <a:lnTo>
                      <a:pt x="488" y="492"/>
                    </a:lnTo>
                    <a:lnTo>
                      <a:pt x="486" y="479"/>
                    </a:lnTo>
                    <a:lnTo>
                      <a:pt x="484" y="469"/>
                    </a:lnTo>
                    <a:lnTo>
                      <a:pt x="482" y="461"/>
                    </a:lnTo>
                    <a:lnTo>
                      <a:pt x="474" y="447"/>
                    </a:lnTo>
                    <a:lnTo>
                      <a:pt x="472" y="439"/>
                    </a:lnTo>
                    <a:lnTo>
                      <a:pt x="468" y="425"/>
                    </a:lnTo>
                    <a:lnTo>
                      <a:pt x="468" y="419"/>
                    </a:lnTo>
                    <a:lnTo>
                      <a:pt x="467" y="413"/>
                    </a:lnTo>
                    <a:lnTo>
                      <a:pt x="465" y="394"/>
                    </a:lnTo>
                    <a:lnTo>
                      <a:pt x="461" y="376"/>
                    </a:lnTo>
                    <a:lnTo>
                      <a:pt x="457" y="368"/>
                    </a:lnTo>
                    <a:lnTo>
                      <a:pt x="453" y="364"/>
                    </a:lnTo>
                    <a:lnTo>
                      <a:pt x="443" y="362"/>
                    </a:lnTo>
                    <a:lnTo>
                      <a:pt x="427" y="360"/>
                    </a:lnTo>
                    <a:lnTo>
                      <a:pt x="415" y="360"/>
                    </a:lnTo>
                    <a:lnTo>
                      <a:pt x="401" y="360"/>
                    </a:lnTo>
                    <a:lnTo>
                      <a:pt x="393" y="344"/>
                    </a:lnTo>
                    <a:lnTo>
                      <a:pt x="383" y="338"/>
                    </a:lnTo>
                    <a:lnTo>
                      <a:pt x="376" y="332"/>
                    </a:lnTo>
                    <a:lnTo>
                      <a:pt x="374" y="328"/>
                    </a:lnTo>
                    <a:lnTo>
                      <a:pt x="370" y="318"/>
                    </a:lnTo>
                    <a:lnTo>
                      <a:pt x="368" y="315"/>
                    </a:lnTo>
                    <a:lnTo>
                      <a:pt x="366" y="309"/>
                    </a:lnTo>
                    <a:lnTo>
                      <a:pt x="366" y="289"/>
                    </a:lnTo>
                    <a:lnTo>
                      <a:pt x="370" y="267"/>
                    </a:lnTo>
                    <a:lnTo>
                      <a:pt x="374" y="249"/>
                    </a:lnTo>
                    <a:lnTo>
                      <a:pt x="383" y="232"/>
                    </a:lnTo>
                    <a:lnTo>
                      <a:pt x="381" y="214"/>
                    </a:lnTo>
                    <a:lnTo>
                      <a:pt x="376" y="202"/>
                    </a:lnTo>
                    <a:lnTo>
                      <a:pt x="370" y="192"/>
                    </a:lnTo>
                    <a:lnTo>
                      <a:pt x="362" y="180"/>
                    </a:lnTo>
                    <a:lnTo>
                      <a:pt x="360" y="176"/>
                    </a:lnTo>
                    <a:lnTo>
                      <a:pt x="358" y="164"/>
                    </a:lnTo>
                    <a:lnTo>
                      <a:pt x="358" y="154"/>
                    </a:lnTo>
                    <a:lnTo>
                      <a:pt x="354" y="145"/>
                    </a:lnTo>
                    <a:lnTo>
                      <a:pt x="346" y="119"/>
                    </a:lnTo>
                    <a:lnTo>
                      <a:pt x="340" y="109"/>
                    </a:lnTo>
                    <a:lnTo>
                      <a:pt x="336" y="103"/>
                    </a:lnTo>
                    <a:lnTo>
                      <a:pt x="332" y="99"/>
                    </a:lnTo>
                    <a:lnTo>
                      <a:pt x="326" y="95"/>
                    </a:lnTo>
                    <a:lnTo>
                      <a:pt x="318" y="91"/>
                    </a:lnTo>
                    <a:lnTo>
                      <a:pt x="306" y="83"/>
                    </a:lnTo>
                    <a:lnTo>
                      <a:pt x="286" y="71"/>
                    </a:lnTo>
                    <a:lnTo>
                      <a:pt x="279" y="68"/>
                    </a:lnTo>
                    <a:lnTo>
                      <a:pt x="275" y="66"/>
                    </a:lnTo>
                    <a:lnTo>
                      <a:pt x="275" y="64"/>
                    </a:lnTo>
                    <a:lnTo>
                      <a:pt x="275" y="60"/>
                    </a:lnTo>
                    <a:lnTo>
                      <a:pt x="281" y="58"/>
                    </a:lnTo>
                    <a:lnTo>
                      <a:pt x="290" y="54"/>
                    </a:lnTo>
                    <a:lnTo>
                      <a:pt x="290" y="52"/>
                    </a:lnTo>
                    <a:lnTo>
                      <a:pt x="294" y="5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6" name="Freeform 105"/>
              <p:cNvSpPr>
                <a:spLocks/>
              </p:cNvSpPr>
              <p:nvPr/>
            </p:nvSpPr>
            <p:spPr bwMode="auto">
              <a:xfrm>
                <a:off x="4386263" y="3289415"/>
                <a:ext cx="677862" cy="552450"/>
              </a:xfrm>
              <a:custGeom>
                <a:avLst/>
                <a:gdLst>
                  <a:gd name="T0" fmla="*/ 58233 w 1036"/>
                  <a:gd name="T1" fmla="*/ 1471 h 751"/>
                  <a:gd name="T2" fmla="*/ 115158 w 1036"/>
                  <a:gd name="T3" fmla="*/ 14712 h 751"/>
                  <a:gd name="T4" fmla="*/ 219847 w 1036"/>
                  <a:gd name="T5" fmla="*/ 2942 h 751"/>
                  <a:gd name="T6" fmla="*/ 258451 w 1036"/>
                  <a:gd name="T7" fmla="*/ 14712 h 751"/>
                  <a:gd name="T8" fmla="*/ 283315 w 1036"/>
                  <a:gd name="T9" fmla="*/ 36781 h 751"/>
                  <a:gd name="T10" fmla="*/ 316684 w 1036"/>
                  <a:gd name="T11" fmla="*/ 47080 h 751"/>
                  <a:gd name="T12" fmla="*/ 358560 w 1036"/>
                  <a:gd name="T13" fmla="*/ 69884 h 751"/>
                  <a:gd name="T14" fmla="*/ 376226 w 1036"/>
                  <a:gd name="T15" fmla="*/ 108136 h 751"/>
                  <a:gd name="T16" fmla="*/ 378844 w 1036"/>
                  <a:gd name="T17" fmla="*/ 154480 h 751"/>
                  <a:gd name="T18" fmla="*/ 456706 w 1036"/>
                  <a:gd name="T19" fmla="*/ 163307 h 751"/>
                  <a:gd name="T20" fmla="*/ 485496 w 1036"/>
                  <a:gd name="T21" fmla="*/ 135354 h 751"/>
                  <a:gd name="T22" fmla="*/ 531951 w 1036"/>
                  <a:gd name="T23" fmla="*/ 150066 h 751"/>
                  <a:gd name="T24" fmla="*/ 552889 w 1036"/>
                  <a:gd name="T25" fmla="*/ 139768 h 751"/>
                  <a:gd name="T26" fmla="*/ 566630 w 1036"/>
                  <a:gd name="T27" fmla="*/ 125055 h 751"/>
                  <a:gd name="T28" fmla="*/ 587568 w 1036"/>
                  <a:gd name="T29" fmla="*/ 86067 h 751"/>
                  <a:gd name="T30" fmla="*/ 609814 w 1036"/>
                  <a:gd name="T31" fmla="*/ 69884 h 751"/>
                  <a:gd name="T32" fmla="*/ 640566 w 1036"/>
                  <a:gd name="T33" fmla="*/ 52229 h 751"/>
                  <a:gd name="T34" fmla="*/ 671973 w 1036"/>
                  <a:gd name="T35" fmla="*/ 63999 h 751"/>
                  <a:gd name="T36" fmla="*/ 673282 w 1036"/>
                  <a:gd name="T37" fmla="*/ 116228 h 751"/>
                  <a:gd name="T38" fmla="*/ 664121 w 1036"/>
                  <a:gd name="T39" fmla="*/ 160365 h 751"/>
                  <a:gd name="T40" fmla="*/ 668047 w 1036"/>
                  <a:gd name="T41" fmla="*/ 184640 h 751"/>
                  <a:gd name="T42" fmla="*/ 671973 w 1036"/>
                  <a:gd name="T43" fmla="*/ 255995 h 751"/>
                  <a:gd name="T44" fmla="*/ 640566 w 1036"/>
                  <a:gd name="T45" fmla="*/ 288363 h 751"/>
                  <a:gd name="T46" fmla="*/ 670665 w 1036"/>
                  <a:gd name="T47" fmla="*/ 343534 h 751"/>
                  <a:gd name="T48" fmla="*/ 636641 w 1036"/>
                  <a:gd name="T49" fmla="*/ 394292 h 751"/>
                  <a:gd name="T50" fmla="*/ 662813 w 1036"/>
                  <a:gd name="T51" fmla="*/ 417096 h 751"/>
                  <a:gd name="T52" fmla="*/ 652344 w 1036"/>
                  <a:gd name="T53" fmla="*/ 461233 h 751"/>
                  <a:gd name="T54" fmla="*/ 628789 w 1036"/>
                  <a:gd name="T55" fmla="*/ 495807 h 751"/>
                  <a:gd name="T56" fmla="*/ 511014 w 1036"/>
                  <a:gd name="T57" fmla="*/ 503164 h 751"/>
                  <a:gd name="T58" fmla="*/ 476335 w 1036"/>
                  <a:gd name="T59" fmla="*/ 509048 h 751"/>
                  <a:gd name="T60" fmla="*/ 438386 w 1036"/>
                  <a:gd name="T61" fmla="*/ 534060 h 751"/>
                  <a:gd name="T62" fmla="*/ 429880 w 1036"/>
                  <a:gd name="T63" fmla="*/ 545094 h 751"/>
                  <a:gd name="T64" fmla="*/ 399782 w 1036"/>
                  <a:gd name="T65" fmla="*/ 532588 h 751"/>
                  <a:gd name="T66" fmla="*/ 381461 w 1036"/>
                  <a:gd name="T67" fmla="*/ 497279 h 751"/>
                  <a:gd name="T68" fmla="*/ 372955 w 1036"/>
                  <a:gd name="T69" fmla="*/ 520818 h 751"/>
                  <a:gd name="T70" fmla="*/ 346783 w 1036"/>
                  <a:gd name="T71" fmla="*/ 542151 h 751"/>
                  <a:gd name="T72" fmla="*/ 305561 w 1036"/>
                  <a:gd name="T73" fmla="*/ 545094 h 751"/>
                  <a:gd name="T74" fmla="*/ 296401 w 1036"/>
                  <a:gd name="T75" fmla="*/ 519347 h 751"/>
                  <a:gd name="T76" fmla="*/ 280698 w 1036"/>
                  <a:gd name="T77" fmla="*/ 525232 h 751"/>
                  <a:gd name="T78" fmla="*/ 238168 w 1036"/>
                  <a:gd name="T79" fmla="*/ 549508 h 751"/>
                  <a:gd name="T80" fmla="*/ 185169 w 1036"/>
                  <a:gd name="T81" fmla="*/ 542151 h 751"/>
                  <a:gd name="T82" fmla="*/ 178626 w 1036"/>
                  <a:gd name="T83" fmla="*/ 492865 h 751"/>
                  <a:gd name="T84" fmla="*/ 183860 w 1036"/>
                  <a:gd name="T85" fmla="*/ 434751 h 751"/>
                  <a:gd name="T86" fmla="*/ 222464 w 1036"/>
                  <a:gd name="T87" fmla="*/ 428866 h 751"/>
                  <a:gd name="T88" fmla="*/ 229007 w 1036"/>
                  <a:gd name="T89" fmla="*/ 397234 h 751"/>
                  <a:gd name="T90" fmla="*/ 206761 w 1036"/>
                  <a:gd name="T91" fmla="*/ 372223 h 751"/>
                  <a:gd name="T92" fmla="*/ 183860 w 1036"/>
                  <a:gd name="T93" fmla="*/ 350890 h 751"/>
                  <a:gd name="T94" fmla="*/ 145910 w 1036"/>
                  <a:gd name="T95" fmla="*/ 324408 h 751"/>
                  <a:gd name="T96" fmla="*/ 126936 w 1036"/>
                  <a:gd name="T97" fmla="*/ 279535 h 751"/>
                  <a:gd name="T98" fmla="*/ 144602 w 1036"/>
                  <a:gd name="T99" fmla="*/ 251582 h 751"/>
                  <a:gd name="T100" fmla="*/ 147219 w 1036"/>
                  <a:gd name="T101" fmla="*/ 230249 h 751"/>
                  <a:gd name="T102" fmla="*/ 109924 w 1036"/>
                  <a:gd name="T103" fmla="*/ 208180 h 751"/>
                  <a:gd name="T104" fmla="*/ 50382 w 1036"/>
                  <a:gd name="T105" fmla="*/ 202295 h 751"/>
                  <a:gd name="T106" fmla="*/ 24209 w 1036"/>
                  <a:gd name="T107" fmla="*/ 180227 h 751"/>
                  <a:gd name="T108" fmla="*/ 21592 w 1036"/>
                  <a:gd name="T109" fmla="*/ 117699 h 751"/>
                  <a:gd name="T110" fmla="*/ 0 w 1036"/>
                  <a:gd name="T111" fmla="*/ 74298 h 751"/>
                  <a:gd name="T112" fmla="*/ 13740 w 1036"/>
                  <a:gd name="T113" fmla="*/ 39723 h 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6"/>
                  <a:gd name="T172" fmla="*/ 0 h 751"/>
                  <a:gd name="T173" fmla="*/ 1036 w 1036"/>
                  <a:gd name="T174" fmla="*/ 751 h 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6" h="751">
                    <a:moveTo>
                      <a:pt x="23" y="30"/>
                    </a:moveTo>
                    <a:lnTo>
                      <a:pt x="27" y="22"/>
                    </a:lnTo>
                    <a:lnTo>
                      <a:pt x="31" y="18"/>
                    </a:lnTo>
                    <a:lnTo>
                      <a:pt x="37" y="14"/>
                    </a:lnTo>
                    <a:lnTo>
                      <a:pt x="45" y="10"/>
                    </a:lnTo>
                    <a:lnTo>
                      <a:pt x="63" y="8"/>
                    </a:lnTo>
                    <a:lnTo>
                      <a:pt x="77" y="6"/>
                    </a:lnTo>
                    <a:lnTo>
                      <a:pt x="83" y="4"/>
                    </a:lnTo>
                    <a:lnTo>
                      <a:pt x="89" y="2"/>
                    </a:lnTo>
                    <a:lnTo>
                      <a:pt x="95" y="2"/>
                    </a:lnTo>
                    <a:lnTo>
                      <a:pt x="97" y="0"/>
                    </a:lnTo>
                    <a:lnTo>
                      <a:pt x="101" y="2"/>
                    </a:lnTo>
                    <a:lnTo>
                      <a:pt x="107" y="4"/>
                    </a:lnTo>
                    <a:lnTo>
                      <a:pt x="112" y="8"/>
                    </a:lnTo>
                    <a:lnTo>
                      <a:pt x="116" y="16"/>
                    </a:lnTo>
                    <a:lnTo>
                      <a:pt x="122" y="22"/>
                    </a:lnTo>
                    <a:lnTo>
                      <a:pt x="150" y="22"/>
                    </a:lnTo>
                    <a:lnTo>
                      <a:pt x="176" y="20"/>
                    </a:lnTo>
                    <a:lnTo>
                      <a:pt x="198" y="18"/>
                    </a:lnTo>
                    <a:lnTo>
                      <a:pt x="219" y="18"/>
                    </a:lnTo>
                    <a:lnTo>
                      <a:pt x="261" y="14"/>
                    </a:lnTo>
                    <a:lnTo>
                      <a:pt x="281" y="14"/>
                    </a:lnTo>
                    <a:lnTo>
                      <a:pt x="302" y="12"/>
                    </a:lnTo>
                    <a:lnTo>
                      <a:pt x="318" y="8"/>
                    </a:lnTo>
                    <a:lnTo>
                      <a:pt x="324" y="8"/>
                    </a:lnTo>
                    <a:lnTo>
                      <a:pt x="332" y="4"/>
                    </a:lnTo>
                    <a:lnTo>
                      <a:pt x="336" y="4"/>
                    </a:lnTo>
                    <a:lnTo>
                      <a:pt x="340" y="2"/>
                    </a:lnTo>
                    <a:lnTo>
                      <a:pt x="342" y="2"/>
                    </a:lnTo>
                    <a:lnTo>
                      <a:pt x="344" y="0"/>
                    </a:lnTo>
                    <a:lnTo>
                      <a:pt x="348" y="2"/>
                    </a:lnTo>
                    <a:lnTo>
                      <a:pt x="350" y="4"/>
                    </a:lnTo>
                    <a:lnTo>
                      <a:pt x="352" y="4"/>
                    </a:lnTo>
                    <a:lnTo>
                      <a:pt x="354" y="4"/>
                    </a:lnTo>
                    <a:lnTo>
                      <a:pt x="376" y="12"/>
                    </a:lnTo>
                    <a:lnTo>
                      <a:pt x="395" y="20"/>
                    </a:lnTo>
                    <a:lnTo>
                      <a:pt x="403" y="22"/>
                    </a:lnTo>
                    <a:lnTo>
                      <a:pt x="415" y="30"/>
                    </a:lnTo>
                    <a:lnTo>
                      <a:pt x="421" y="32"/>
                    </a:lnTo>
                    <a:lnTo>
                      <a:pt x="425" y="34"/>
                    </a:lnTo>
                    <a:lnTo>
                      <a:pt x="427" y="38"/>
                    </a:lnTo>
                    <a:lnTo>
                      <a:pt x="427" y="42"/>
                    </a:lnTo>
                    <a:lnTo>
                      <a:pt x="429" y="46"/>
                    </a:lnTo>
                    <a:lnTo>
                      <a:pt x="431" y="48"/>
                    </a:lnTo>
                    <a:lnTo>
                      <a:pt x="433" y="50"/>
                    </a:lnTo>
                    <a:lnTo>
                      <a:pt x="437" y="50"/>
                    </a:lnTo>
                    <a:lnTo>
                      <a:pt x="445" y="54"/>
                    </a:lnTo>
                    <a:lnTo>
                      <a:pt x="453" y="58"/>
                    </a:lnTo>
                    <a:lnTo>
                      <a:pt x="459" y="58"/>
                    </a:lnTo>
                    <a:lnTo>
                      <a:pt x="461" y="60"/>
                    </a:lnTo>
                    <a:lnTo>
                      <a:pt x="467" y="64"/>
                    </a:lnTo>
                    <a:lnTo>
                      <a:pt x="471" y="68"/>
                    </a:lnTo>
                    <a:lnTo>
                      <a:pt x="477" y="66"/>
                    </a:lnTo>
                    <a:lnTo>
                      <a:pt x="484" y="64"/>
                    </a:lnTo>
                    <a:lnTo>
                      <a:pt x="494" y="62"/>
                    </a:lnTo>
                    <a:lnTo>
                      <a:pt x="496" y="60"/>
                    </a:lnTo>
                    <a:lnTo>
                      <a:pt x="498" y="60"/>
                    </a:lnTo>
                    <a:lnTo>
                      <a:pt x="512" y="64"/>
                    </a:lnTo>
                    <a:lnTo>
                      <a:pt x="524" y="68"/>
                    </a:lnTo>
                    <a:lnTo>
                      <a:pt x="532" y="68"/>
                    </a:lnTo>
                    <a:lnTo>
                      <a:pt x="546" y="69"/>
                    </a:lnTo>
                    <a:lnTo>
                      <a:pt x="548" y="83"/>
                    </a:lnTo>
                    <a:lnTo>
                      <a:pt x="548" y="95"/>
                    </a:lnTo>
                    <a:lnTo>
                      <a:pt x="550" y="109"/>
                    </a:lnTo>
                    <a:lnTo>
                      <a:pt x="552" y="115"/>
                    </a:lnTo>
                    <a:lnTo>
                      <a:pt x="554" y="127"/>
                    </a:lnTo>
                    <a:lnTo>
                      <a:pt x="558" y="131"/>
                    </a:lnTo>
                    <a:lnTo>
                      <a:pt x="564" y="133"/>
                    </a:lnTo>
                    <a:lnTo>
                      <a:pt x="568" y="135"/>
                    </a:lnTo>
                    <a:lnTo>
                      <a:pt x="570" y="135"/>
                    </a:lnTo>
                    <a:lnTo>
                      <a:pt x="575" y="141"/>
                    </a:lnTo>
                    <a:lnTo>
                      <a:pt x="575" y="147"/>
                    </a:lnTo>
                    <a:lnTo>
                      <a:pt x="579" y="156"/>
                    </a:lnTo>
                    <a:lnTo>
                      <a:pt x="579" y="164"/>
                    </a:lnTo>
                    <a:lnTo>
                      <a:pt x="579" y="170"/>
                    </a:lnTo>
                    <a:lnTo>
                      <a:pt x="577" y="180"/>
                    </a:lnTo>
                    <a:lnTo>
                      <a:pt x="575" y="186"/>
                    </a:lnTo>
                    <a:lnTo>
                      <a:pt x="570" y="196"/>
                    </a:lnTo>
                    <a:lnTo>
                      <a:pt x="571" y="202"/>
                    </a:lnTo>
                    <a:lnTo>
                      <a:pt x="575" y="206"/>
                    </a:lnTo>
                    <a:lnTo>
                      <a:pt x="579" y="210"/>
                    </a:lnTo>
                    <a:lnTo>
                      <a:pt x="585" y="212"/>
                    </a:lnTo>
                    <a:lnTo>
                      <a:pt x="593" y="212"/>
                    </a:lnTo>
                    <a:lnTo>
                      <a:pt x="607" y="212"/>
                    </a:lnTo>
                    <a:lnTo>
                      <a:pt x="629" y="216"/>
                    </a:lnTo>
                    <a:lnTo>
                      <a:pt x="653" y="222"/>
                    </a:lnTo>
                    <a:lnTo>
                      <a:pt x="662" y="228"/>
                    </a:lnTo>
                    <a:lnTo>
                      <a:pt x="672" y="230"/>
                    </a:lnTo>
                    <a:lnTo>
                      <a:pt x="686" y="228"/>
                    </a:lnTo>
                    <a:lnTo>
                      <a:pt x="698" y="222"/>
                    </a:lnTo>
                    <a:lnTo>
                      <a:pt x="706" y="218"/>
                    </a:lnTo>
                    <a:lnTo>
                      <a:pt x="712" y="212"/>
                    </a:lnTo>
                    <a:lnTo>
                      <a:pt x="714" y="204"/>
                    </a:lnTo>
                    <a:lnTo>
                      <a:pt x="722" y="200"/>
                    </a:lnTo>
                    <a:lnTo>
                      <a:pt x="726" y="194"/>
                    </a:lnTo>
                    <a:lnTo>
                      <a:pt x="730" y="188"/>
                    </a:lnTo>
                    <a:lnTo>
                      <a:pt x="734" y="186"/>
                    </a:lnTo>
                    <a:lnTo>
                      <a:pt x="740" y="184"/>
                    </a:lnTo>
                    <a:lnTo>
                      <a:pt x="742" y="184"/>
                    </a:lnTo>
                    <a:lnTo>
                      <a:pt x="744" y="184"/>
                    </a:lnTo>
                    <a:lnTo>
                      <a:pt x="748" y="186"/>
                    </a:lnTo>
                    <a:lnTo>
                      <a:pt x="752" y="188"/>
                    </a:lnTo>
                    <a:lnTo>
                      <a:pt x="757" y="188"/>
                    </a:lnTo>
                    <a:lnTo>
                      <a:pt x="761" y="188"/>
                    </a:lnTo>
                    <a:lnTo>
                      <a:pt x="775" y="192"/>
                    </a:lnTo>
                    <a:lnTo>
                      <a:pt x="787" y="196"/>
                    </a:lnTo>
                    <a:lnTo>
                      <a:pt x="799" y="200"/>
                    </a:lnTo>
                    <a:lnTo>
                      <a:pt x="813" y="204"/>
                    </a:lnTo>
                    <a:lnTo>
                      <a:pt x="819" y="202"/>
                    </a:lnTo>
                    <a:lnTo>
                      <a:pt x="823" y="198"/>
                    </a:lnTo>
                    <a:lnTo>
                      <a:pt x="827" y="192"/>
                    </a:lnTo>
                    <a:lnTo>
                      <a:pt x="831" y="186"/>
                    </a:lnTo>
                    <a:lnTo>
                      <a:pt x="835" y="192"/>
                    </a:lnTo>
                    <a:lnTo>
                      <a:pt x="837" y="194"/>
                    </a:lnTo>
                    <a:lnTo>
                      <a:pt x="839" y="196"/>
                    </a:lnTo>
                    <a:lnTo>
                      <a:pt x="843" y="194"/>
                    </a:lnTo>
                    <a:lnTo>
                      <a:pt x="845" y="190"/>
                    </a:lnTo>
                    <a:lnTo>
                      <a:pt x="843" y="186"/>
                    </a:lnTo>
                    <a:lnTo>
                      <a:pt x="843" y="184"/>
                    </a:lnTo>
                    <a:lnTo>
                      <a:pt x="846" y="182"/>
                    </a:lnTo>
                    <a:lnTo>
                      <a:pt x="856" y="180"/>
                    </a:lnTo>
                    <a:lnTo>
                      <a:pt x="864" y="180"/>
                    </a:lnTo>
                    <a:lnTo>
                      <a:pt x="868" y="176"/>
                    </a:lnTo>
                    <a:lnTo>
                      <a:pt x="870" y="172"/>
                    </a:lnTo>
                    <a:lnTo>
                      <a:pt x="868" y="172"/>
                    </a:lnTo>
                    <a:lnTo>
                      <a:pt x="866" y="170"/>
                    </a:lnTo>
                    <a:lnTo>
                      <a:pt x="864" y="164"/>
                    </a:lnTo>
                    <a:lnTo>
                      <a:pt x="866" y="160"/>
                    </a:lnTo>
                    <a:lnTo>
                      <a:pt x="866" y="154"/>
                    </a:lnTo>
                    <a:lnTo>
                      <a:pt x="874" y="145"/>
                    </a:lnTo>
                    <a:lnTo>
                      <a:pt x="882" y="137"/>
                    </a:lnTo>
                    <a:lnTo>
                      <a:pt x="886" y="133"/>
                    </a:lnTo>
                    <a:lnTo>
                      <a:pt x="890" y="127"/>
                    </a:lnTo>
                    <a:lnTo>
                      <a:pt x="896" y="119"/>
                    </a:lnTo>
                    <a:lnTo>
                      <a:pt x="898" y="117"/>
                    </a:lnTo>
                    <a:lnTo>
                      <a:pt x="900" y="117"/>
                    </a:lnTo>
                    <a:lnTo>
                      <a:pt x="904" y="119"/>
                    </a:lnTo>
                    <a:lnTo>
                      <a:pt x="910" y="119"/>
                    </a:lnTo>
                    <a:lnTo>
                      <a:pt x="914" y="119"/>
                    </a:lnTo>
                    <a:lnTo>
                      <a:pt x="920" y="117"/>
                    </a:lnTo>
                    <a:lnTo>
                      <a:pt x="922" y="111"/>
                    </a:lnTo>
                    <a:lnTo>
                      <a:pt x="924" y="107"/>
                    </a:lnTo>
                    <a:lnTo>
                      <a:pt x="928" y="101"/>
                    </a:lnTo>
                    <a:lnTo>
                      <a:pt x="932" y="95"/>
                    </a:lnTo>
                    <a:lnTo>
                      <a:pt x="941" y="89"/>
                    </a:lnTo>
                    <a:lnTo>
                      <a:pt x="943" y="83"/>
                    </a:lnTo>
                    <a:lnTo>
                      <a:pt x="947" y="79"/>
                    </a:lnTo>
                    <a:lnTo>
                      <a:pt x="947" y="73"/>
                    </a:lnTo>
                    <a:lnTo>
                      <a:pt x="953" y="73"/>
                    </a:lnTo>
                    <a:lnTo>
                      <a:pt x="957" y="73"/>
                    </a:lnTo>
                    <a:lnTo>
                      <a:pt x="963" y="73"/>
                    </a:lnTo>
                    <a:lnTo>
                      <a:pt x="969" y="73"/>
                    </a:lnTo>
                    <a:lnTo>
                      <a:pt x="979" y="71"/>
                    </a:lnTo>
                    <a:lnTo>
                      <a:pt x="993" y="71"/>
                    </a:lnTo>
                    <a:lnTo>
                      <a:pt x="999" y="71"/>
                    </a:lnTo>
                    <a:lnTo>
                      <a:pt x="1009" y="73"/>
                    </a:lnTo>
                    <a:lnTo>
                      <a:pt x="1015" y="77"/>
                    </a:lnTo>
                    <a:lnTo>
                      <a:pt x="1021" y="77"/>
                    </a:lnTo>
                    <a:lnTo>
                      <a:pt x="1027" y="77"/>
                    </a:lnTo>
                    <a:lnTo>
                      <a:pt x="1029" y="77"/>
                    </a:lnTo>
                    <a:lnTo>
                      <a:pt x="1027" y="81"/>
                    </a:lnTo>
                    <a:lnTo>
                      <a:pt x="1027" y="87"/>
                    </a:lnTo>
                    <a:lnTo>
                      <a:pt x="1023" y="101"/>
                    </a:lnTo>
                    <a:lnTo>
                      <a:pt x="1019" y="113"/>
                    </a:lnTo>
                    <a:lnTo>
                      <a:pt x="1021" y="117"/>
                    </a:lnTo>
                    <a:lnTo>
                      <a:pt x="1025" y="121"/>
                    </a:lnTo>
                    <a:lnTo>
                      <a:pt x="1027" y="131"/>
                    </a:lnTo>
                    <a:lnTo>
                      <a:pt x="1027" y="137"/>
                    </a:lnTo>
                    <a:lnTo>
                      <a:pt x="1027" y="145"/>
                    </a:lnTo>
                    <a:lnTo>
                      <a:pt x="1027" y="152"/>
                    </a:lnTo>
                    <a:lnTo>
                      <a:pt x="1029" y="158"/>
                    </a:lnTo>
                    <a:lnTo>
                      <a:pt x="1032" y="160"/>
                    </a:lnTo>
                    <a:lnTo>
                      <a:pt x="1034" y="164"/>
                    </a:lnTo>
                    <a:lnTo>
                      <a:pt x="1036" y="164"/>
                    </a:lnTo>
                    <a:lnTo>
                      <a:pt x="1034" y="180"/>
                    </a:lnTo>
                    <a:lnTo>
                      <a:pt x="1034" y="194"/>
                    </a:lnTo>
                    <a:lnTo>
                      <a:pt x="1027" y="204"/>
                    </a:lnTo>
                    <a:lnTo>
                      <a:pt x="1023" y="208"/>
                    </a:lnTo>
                    <a:lnTo>
                      <a:pt x="1017" y="212"/>
                    </a:lnTo>
                    <a:lnTo>
                      <a:pt x="1015" y="218"/>
                    </a:lnTo>
                    <a:lnTo>
                      <a:pt x="1013" y="220"/>
                    </a:lnTo>
                    <a:lnTo>
                      <a:pt x="1011" y="228"/>
                    </a:lnTo>
                    <a:lnTo>
                      <a:pt x="1013" y="228"/>
                    </a:lnTo>
                    <a:lnTo>
                      <a:pt x="1017" y="230"/>
                    </a:lnTo>
                    <a:lnTo>
                      <a:pt x="1019" y="232"/>
                    </a:lnTo>
                    <a:lnTo>
                      <a:pt x="1023" y="237"/>
                    </a:lnTo>
                    <a:lnTo>
                      <a:pt x="1023" y="243"/>
                    </a:lnTo>
                    <a:lnTo>
                      <a:pt x="1023" y="247"/>
                    </a:lnTo>
                    <a:lnTo>
                      <a:pt x="1021" y="251"/>
                    </a:lnTo>
                    <a:lnTo>
                      <a:pt x="1015" y="261"/>
                    </a:lnTo>
                    <a:lnTo>
                      <a:pt x="1009" y="271"/>
                    </a:lnTo>
                    <a:lnTo>
                      <a:pt x="1011" y="285"/>
                    </a:lnTo>
                    <a:lnTo>
                      <a:pt x="1017" y="295"/>
                    </a:lnTo>
                    <a:lnTo>
                      <a:pt x="1021" y="303"/>
                    </a:lnTo>
                    <a:lnTo>
                      <a:pt x="1027" y="313"/>
                    </a:lnTo>
                    <a:lnTo>
                      <a:pt x="1027" y="324"/>
                    </a:lnTo>
                    <a:lnTo>
                      <a:pt x="1027" y="336"/>
                    </a:lnTo>
                    <a:lnTo>
                      <a:pt x="1027" y="348"/>
                    </a:lnTo>
                    <a:lnTo>
                      <a:pt x="1023" y="358"/>
                    </a:lnTo>
                    <a:lnTo>
                      <a:pt x="1021" y="360"/>
                    </a:lnTo>
                    <a:lnTo>
                      <a:pt x="1017" y="360"/>
                    </a:lnTo>
                    <a:lnTo>
                      <a:pt x="1009" y="362"/>
                    </a:lnTo>
                    <a:lnTo>
                      <a:pt x="999" y="368"/>
                    </a:lnTo>
                    <a:lnTo>
                      <a:pt x="993" y="376"/>
                    </a:lnTo>
                    <a:lnTo>
                      <a:pt x="989" y="382"/>
                    </a:lnTo>
                    <a:lnTo>
                      <a:pt x="981" y="386"/>
                    </a:lnTo>
                    <a:lnTo>
                      <a:pt x="979" y="392"/>
                    </a:lnTo>
                    <a:lnTo>
                      <a:pt x="981" y="398"/>
                    </a:lnTo>
                    <a:lnTo>
                      <a:pt x="987" y="403"/>
                    </a:lnTo>
                    <a:lnTo>
                      <a:pt x="993" y="409"/>
                    </a:lnTo>
                    <a:lnTo>
                      <a:pt x="1013" y="419"/>
                    </a:lnTo>
                    <a:lnTo>
                      <a:pt x="1021" y="423"/>
                    </a:lnTo>
                    <a:lnTo>
                      <a:pt x="1027" y="427"/>
                    </a:lnTo>
                    <a:lnTo>
                      <a:pt x="1030" y="441"/>
                    </a:lnTo>
                    <a:lnTo>
                      <a:pt x="1030" y="455"/>
                    </a:lnTo>
                    <a:lnTo>
                      <a:pt x="1025" y="467"/>
                    </a:lnTo>
                    <a:lnTo>
                      <a:pt x="1015" y="479"/>
                    </a:lnTo>
                    <a:lnTo>
                      <a:pt x="1009" y="488"/>
                    </a:lnTo>
                    <a:lnTo>
                      <a:pt x="1005" y="496"/>
                    </a:lnTo>
                    <a:lnTo>
                      <a:pt x="999" y="502"/>
                    </a:lnTo>
                    <a:lnTo>
                      <a:pt x="989" y="510"/>
                    </a:lnTo>
                    <a:lnTo>
                      <a:pt x="987" y="518"/>
                    </a:lnTo>
                    <a:lnTo>
                      <a:pt x="983" y="526"/>
                    </a:lnTo>
                    <a:lnTo>
                      <a:pt x="981" y="532"/>
                    </a:lnTo>
                    <a:lnTo>
                      <a:pt x="973" y="536"/>
                    </a:lnTo>
                    <a:lnTo>
                      <a:pt x="973" y="540"/>
                    </a:lnTo>
                    <a:lnTo>
                      <a:pt x="975" y="544"/>
                    </a:lnTo>
                    <a:lnTo>
                      <a:pt x="981" y="548"/>
                    </a:lnTo>
                    <a:lnTo>
                      <a:pt x="985" y="552"/>
                    </a:lnTo>
                    <a:lnTo>
                      <a:pt x="991" y="558"/>
                    </a:lnTo>
                    <a:lnTo>
                      <a:pt x="993" y="560"/>
                    </a:lnTo>
                    <a:lnTo>
                      <a:pt x="999" y="564"/>
                    </a:lnTo>
                    <a:lnTo>
                      <a:pt x="1009" y="564"/>
                    </a:lnTo>
                    <a:lnTo>
                      <a:pt x="1013" y="567"/>
                    </a:lnTo>
                    <a:lnTo>
                      <a:pt x="1017" y="573"/>
                    </a:lnTo>
                    <a:lnTo>
                      <a:pt x="1017" y="579"/>
                    </a:lnTo>
                    <a:lnTo>
                      <a:pt x="1017" y="585"/>
                    </a:lnTo>
                    <a:lnTo>
                      <a:pt x="1013" y="593"/>
                    </a:lnTo>
                    <a:lnTo>
                      <a:pt x="1009" y="599"/>
                    </a:lnTo>
                    <a:lnTo>
                      <a:pt x="1005" y="601"/>
                    </a:lnTo>
                    <a:lnTo>
                      <a:pt x="999" y="609"/>
                    </a:lnTo>
                    <a:lnTo>
                      <a:pt x="999" y="617"/>
                    </a:lnTo>
                    <a:lnTo>
                      <a:pt x="997" y="627"/>
                    </a:lnTo>
                    <a:lnTo>
                      <a:pt x="993" y="629"/>
                    </a:lnTo>
                    <a:lnTo>
                      <a:pt x="989" y="633"/>
                    </a:lnTo>
                    <a:lnTo>
                      <a:pt x="983" y="643"/>
                    </a:lnTo>
                    <a:lnTo>
                      <a:pt x="979" y="652"/>
                    </a:lnTo>
                    <a:lnTo>
                      <a:pt x="975" y="654"/>
                    </a:lnTo>
                    <a:lnTo>
                      <a:pt x="971" y="656"/>
                    </a:lnTo>
                    <a:lnTo>
                      <a:pt x="965" y="660"/>
                    </a:lnTo>
                    <a:lnTo>
                      <a:pt x="963" y="666"/>
                    </a:lnTo>
                    <a:lnTo>
                      <a:pt x="961" y="674"/>
                    </a:lnTo>
                    <a:lnTo>
                      <a:pt x="957" y="678"/>
                    </a:lnTo>
                    <a:lnTo>
                      <a:pt x="957" y="680"/>
                    </a:lnTo>
                    <a:lnTo>
                      <a:pt x="914" y="680"/>
                    </a:lnTo>
                    <a:lnTo>
                      <a:pt x="872" y="678"/>
                    </a:lnTo>
                    <a:lnTo>
                      <a:pt x="829" y="678"/>
                    </a:lnTo>
                    <a:lnTo>
                      <a:pt x="787" y="678"/>
                    </a:lnTo>
                    <a:lnTo>
                      <a:pt x="785" y="678"/>
                    </a:lnTo>
                    <a:lnTo>
                      <a:pt x="783" y="680"/>
                    </a:lnTo>
                    <a:lnTo>
                      <a:pt x="781" y="684"/>
                    </a:lnTo>
                    <a:lnTo>
                      <a:pt x="777" y="690"/>
                    </a:lnTo>
                    <a:lnTo>
                      <a:pt x="777" y="692"/>
                    </a:lnTo>
                    <a:lnTo>
                      <a:pt x="769" y="690"/>
                    </a:lnTo>
                    <a:lnTo>
                      <a:pt x="765" y="688"/>
                    </a:lnTo>
                    <a:lnTo>
                      <a:pt x="759" y="688"/>
                    </a:lnTo>
                    <a:lnTo>
                      <a:pt x="752" y="688"/>
                    </a:lnTo>
                    <a:lnTo>
                      <a:pt x="746" y="690"/>
                    </a:lnTo>
                    <a:lnTo>
                      <a:pt x="740" y="692"/>
                    </a:lnTo>
                    <a:lnTo>
                      <a:pt x="728" y="692"/>
                    </a:lnTo>
                    <a:lnTo>
                      <a:pt x="716" y="694"/>
                    </a:lnTo>
                    <a:lnTo>
                      <a:pt x="702" y="696"/>
                    </a:lnTo>
                    <a:lnTo>
                      <a:pt x="700" y="698"/>
                    </a:lnTo>
                    <a:lnTo>
                      <a:pt x="696" y="700"/>
                    </a:lnTo>
                    <a:lnTo>
                      <a:pt x="688" y="706"/>
                    </a:lnTo>
                    <a:lnTo>
                      <a:pt x="676" y="710"/>
                    </a:lnTo>
                    <a:lnTo>
                      <a:pt x="670" y="714"/>
                    </a:lnTo>
                    <a:lnTo>
                      <a:pt x="666" y="722"/>
                    </a:lnTo>
                    <a:lnTo>
                      <a:pt x="670" y="726"/>
                    </a:lnTo>
                    <a:lnTo>
                      <a:pt x="676" y="728"/>
                    </a:lnTo>
                    <a:lnTo>
                      <a:pt x="678" y="730"/>
                    </a:lnTo>
                    <a:lnTo>
                      <a:pt x="684" y="735"/>
                    </a:lnTo>
                    <a:lnTo>
                      <a:pt x="682" y="739"/>
                    </a:lnTo>
                    <a:lnTo>
                      <a:pt x="680" y="741"/>
                    </a:lnTo>
                    <a:lnTo>
                      <a:pt x="678" y="745"/>
                    </a:lnTo>
                    <a:lnTo>
                      <a:pt x="670" y="745"/>
                    </a:lnTo>
                    <a:lnTo>
                      <a:pt x="661" y="743"/>
                    </a:lnTo>
                    <a:lnTo>
                      <a:pt x="657" y="741"/>
                    </a:lnTo>
                    <a:lnTo>
                      <a:pt x="651" y="739"/>
                    </a:lnTo>
                    <a:lnTo>
                      <a:pt x="643" y="737"/>
                    </a:lnTo>
                    <a:lnTo>
                      <a:pt x="633" y="737"/>
                    </a:lnTo>
                    <a:lnTo>
                      <a:pt x="623" y="735"/>
                    </a:lnTo>
                    <a:lnTo>
                      <a:pt x="619" y="730"/>
                    </a:lnTo>
                    <a:lnTo>
                      <a:pt x="619" y="728"/>
                    </a:lnTo>
                    <a:lnTo>
                      <a:pt x="619" y="730"/>
                    </a:lnTo>
                    <a:lnTo>
                      <a:pt x="613" y="728"/>
                    </a:lnTo>
                    <a:lnTo>
                      <a:pt x="611" y="724"/>
                    </a:lnTo>
                    <a:lnTo>
                      <a:pt x="607" y="716"/>
                    </a:lnTo>
                    <a:lnTo>
                      <a:pt x="599" y="706"/>
                    </a:lnTo>
                    <a:lnTo>
                      <a:pt x="599" y="696"/>
                    </a:lnTo>
                    <a:lnTo>
                      <a:pt x="599" y="688"/>
                    </a:lnTo>
                    <a:lnTo>
                      <a:pt x="597" y="684"/>
                    </a:lnTo>
                    <a:lnTo>
                      <a:pt x="595" y="680"/>
                    </a:lnTo>
                    <a:lnTo>
                      <a:pt x="593" y="678"/>
                    </a:lnTo>
                    <a:lnTo>
                      <a:pt x="589" y="676"/>
                    </a:lnTo>
                    <a:lnTo>
                      <a:pt x="583" y="676"/>
                    </a:lnTo>
                    <a:lnTo>
                      <a:pt x="573" y="678"/>
                    </a:lnTo>
                    <a:lnTo>
                      <a:pt x="570" y="682"/>
                    </a:lnTo>
                    <a:lnTo>
                      <a:pt x="568" y="684"/>
                    </a:lnTo>
                    <a:lnTo>
                      <a:pt x="568" y="686"/>
                    </a:lnTo>
                    <a:lnTo>
                      <a:pt x="570" y="688"/>
                    </a:lnTo>
                    <a:lnTo>
                      <a:pt x="571" y="690"/>
                    </a:lnTo>
                    <a:lnTo>
                      <a:pt x="571" y="696"/>
                    </a:lnTo>
                    <a:lnTo>
                      <a:pt x="571" y="704"/>
                    </a:lnTo>
                    <a:lnTo>
                      <a:pt x="570" y="708"/>
                    </a:lnTo>
                    <a:lnTo>
                      <a:pt x="566" y="714"/>
                    </a:lnTo>
                    <a:lnTo>
                      <a:pt x="560" y="722"/>
                    </a:lnTo>
                    <a:lnTo>
                      <a:pt x="554" y="726"/>
                    </a:lnTo>
                    <a:lnTo>
                      <a:pt x="554" y="730"/>
                    </a:lnTo>
                    <a:lnTo>
                      <a:pt x="552" y="733"/>
                    </a:lnTo>
                    <a:lnTo>
                      <a:pt x="550" y="737"/>
                    </a:lnTo>
                    <a:lnTo>
                      <a:pt x="546" y="739"/>
                    </a:lnTo>
                    <a:lnTo>
                      <a:pt x="538" y="739"/>
                    </a:lnTo>
                    <a:lnTo>
                      <a:pt x="530" y="737"/>
                    </a:lnTo>
                    <a:lnTo>
                      <a:pt x="524" y="735"/>
                    </a:lnTo>
                    <a:lnTo>
                      <a:pt x="520" y="733"/>
                    </a:lnTo>
                    <a:lnTo>
                      <a:pt x="504" y="733"/>
                    </a:lnTo>
                    <a:lnTo>
                      <a:pt x="490" y="735"/>
                    </a:lnTo>
                    <a:lnTo>
                      <a:pt x="486" y="735"/>
                    </a:lnTo>
                    <a:lnTo>
                      <a:pt x="480" y="739"/>
                    </a:lnTo>
                    <a:lnTo>
                      <a:pt x="478" y="741"/>
                    </a:lnTo>
                    <a:lnTo>
                      <a:pt x="477" y="743"/>
                    </a:lnTo>
                    <a:lnTo>
                      <a:pt x="467" y="741"/>
                    </a:lnTo>
                    <a:lnTo>
                      <a:pt x="455" y="741"/>
                    </a:lnTo>
                    <a:lnTo>
                      <a:pt x="449" y="739"/>
                    </a:lnTo>
                    <a:lnTo>
                      <a:pt x="445" y="737"/>
                    </a:lnTo>
                    <a:lnTo>
                      <a:pt x="443" y="735"/>
                    </a:lnTo>
                    <a:lnTo>
                      <a:pt x="445" y="731"/>
                    </a:lnTo>
                    <a:lnTo>
                      <a:pt x="447" y="728"/>
                    </a:lnTo>
                    <a:lnTo>
                      <a:pt x="453" y="720"/>
                    </a:lnTo>
                    <a:lnTo>
                      <a:pt x="453" y="712"/>
                    </a:lnTo>
                    <a:lnTo>
                      <a:pt x="453" y="706"/>
                    </a:lnTo>
                    <a:lnTo>
                      <a:pt x="449" y="700"/>
                    </a:lnTo>
                    <a:lnTo>
                      <a:pt x="443" y="694"/>
                    </a:lnTo>
                    <a:lnTo>
                      <a:pt x="437" y="694"/>
                    </a:lnTo>
                    <a:lnTo>
                      <a:pt x="433" y="696"/>
                    </a:lnTo>
                    <a:lnTo>
                      <a:pt x="427" y="698"/>
                    </a:lnTo>
                    <a:lnTo>
                      <a:pt x="425" y="702"/>
                    </a:lnTo>
                    <a:lnTo>
                      <a:pt x="427" y="706"/>
                    </a:lnTo>
                    <a:lnTo>
                      <a:pt x="427" y="710"/>
                    </a:lnTo>
                    <a:lnTo>
                      <a:pt x="429" y="714"/>
                    </a:lnTo>
                    <a:lnTo>
                      <a:pt x="425" y="724"/>
                    </a:lnTo>
                    <a:lnTo>
                      <a:pt x="419" y="730"/>
                    </a:lnTo>
                    <a:lnTo>
                      <a:pt x="415" y="735"/>
                    </a:lnTo>
                    <a:lnTo>
                      <a:pt x="411" y="739"/>
                    </a:lnTo>
                    <a:lnTo>
                      <a:pt x="401" y="745"/>
                    </a:lnTo>
                    <a:lnTo>
                      <a:pt x="391" y="747"/>
                    </a:lnTo>
                    <a:lnTo>
                      <a:pt x="380" y="747"/>
                    </a:lnTo>
                    <a:lnTo>
                      <a:pt x="372" y="747"/>
                    </a:lnTo>
                    <a:lnTo>
                      <a:pt x="364" y="747"/>
                    </a:lnTo>
                    <a:lnTo>
                      <a:pt x="350" y="747"/>
                    </a:lnTo>
                    <a:lnTo>
                      <a:pt x="338" y="747"/>
                    </a:lnTo>
                    <a:lnTo>
                      <a:pt x="324" y="747"/>
                    </a:lnTo>
                    <a:lnTo>
                      <a:pt x="304" y="747"/>
                    </a:lnTo>
                    <a:lnTo>
                      <a:pt x="298" y="749"/>
                    </a:lnTo>
                    <a:lnTo>
                      <a:pt x="296" y="751"/>
                    </a:lnTo>
                    <a:lnTo>
                      <a:pt x="289" y="749"/>
                    </a:lnTo>
                    <a:lnTo>
                      <a:pt x="285" y="745"/>
                    </a:lnTo>
                    <a:lnTo>
                      <a:pt x="283" y="737"/>
                    </a:lnTo>
                    <a:lnTo>
                      <a:pt x="283" y="722"/>
                    </a:lnTo>
                    <a:lnTo>
                      <a:pt x="281" y="704"/>
                    </a:lnTo>
                    <a:lnTo>
                      <a:pt x="279" y="700"/>
                    </a:lnTo>
                    <a:lnTo>
                      <a:pt x="275" y="696"/>
                    </a:lnTo>
                    <a:lnTo>
                      <a:pt x="273" y="694"/>
                    </a:lnTo>
                    <a:lnTo>
                      <a:pt x="271" y="692"/>
                    </a:lnTo>
                    <a:lnTo>
                      <a:pt x="273" y="688"/>
                    </a:lnTo>
                    <a:lnTo>
                      <a:pt x="273" y="682"/>
                    </a:lnTo>
                    <a:lnTo>
                      <a:pt x="273" y="670"/>
                    </a:lnTo>
                    <a:lnTo>
                      <a:pt x="275" y="652"/>
                    </a:lnTo>
                    <a:lnTo>
                      <a:pt x="275" y="637"/>
                    </a:lnTo>
                    <a:lnTo>
                      <a:pt x="277" y="623"/>
                    </a:lnTo>
                    <a:lnTo>
                      <a:pt x="277" y="609"/>
                    </a:lnTo>
                    <a:lnTo>
                      <a:pt x="277" y="603"/>
                    </a:lnTo>
                    <a:lnTo>
                      <a:pt x="277" y="599"/>
                    </a:lnTo>
                    <a:lnTo>
                      <a:pt x="277" y="597"/>
                    </a:lnTo>
                    <a:lnTo>
                      <a:pt x="277" y="595"/>
                    </a:lnTo>
                    <a:lnTo>
                      <a:pt x="281" y="591"/>
                    </a:lnTo>
                    <a:lnTo>
                      <a:pt x="287" y="591"/>
                    </a:lnTo>
                    <a:lnTo>
                      <a:pt x="293" y="591"/>
                    </a:lnTo>
                    <a:lnTo>
                      <a:pt x="298" y="591"/>
                    </a:lnTo>
                    <a:lnTo>
                      <a:pt x="314" y="593"/>
                    </a:lnTo>
                    <a:lnTo>
                      <a:pt x="320" y="593"/>
                    </a:lnTo>
                    <a:lnTo>
                      <a:pt x="326" y="593"/>
                    </a:lnTo>
                    <a:lnTo>
                      <a:pt x="332" y="589"/>
                    </a:lnTo>
                    <a:lnTo>
                      <a:pt x="336" y="585"/>
                    </a:lnTo>
                    <a:lnTo>
                      <a:pt x="340" y="583"/>
                    </a:lnTo>
                    <a:lnTo>
                      <a:pt x="344" y="579"/>
                    </a:lnTo>
                    <a:lnTo>
                      <a:pt x="348" y="571"/>
                    </a:lnTo>
                    <a:lnTo>
                      <a:pt x="348" y="564"/>
                    </a:lnTo>
                    <a:lnTo>
                      <a:pt x="352" y="558"/>
                    </a:lnTo>
                    <a:lnTo>
                      <a:pt x="356" y="556"/>
                    </a:lnTo>
                    <a:lnTo>
                      <a:pt x="360" y="554"/>
                    </a:lnTo>
                    <a:lnTo>
                      <a:pt x="356" y="548"/>
                    </a:lnTo>
                    <a:lnTo>
                      <a:pt x="352" y="544"/>
                    </a:lnTo>
                    <a:lnTo>
                      <a:pt x="350" y="540"/>
                    </a:lnTo>
                    <a:lnTo>
                      <a:pt x="348" y="538"/>
                    </a:lnTo>
                    <a:lnTo>
                      <a:pt x="344" y="536"/>
                    </a:lnTo>
                    <a:lnTo>
                      <a:pt x="340" y="534"/>
                    </a:lnTo>
                    <a:lnTo>
                      <a:pt x="334" y="534"/>
                    </a:lnTo>
                    <a:lnTo>
                      <a:pt x="324" y="534"/>
                    </a:lnTo>
                    <a:lnTo>
                      <a:pt x="324" y="530"/>
                    </a:lnTo>
                    <a:lnTo>
                      <a:pt x="322" y="526"/>
                    </a:lnTo>
                    <a:lnTo>
                      <a:pt x="318" y="514"/>
                    </a:lnTo>
                    <a:lnTo>
                      <a:pt x="316" y="506"/>
                    </a:lnTo>
                    <a:lnTo>
                      <a:pt x="312" y="502"/>
                    </a:lnTo>
                    <a:lnTo>
                      <a:pt x="310" y="500"/>
                    </a:lnTo>
                    <a:lnTo>
                      <a:pt x="306" y="498"/>
                    </a:lnTo>
                    <a:lnTo>
                      <a:pt x="304" y="496"/>
                    </a:lnTo>
                    <a:lnTo>
                      <a:pt x="296" y="494"/>
                    </a:lnTo>
                    <a:lnTo>
                      <a:pt x="293" y="488"/>
                    </a:lnTo>
                    <a:lnTo>
                      <a:pt x="289" y="481"/>
                    </a:lnTo>
                    <a:lnTo>
                      <a:pt x="285" y="479"/>
                    </a:lnTo>
                    <a:lnTo>
                      <a:pt x="281" y="477"/>
                    </a:lnTo>
                    <a:lnTo>
                      <a:pt x="277" y="475"/>
                    </a:lnTo>
                    <a:lnTo>
                      <a:pt x="275" y="473"/>
                    </a:lnTo>
                    <a:lnTo>
                      <a:pt x="273" y="463"/>
                    </a:lnTo>
                    <a:lnTo>
                      <a:pt x="269" y="457"/>
                    </a:lnTo>
                    <a:lnTo>
                      <a:pt x="263" y="453"/>
                    </a:lnTo>
                    <a:lnTo>
                      <a:pt x="257" y="449"/>
                    </a:lnTo>
                    <a:lnTo>
                      <a:pt x="245" y="447"/>
                    </a:lnTo>
                    <a:lnTo>
                      <a:pt x="227" y="445"/>
                    </a:lnTo>
                    <a:lnTo>
                      <a:pt x="223" y="441"/>
                    </a:lnTo>
                    <a:lnTo>
                      <a:pt x="219" y="439"/>
                    </a:lnTo>
                    <a:lnTo>
                      <a:pt x="213" y="435"/>
                    </a:lnTo>
                    <a:lnTo>
                      <a:pt x="205" y="433"/>
                    </a:lnTo>
                    <a:lnTo>
                      <a:pt x="200" y="427"/>
                    </a:lnTo>
                    <a:lnTo>
                      <a:pt x="194" y="417"/>
                    </a:lnTo>
                    <a:lnTo>
                      <a:pt x="186" y="400"/>
                    </a:lnTo>
                    <a:lnTo>
                      <a:pt x="188" y="390"/>
                    </a:lnTo>
                    <a:lnTo>
                      <a:pt x="190" y="384"/>
                    </a:lnTo>
                    <a:lnTo>
                      <a:pt x="194" y="380"/>
                    </a:lnTo>
                    <a:lnTo>
                      <a:pt x="198" y="378"/>
                    </a:lnTo>
                    <a:lnTo>
                      <a:pt x="202" y="376"/>
                    </a:lnTo>
                    <a:lnTo>
                      <a:pt x="203" y="364"/>
                    </a:lnTo>
                    <a:lnTo>
                      <a:pt x="203" y="358"/>
                    </a:lnTo>
                    <a:lnTo>
                      <a:pt x="207" y="354"/>
                    </a:lnTo>
                    <a:lnTo>
                      <a:pt x="213" y="350"/>
                    </a:lnTo>
                    <a:lnTo>
                      <a:pt x="219" y="348"/>
                    </a:lnTo>
                    <a:lnTo>
                      <a:pt x="221" y="344"/>
                    </a:lnTo>
                    <a:lnTo>
                      <a:pt x="221" y="342"/>
                    </a:lnTo>
                    <a:lnTo>
                      <a:pt x="219" y="342"/>
                    </a:lnTo>
                    <a:lnTo>
                      <a:pt x="219" y="338"/>
                    </a:lnTo>
                    <a:lnTo>
                      <a:pt x="217" y="338"/>
                    </a:lnTo>
                    <a:lnTo>
                      <a:pt x="217" y="336"/>
                    </a:lnTo>
                    <a:lnTo>
                      <a:pt x="219" y="336"/>
                    </a:lnTo>
                    <a:lnTo>
                      <a:pt x="223" y="336"/>
                    </a:lnTo>
                    <a:lnTo>
                      <a:pt x="223" y="334"/>
                    </a:lnTo>
                    <a:lnTo>
                      <a:pt x="225" y="324"/>
                    </a:lnTo>
                    <a:lnTo>
                      <a:pt x="225" y="313"/>
                    </a:lnTo>
                    <a:lnTo>
                      <a:pt x="223" y="295"/>
                    </a:lnTo>
                    <a:lnTo>
                      <a:pt x="215" y="293"/>
                    </a:lnTo>
                    <a:lnTo>
                      <a:pt x="207" y="291"/>
                    </a:lnTo>
                    <a:lnTo>
                      <a:pt x="200" y="287"/>
                    </a:lnTo>
                    <a:lnTo>
                      <a:pt x="192" y="283"/>
                    </a:lnTo>
                    <a:lnTo>
                      <a:pt x="186" y="279"/>
                    </a:lnTo>
                    <a:lnTo>
                      <a:pt x="180" y="277"/>
                    </a:lnTo>
                    <a:lnTo>
                      <a:pt x="174" y="279"/>
                    </a:lnTo>
                    <a:lnTo>
                      <a:pt x="168" y="283"/>
                    </a:lnTo>
                    <a:lnTo>
                      <a:pt x="168" y="287"/>
                    </a:lnTo>
                    <a:lnTo>
                      <a:pt x="162" y="295"/>
                    </a:lnTo>
                    <a:lnTo>
                      <a:pt x="148" y="291"/>
                    </a:lnTo>
                    <a:lnTo>
                      <a:pt x="134" y="287"/>
                    </a:lnTo>
                    <a:lnTo>
                      <a:pt x="109" y="277"/>
                    </a:lnTo>
                    <a:lnTo>
                      <a:pt x="101" y="279"/>
                    </a:lnTo>
                    <a:lnTo>
                      <a:pt x="93" y="279"/>
                    </a:lnTo>
                    <a:lnTo>
                      <a:pt x="85" y="277"/>
                    </a:lnTo>
                    <a:lnTo>
                      <a:pt x="77" y="275"/>
                    </a:lnTo>
                    <a:lnTo>
                      <a:pt x="73" y="269"/>
                    </a:lnTo>
                    <a:lnTo>
                      <a:pt x="67" y="265"/>
                    </a:lnTo>
                    <a:lnTo>
                      <a:pt x="59" y="263"/>
                    </a:lnTo>
                    <a:lnTo>
                      <a:pt x="53" y="261"/>
                    </a:lnTo>
                    <a:lnTo>
                      <a:pt x="45" y="257"/>
                    </a:lnTo>
                    <a:lnTo>
                      <a:pt x="43" y="255"/>
                    </a:lnTo>
                    <a:lnTo>
                      <a:pt x="39" y="251"/>
                    </a:lnTo>
                    <a:lnTo>
                      <a:pt x="37" y="249"/>
                    </a:lnTo>
                    <a:lnTo>
                      <a:pt x="37" y="245"/>
                    </a:lnTo>
                    <a:lnTo>
                      <a:pt x="37" y="243"/>
                    </a:lnTo>
                    <a:lnTo>
                      <a:pt x="37" y="241"/>
                    </a:lnTo>
                    <a:lnTo>
                      <a:pt x="37" y="237"/>
                    </a:lnTo>
                    <a:lnTo>
                      <a:pt x="37" y="232"/>
                    </a:lnTo>
                    <a:lnTo>
                      <a:pt x="37" y="216"/>
                    </a:lnTo>
                    <a:lnTo>
                      <a:pt x="37" y="200"/>
                    </a:lnTo>
                    <a:lnTo>
                      <a:pt x="37" y="184"/>
                    </a:lnTo>
                    <a:lnTo>
                      <a:pt x="35" y="166"/>
                    </a:lnTo>
                    <a:lnTo>
                      <a:pt x="33" y="160"/>
                    </a:lnTo>
                    <a:lnTo>
                      <a:pt x="31" y="154"/>
                    </a:lnTo>
                    <a:lnTo>
                      <a:pt x="29" y="151"/>
                    </a:lnTo>
                    <a:lnTo>
                      <a:pt x="25" y="149"/>
                    </a:lnTo>
                    <a:lnTo>
                      <a:pt x="21" y="137"/>
                    </a:lnTo>
                    <a:lnTo>
                      <a:pt x="19" y="127"/>
                    </a:lnTo>
                    <a:lnTo>
                      <a:pt x="10" y="113"/>
                    </a:lnTo>
                    <a:lnTo>
                      <a:pt x="6" y="109"/>
                    </a:lnTo>
                    <a:lnTo>
                      <a:pt x="2" y="107"/>
                    </a:lnTo>
                    <a:lnTo>
                      <a:pt x="0" y="101"/>
                    </a:lnTo>
                    <a:lnTo>
                      <a:pt x="0" y="95"/>
                    </a:lnTo>
                    <a:lnTo>
                      <a:pt x="2" y="93"/>
                    </a:lnTo>
                    <a:lnTo>
                      <a:pt x="8" y="87"/>
                    </a:lnTo>
                    <a:lnTo>
                      <a:pt x="14" y="81"/>
                    </a:lnTo>
                    <a:lnTo>
                      <a:pt x="16" y="73"/>
                    </a:lnTo>
                    <a:lnTo>
                      <a:pt x="16" y="69"/>
                    </a:lnTo>
                    <a:lnTo>
                      <a:pt x="14" y="62"/>
                    </a:lnTo>
                    <a:lnTo>
                      <a:pt x="18" y="56"/>
                    </a:lnTo>
                    <a:lnTo>
                      <a:pt x="21" y="54"/>
                    </a:lnTo>
                    <a:lnTo>
                      <a:pt x="25" y="50"/>
                    </a:lnTo>
                    <a:lnTo>
                      <a:pt x="29" y="48"/>
                    </a:lnTo>
                    <a:lnTo>
                      <a:pt x="31" y="42"/>
                    </a:lnTo>
                    <a:lnTo>
                      <a:pt x="31" y="38"/>
                    </a:lnTo>
                    <a:lnTo>
                      <a:pt x="29" y="34"/>
                    </a:lnTo>
                    <a:lnTo>
                      <a:pt x="23" y="3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7" name="Freeform 106"/>
              <p:cNvSpPr>
                <a:spLocks/>
              </p:cNvSpPr>
              <p:nvPr/>
            </p:nvSpPr>
            <p:spPr bwMode="auto">
              <a:xfrm>
                <a:off x="5003800" y="1867015"/>
                <a:ext cx="579438" cy="777875"/>
              </a:xfrm>
              <a:custGeom>
                <a:avLst/>
                <a:gdLst>
                  <a:gd name="T0" fmla="*/ 422657 w 887"/>
                  <a:gd name="T1" fmla="*/ 741950 h 1061"/>
                  <a:gd name="T2" fmla="*/ 402406 w 887"/>
                  <a:gd name="T3" fmla="*/ 755880 h 1061"/>
                  <a:gd name="T4" fmla="*/ 389341 w 887"/>
                  <a:gd name="T5" fmla="*/ 774942 h 1061"/>
                  <a:gd name="T6" fmla="*/ 354718 w 887"/>
                  <a:gd name="T7" fmla="*/ 764678 h 1061"/>
                  <a:gd name="T8" fmla="*/ 348185 w 887"/>
                  <a:gd name="T9" fmla="*/ 737551 h 1061"/>
                  <a:gd name="T10" fmla="*/ 337733 w 887"/>
                  <a:gd name="T11" fmla="*/ 692096 h 1061"/>
                  <a:gd name="T12" fmla="*/ 312910 w 887"/>
                  <a:gd name="T13" fmla="*/ 672301 h 1061"/>
                  <a:gd name="T14" fmla="*/ 303764 w 887"/>
                  <a:gd name="T15" fmla="*/ 629778 h 1061"/>
                  <a:gd name="T16" fmla="*/ 287433 w 887"/>
                  <a:gd name="T17" fmla="*/ 604118 h 1061"/>
                  <a:gd name="T18" fmla="*/ 249544 w 887"/>
                  <a:gd name="T19" fmla="*/ 611449 h 1061"/>
                  <a:gd name="T20" fmla="*/ 214921 w 887"/>
                  <a:gd name="T21" fmla="*/ 628312 h 1061"/>
                  <a:gd name="T22" fmla="*/ 200550 w 887"/>
                  <a:gd name="T23" fmla="*/ 637110 h 1061"/>
                  <a:gd name="T24" fmla="*/ 133264 w 887"/>
                  <a:gd name="T25" fmla="*/ 650306 h 1061"/>
                  <a:gd name="T26" fmla="*/ 59446 w 887"/>
                  <a:gd name="T27" fmla="*/ 626845 h 1061"/>
                  <a:gd name="T28" fmla="*/ 52260 w 887"/>
                  <a:gd name="T29" fmla="*/ 587988 h 1061"/>
                  <a:gd name="T30" fmla="*/ 47034 w 887"/>
                  <a:gd name="T31" fmla="*/ 557929 h 1061"/>
                  <a:gd name="T32" fmla="*/ 36582 w 887"/>
                  <a:gd name="T33" fmla="*/ 469218 h 1061"/>
                  <a:gd name="T34" fmla="*/ 31356 w 887"/>
                  <a:gd name="T35" fmla="*/ 450156 h 1061"/>
                  <a:gd name="T36" fmla="*/ 13065 w 887"/>
                  <a:gd name="T37" fmla="*/ 431827 h 1061"/>
                  <a:gd name="T38" fmla="*/ 0 w 887"/>
                  <a:gd name="T39" fmla="*/ 406900 h 1061"/>
                  <a:gd name="T40" fmla="*/ 13065 w 887"/>
                  <a:gd name="T41" fmla="*/ 341649 h 1061"/>
                  <a:gd name="T42" fmla="*/ 30050 w 887"/>
                  <a:gd name="T43" fmla="*/ 298393 h 1061"/>
                  <a:gd name="T44" fmla="*/ 32663 w 887"/>
                  <a:gd name="T45" fmla="*/ 227277 h 1061"/>
                  <a:gd name="T46" fmla="*/ 32663 w 887"/>
                  <a:gd name="T47" fmla="*/ 144431 h 1061"/>
                  <a:gd name="T48" fmla="*/ 60753 w 887"/>
                  <a:gd name="T49" fmla="*/ 90911 h 1061"/>
                  <a:gd name="T50" fmla="*/ 86883 w 887"/>
                  <a:gd name="T51" fmla="*/ 63784 h 1061"/>
                  <a:gd name="T52" fmla="*/ 71205 w 887"/>
                  <a:gd name="T53" fmla="*/ 52054 h 1061"/>
                  <a:gd name="T54" fmla="*/ 65979 w 887"/>
                  <a:gd name="T55" fmla="*/ 30059 h 1061"/>
                  <a:gd name="T56" fmla="*/ 59446 w 887"/>
                  <a:gd name="T57" fmla="*/ 5865 h 1061"/>
                  <a:gd name="T58" fmla="*/ 191404 w 887"/>
                  <a:gd name="T59" fmla="*/ 2933 h 1061"/>
                  <a:gd name="T60" fmla="*/ 209695 w 887"/>
                  <a:gd name="T61" fmla="*/ 16863 h 1061"/>
                  <a:gd name="T62" fmla="*/ 220147 w 887"/>
                  <a:gd name="T63" fmla="*/ 53520 h 1061"/>
                  <a:gd name="T64" fmla="*/ 237132 w 887"/>
                  <a:gd name="T65" fmla="*/ 83579 h 1061"/>
                  <a:gd name="T66" fmla="*/ 256076 w 887"/>
                  <a:gd name="T67" fmla="*/ 104108 h 1061"/>
                  <a:gd name="T68" fmla="*/ 280900 w 887"/>
                  <a:gd name="T69" fmla="*/ 130501 h 1061"/>
                  <a:gd name="T70" fmla="*/ 297231 w 887"/>
                  <a:gd name="T71" fmla="*/ 163493 h 1061"/>
                  <a:gd name="T72" fmla="*/ 269141 w 887"/>
                  <a:gd name="T73" fmla="*/ 185488 h 1061"/>
                  <a:gd name="T74" fmla="*/ 244318 w 887"/>
                  <a:gd name="T75" fmla="*/ 200884 h 1061"/>
                  <a:gd name="T76" fmla="*/ 240398 w 887"/>
                  <a:gd name="T77" fmla="*/ 224345 h 1061"/>
                  <a:gd name="T78" fmla="*/ 257383 w 887"/>
                  <a:gd name="T79" fmla="*/ 255137 h 1061"/>
                  <a:gd name="T80" fmla="*/ 275674 w 887"/>
                  <a:gd name="T81" fmla="*/ 289595 h 1061"/>
                  <a:gd name="T82" fmla="*/ 282207 w 887"/>
                  <a:gd name="T83" fmla="*/ 346048 h 1061"/>
                  <a:gd name="T84" fmla="*/ 303764 w 887"/>
                  <a:gd name="T85" fmla="*/ 341649 h 1061"/>
                  <a:gd name="T86" fmla="*/ 332507 w 887"/>
                  <a:gd name="T87" fmla="*/ 350447 h 1061"/>
                  <a:gd name="T88" fmla="*/ 361904 w 887"/>
                  <a:gd name="T89" fmla="*/ 362177 h 1061"/>
                  <a:gd name="T90" fmla="*/ 395873 w 887"/>
                  <a:gd name="T91" fmla="*/ 365110 h 1061"/>
                  <a:gd name="T92" fmla="*/ 426576 w 887"/>
                  <a:gd name="T93" fmla="*/ 362177 h 1061"/>
                  <a:gd name="T94" fmla="*/ 474917 w 887"/>
                  <a:gd name="T95" fmla="*/ 366576 h 1061"/>
                  <a:gd name="T96" fmla="*/ 513459 w 887"/>
                  <a:gd name="T97" fmla="*/ 399568 h 1061"/>
                  <a:gd name="T98" fmla="*/ 536976 w 887"/>
                  <a:gd name="T99" fmla="*/ 409832 h 1061"/>
                  <a:gd name="T100" fmla="*/ 527831 w 887"/>
                  <a:gd name="T101" fmla="*/ 430361 h 1061"/>
                  <a:gd name="T102" fmla="*/ 523911 w 887"/>
                  <a:gd name="T103" fmla="*/ 457487 h 1061"/>
                  <a:gd name="T104" fmla="*/ 536976 w 887"/>
                  <a:gd name="T105" fmla="*/ 475083 h 1061"/>
                  <a:gd name="T106" fmla="*/ 548082 w 887"/>
                  <a:gd name="T107" fmla="*/ 495611 h 1061"/>
                  <a:gd name="T108" fmla="*/ 537630 w 887"/>
                  <a:gd name="T109" fmla="*/ 533002 h 1061"/>
                  <a:gd name="T110" fmla="*/ 544162 w 887"/>
                  <a:gd name="T111" fmla="*/ 583589 h 1061"/>
                  <a:gd name="T112" fmla="*/ 567679 w 887"/>
                  <a:gd name="T113" fmla="*/ 611449 h 1061"/>
                  <a:gd name="T114" fmla="*/ 576825 w 887"/>
                  <a:gd name="T115" fmla="*/ 642975 h 1061"/>
                  <a:gd name="T116" fmla="*/ 548082 w 887"/>
                  <a:gd name="T117" fmla="*/ 669368 h 1061"/>
                  <a:gd name="T118" fmla="*/ 493861 w 887"/>
                  <a:gd name="T119" fmla="*/ 689163 h 1061"/>
                  <a:gd name="T120" fmla="*/ 472304 w 887"/>
                  <a:gd name="T121" fmla="*/ 700894 h 1061"/>
                  <a:gd name="T122" fmla="*/ 444867 w 887"/>
                  <a:gd name="T123" fmla="*/ 714091 h 10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7"/>
                  <a:gd name="T187" fmla="*/ 0 h 1061"/>
                  <a:gd name="T188" fmla="*/ 887 w 887"/>
                  <a:gd name="T189" fmla="*/ 1061 h 10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7" h="1061">
                    <a:moveTo>
                      <a:pt x="673" y="972"/>
                    </a:moveTo>
                    <a:lnTo>
                      <a:pt x="667" y="982"/>
                    </a:lnTo>
                    <a:lnTo>
                      <a:pt x="663" y="990"/>
                    </a:lnTo>
                    <a:lnTo>
                      <a:pt x="657" y="1000"/>
                    </a:lnTo>
                    <a:lnTo>
                      <a:pt x="647" y="1006"/>
                    </a:lnTo>
                    <a:lnTo>
                      <a:pt x="647" y="1012"/>
                    </a:lnTo>
                    <a:lnTo>
                      <a:pt x="643" y="1017"/>
                    </a:lnTo>
                    <a:lnTo>
                      <a:pt x="638" y="1019"/>
                    </a:lnTo>
                    <a:lnTo>
                      <a:pt x="632" y="1023"/>
                    </a:lnTo>
                    <a:lnTo>
                      <a:pt x="626" y="1025"/>
                    </a:lnTo>
                    <a:lnTo>
                      <a:pt x="622" y="1029"/>
                    </a:lnTo>
                    <a:lnTo>
                      <a:pt x="616" y="1031"/>
                    </a:lnTo>
                    <a:lnTo>
                      <a:pt x="614" y="1031"/>
                    </a:lnTo>
                    <a:lnTo>
                      <a:pt x="610" y="1039"/>
                    </a:lnTo>
                    <a:lnTo>
                      <a:pt x="608" y="1043"/>
                    </a:lnTo>
                    <a:lnTo>
                      <a:pt x="604" y="1051"/>
                    </a:lnTo>
                    <a:lnTo>
                      <a:pt x="600" y="1053"/>
                    </a:lnTo>
                    <a:lnTo>
                      <a:pt x="596" y="1057"/>
                    </a:lnTo>
                    <a:lnTo>
                      <a:pt x="590" y="1059"/>
                    </a:lnTo>
                    <a:lnTo>
                      <a:pt x="582" y="1061"/>
                    </a:lnTo>
                    <a:lnTo>
                      <a:pt x="564" y="1055"/>
                    </a:lnTo>
                    <a:lnTo>
                      <a:pt x="556" y="1049"/>
                    </a:lnTo>
                    <a:lnTo>
                      <a:pt x="545" y="1047"/>
                    </a:lnTo>
                    <a:lnTo>
                      <a:pt x="543" y="1043"/>
                    </a:lnTo>
                    <a:lnTo>
                      <a:pt x="539" y="1039"/>
                    </a:lnTo>
                    <a:lnTo>
                      <a:pt x="535" y="1029"/>
                    </a:lnTo>
                    <a:lnTo>
                      <a:pt x="533" y="1019"/>
                    </a:lnTo>
                    <a:lnTo>
                      <a:pt x="533" y="1017"/>
                    </a:lnTo>
                    <a:lnTo>
                      <a:pt x="535" y="1010"/>
                    </a:lnTo>
                    <a:lnTo>
                      <a:pt x="533" y="1006"/>
                    </a:lnTo>
                    <a:lnTo>
                      <a:pt x="531" y="1000"/>
                    </a:lnTo>
                    <a:lnTo>
                      <a:pt x="525" y="996"/>
                    </a:lnTo>
                    <a:lnTo>
                      <a:pt x="525" y="974"/>
                    </a:lnTo>
                    <a:lnTo>
                      <a:pt x="525" y="958"/>
                    </a:lnTo>
                    <a:lnTo>
                      <a:pt x="521" y="950"/>
                    </a:lnTo>
                    <a:lnTo>
                      <a:pt x="517" y="944"/>
                    </a:lnTo>
                    <a:lnTo>
                      <a:pt x="511" y="938"/>
                    </a:lnTo>
                    <a:lnTo>
                      <a:pt x="499" y="934"/>
                    </a:lnTo>
                    <a:lnTo>
                      <a:pt x="493" y="931"/>
                    </a:lnTo>
                    <a:lnTo>
                      <a:pt x="489" y="925"/>
                    </a:lnTo>
                    <a:lnTo>
                      <a:pt x="483" y="921"/>
                    </a:lnTo>
                    <a:lnTo>
                      <a:pt x="479" y="917"/>
                    </a:lnTo>
                    <a:lnTo>
                      <a:pt x="475" y="911"/>
                    </a:lnTo>
                    <a:lnTo>
                      <a:pt x="473" y="905"/>
                    </a:lnTo>
                    <a:lnTo>
                      <a:pt x="469" y="901"/>
                    </a:lnTo>
                    <a:lnTo>
                      <a:pt x="463" y="893"/>
                    </a:lnTo>
                    <a:lnTo>
                      <a:pt x="463" y="873"/>
                    </a:lnTo>
                    <a:lnTo>
                      <a:pt x="465" y="859"/>
                    </a:lnTo>
                    <a:lnTo>
                      <a:pt x="463" y="851"/>
                    </a:lnTo>
                    <a:lnTo>
                      <a:pt x="459" y="846"/>
                    </a:lnTo>
                    <a:lnTo>
                      <a:pt x="455" y="840"/>
                    </a:lnTo>
                    <a:lnTo>
                      <a:pt x="446" y="834"/>
                    </a:lnTo>
                    <a:lnTo>
                      <a:pt x="444" y="828"/>
                    </a:lnTo>
                    <a:lnTo>
                      <a:pt x="440" y="824"/>
                    </a:lnTo>
                    <a:lnTo>
                      <a:pt x="434" y="822"/>
                    </a:lnTo>
                    <a:lnTo>
                      <a:pt x="424" y="822"/>
                    </a:lnTo>
                    <a:lnTo>
                      <a:pt x="412" y="824"/>
                    </a:lnTo>
                    <a:lnTo>
                      <a:pt x="400" y="828"/>
                    </a:lnTo>
                    <a:lnTo>
                      <a:pt x="392" y="832"/>
                    </a:lnTo>
                    <a:lnTo>
                      <a:pt x="382" y="834"/>
                    </a:lnTo>
                    <a:lnTo>
                      <a:pt x="372" y="836"/>
                    </a:lnTo>
                    <a:lnTo>
                      <a:pt x="366" y="844"/>
                    </a:lnTo>
                    <a:lnTo>
                      <a:pt x="359" y="848"/>
                    </a:lnTo>
                    <a:lnTo>
                      <a:pt x="347" y="848"/>
                    </a:lnTo>
                    <a:lnTo>
                      <a:pt x="335" y="850"/>
                    </a:lnTo>
                    <a:lnTo>
                      <a:pt x="329" y="857"/>
                    </a:lnTo>
                    <a:lnTo>
                      <a:pt x="327" y="861"/>
                    </a:lnTo>
                    <a:lnTo>
                      <a:pt x="323" y="863"/>
                    </a:lnTo>
                    <a:lnTo>
                      <a:pt x="319" y="865"/>
                    </a:lnTo>
                    <a:lnTo>
                      <a:pt x="315" y="867"/>
                    </a:lnTo>
                    <a:lnTo>
                      <a:pt x="311" y="867"/>
                    </a:lnTo>
                    <a:lnTo>
                      <a:pt x="307" y="869"/>
                    </a:lnTo>
                    <a:lnTo>
                      <a:pt x="295" y="875"/>
                    </a:lnTo>
                    <a:lnTo>
                      <a:pt x="285" y="883"/>
                    </a:lnTo>
                    <a:lnTo>
                      <a:pt x="275" y="891"/>
                    </a:lnTo>
                    <a:lnTo>
                      <a:pt x="264" y="895"/>
                    </a:lnTo>
                    <a:lnTo>
                      <a:pt x="234" y="891"/>
                    </a:lnTo>
                    <a:lnTo>
                      <a:pt x="204" y="887"/>
                    </a:lnTo>
                    <a:lnTo>
                      <a:pt x="147" y="881"/>
                    </a:lnTo>
                    <a:lnTo>
                      <a:pt x="133" y="871"/>
                    </a:lnTo>
                    <a:lnTo>
                      <a:pt x="123" y="867"/>
                    </a:lnTo>
                    <a:lnTo>
                      <a:pt x="109" y="863"/>
                    </a:lnTo>
                    <a:lnTo>
                      <a:pt x="95" y="859"/>
                    </a:lnTo>
                    <a:lnTo>
                      <a:pt x="91" y="855"/>
                    </a:lnTo>
                    <a:lnTo>
                      <a:pt x="89" y="851"/>
                    </a:lnTo>
                    <a:lnTo>
                      <a:pt x="86" y="844"/>
                    </a:lnTo>
                    <a:lnTo>
                      <a:pt x="86" y="834"/>
                    </a:lnTo>
                    <a:lnTo>
                      <a:pt x="86" y="822"/>
                    </a:lnTo>
                    <a:lnTo>
                      <a:pt x="84" y="812"/>
                    </a:lnTo>
                    <a:lnTo>
                      <a:pt x="80" y="802"/>
                    </a:lnTo>
                    <a:lnTo>
                      <a:pt x="78" y="790"/>
                    </a:lnTo>
                    <a:lnTo>
                      <a:pt x="76" y="778"/>
                    </a:lnTo>
                    <a:lnTo>
                      <a:pt x="76" y="772"/>
                    </a:lnTo>
                    <a:lnTo>
                      <a:pt x="76" y="768"/>
                    </a:lnTo>
                    <a:lnTo>
                      <a:pt x="76" y="765"/>
                    </a:lnTo>
                    <a:lnTo>
                      <a:pt x="72" y="761"/>
                    </a:lnTo>
                    <a:lnTo>
                      <a:pt x="66" y="753"/>
                    </a:lnTo>
                    <a:lnTo>
                      <a:pt x="64" y="723"/>
                    </a:lnTo>
                    <a:lnTo>
                      <a:pt x="60" y="699"/>
                    </a:lnTo>
                    <a:lnTo>
                      <a:pt x="60" y="672"/>
                    </a:lnTo>
                    <a:lnTo>
                      <a:pt x="56" y="656"/>
                    </a:lnTo>
                    <a:lnTo>
                      <a:pt x="56" y="640"/>
                    </a:lnTo>
                    <a:lnTo>
                      <a:pt x="56" y="630"/>
                    </a:lnTo>
                    <a:lnTo>
                      <a:pt x="56" y="624"/>
                    </a:lnTo>
                    <a:lnTo>
                      <a:pt x="54" y="620"/>
                    </a:lnTo>
                    <a:lnTo>
                      <a:pt x="54" y="618"/>
                    </a:lnTo>
                    <a:lnTo>
                      <a:pt x="50" y="616"/>
                    </a:lnTo>
                    <a:lnTo>
                      <a:pt x="48" y="614"/>
                    </a:lnTo>
                    <a:lnTo>
                      <a:pt x="42" y="614"/>
                    </a:lnTo>
                    <a:lnTo>
                      <a:pt x="40" y="606"/>
                    </a:lnTo>
                    <a:lnTo>
                      <a:pt x="38" y="603"/>
                    </a:lnTo>
                    <a:lnTo>
                      <a:pt x="34" y="597"/>
                    </a:lnTo>
                    <a:lnTo>
                      <a:pt x="26" y="593"/>
                    </a:lnTo>
                    <a:lnTo>
                      <a:pt x="20" y="589"/>
                    </a:lnTo>
                    <a:lnTo>
                      <a:pt x="16" y="587"/>
                    </a:lnTo>
                    <a:lnTo>
                      <a:pt x="10" y="585"/>
                    </a:lnTo>
                    <a:lnTo>
                      <a:pt x="6" y="581"/>
                    </a:lnTo>
                    <a:lnTo>
                      <a:pt x="2" y="573"/>
                    </a:lnTo>
                    <a:lnTo>
                      <a:pt x="0" y="565"/>
                    </a:lnTo>
                    <a:lnTo>
                      <a:pt x="0" y="555"/>
                    </a:lnTo>
                    <a:lnTo>
                      <a:pt x="2" y="549"/>
                    </a:lnTo>
                    <a:lnTo>
                      <a:pt x="6" y="531"/>
                    </a:lnTo>
                    <a:lnTo>
                      <a:pt x="14" y="516"/>
                    </a:lnTo>
                    <a:lnTo>
                      <a:pt x="16" y="496"/>
                    </a:lnTo>
                    <a:lnTo>
                      <a:pt x="16" y="472"/>
                    </a:lnTo>
                    <a:lnTo>
                      <a:pt x="20" y="466"/>
                    </a:lnTo>
                    <a:lnTo>
                      <a:pt x="22" y="460"/>
                    </a:lnTo>
                    <a:lnTo>
                      <a:pt x="26" y="454"/>
                    </a:lnTo>
                    <a:lnTo>
                      <a:pt x="26" y="452"/>
                    </a:lnTo>
                    <a:lnTo>
                      <a:pt x="34" y="438"/>
                    </a:lnTo>
                    <a:lnTo>
                      <a:pt x="40" y="427"/>
                    </a:lnTo>
                    <a:lnTo>
                      <a:pt x="46" y="407"/>
                    </a:lnTo>
                    <a:lnTo>
                      <a:pt x="52" y="387"/>
                    </a:lnTo>
                    <a:lnTo>
                      <a:pt x="54" y="373"/>
                    </a:lnTo>
                    <a:lnTo>
                      <a:pt x="60" y="359"/>
                    </a:lnTo>
                    <a:lnTo>
                      <a:pt x="52" y="342"/>
                    </a:lnTo>
                    <a:lnTo>
                      <a:pt x="46" y="326"/>
                    </a:lnTo>
                    <a:lnTo>
                      <a:pt x="50" y="310"/>
                    </a:lnTo>
                    <a:lnTo>
                      <a:pt x="48" y="298"/>
                    </a:lnTo>
                    <a:lnTo>
                      <a:pt x="44" y="282"/>
                    </a:lnTo>
                    <a:lnTo>
                      <a:pt x="38" y="271"/>
                    </a:lnTo>
                    <a:lnTo>
                      <a:pt x="40" y="257"/>
                    </a:lnTo>
                    <a:lnTo>
                      <a:pt x="42" y="239"/>
                    </a:lnTo>
                    <a:lnTo>
                      <a:pt x="50" y="197"/>
                    </a:lnTo>
                    <a:lnTo>
                      <a:pt x="56" y="178"/>
                    </a:lnTo>
                    <a:lnTo>
                      <a:pt x="66" y="162"/>
                    </a:lnTo>
                    <a:lnTo>
                      <a:pt x="76" y="146"/>
                    </a:lnTo>
                    <a:lnTo>
                      <a:pt x="86" y="134"/>
                    </a:lnTo>
                    <a:lnTo>
                      <a:pt x="89" y="130"/>
                    </a:lnTo>
                    <a:lnTo>
                      <a:pt x="93" y="124"/>
                    </a:lnTo>
                    <a:lnTo>
                      <a:pt x="103" y="114"/>
                    </a:lnTo>
                    <a:lnTo>
                      <a:pt x="119" y="105"/>
                    </a:lnTo>
                    <a:lnTo>
                      <a:pt x="129" y="99"/>
                    </a:lnTo>
                    <a:lnTo>
                      <a:pt x="131" y="93"/>
                    </a:lnTo>
                    <a:lnTo>
                      <a:pt x="133" y="93"/>
                    </a:lnTo>
                    <a:lnTo>
                      <a:pt x="133" y="87"/>
                    </a:lnTo>
                    <a:lnTo>
                      <a:pt x="129" y="83"/>
                    </a:lnTo>
                    <a:lnTo>
                      <a:pt x="125" y="79"/>
                    </a:lnTo>
                    <a:lnTo>
                      <a:pt x="125" y="77"/>
                    </a:lnTo>
                    <a:lnTo>
                      <a:pt x="123" y="75"/>
                    </a:lnTo>
                    <a:lnTo>
                      <a:pt x="115" y="73"/>
                    </a:lnTo>
                    <a:lnTo>
                      <a:pt x="109" y="71"/>
                    </a:lnTo>
                    <a:lnTo>
                      <a:pt x="103" y="69"/>
                    </a:lnTo>
                    <a:lnTo>
                      <a:pt x="99" y="65"/>
                    </a:lnTo>
                    <a:lnTo>
                      <a:pt x="99" y="61"/>
                    </a:lnTo>
                    <a:lnTo>
                      <a:pt x="99" y="53"/>
                    </a:lnTo>
                    <a:lnTo>
                      <a:pt x="101" y="47"/>
                    </a:lnTo>
                    <a:lnTo>
                      <a:pt x="101" y="41"/>
                    </a:lnTo>
                    <a:lnTo>
                      <a:pt x="99" y="29"/>
                    </a:lnTo>
                    <a:lnTo>
                      <a:pt x="95" y="23"/>
                    </a:lnTo>
                    <a:lnTo>
                      <a:pt x="91" y="20"/>
                    </a:lnTo>
                    <a:lnTo>
                      <a:pt x="93" y="14"/>
                    </a:lnTo>
                    <a:lnTo>
                      <a:pt x="93" y="12"/>
                    </a:lnTo>
                    <a:lnTo>
                      <a:pt x="91" y="8"/>
                    </a:lnTo>
                    <a:lnTo>
                      <a:pt x="89" y="4"/>
                    </a:lnTo>
                    <a:lnTo>
                      <a:pt x="89" y="0"/>
                    </a:lnTo>
                    <a:lnTo>
                      <a:pt x="141" y="2"/>
                    </a:lnTo>
                    <a:lnTo>
                      <a:pt x="192" y="2"/>
                    </a:lnTo>
                    <a:lnTo>
                      <a:pt x="244" y="2"/>
                    </a:lnTo>
                    <a:lnTo>
                      <a:pt x="293" y="4"/>
                    </a:lnTo>
                    <a:lnTo>
                      <a:pt x="295" y="4"/>
                    </a:lnTo>
                    <a:lnTo>
                      <a:pt x="295" y="6"/>
                    </a:lnTo>
                    <a:lnTo>
                      <a:pt x="301" y="10"/>
                    </a:lnTo>
                    <a:lnTo>
                      <a:pt x="307" y="10"/>
                    </a:lnTo>
                    <a:lnTo>
                      <a:pt x="313" y="12"/>
                    </a:lnTo>
                    <a:lnTo>
                      <a:pt x="321" y="23"/>
                    </a:lnTo>
                    <a:lnTo>
                      <a:pt x="327" y="33"/>
                    </a:lnTo>
                    <a:lnTo>
                      <a:pt x="329" y="45"/>
                    </a:lnTo>
                    <a:lnTo>
                      <a:pt x="331" y="53"/>
                    </a:lnTo>
                    <a:lnTo>
                      <a:pt x="333" y="63"/>
                    </a:lnTo>
                    <a:lnTo>
                      <a:pt x="335" y="65"/>
                    </a:lnTo>
                    <a:lnTo>
                      <a:pt x="337" y="73"/>
                    </a:lnTo>
                    <a:lnTo>
                      <a:pt x="337" y="77"/>
                    </a:lnTo>
                    <a:lnTo>
                      <a:pt x="341" y="83"/>
                    </a:lnTo>
                    <a:lnTo>
                      <a:pt x="345" y="91"/>
                    </a:lnTo>
                    <a:lnTo>
                      <a:pt x="353" y="95"/>
                    </a:lnTo>
                    <a:lnTo>
                      <a:pt x="359" y="106"/>
                    </a:lnTo>
                    <a:lnTo>
                      <a:pt x="363" y="114"/>
                    </a:lnTo>
                    <a:lnTo>
                      <a:pt x="366" y="120"/>
                    </a:lnTo>
                    <a:lnTo>
                      <a:pt x="370" y="122"/>
                    </a:lnTo>
                    <a:lnTo>
                      <a:pt x="376" y="124"/>
                    </a:lnTo>
                    <a:lnTo>
                      <a:pt x="382" y="126"/>
                    </a:lnTo>
                    <a:lnTo>
                      <a:pt x="388" y="132"/>
                    </a:lnTo>
                    <a:lnTo>
                      <a:pt x="392" y="142"/>
                    </a:lnTo>
                    <a:lnTo>
                      <a:pt x="394" y="150"/>
                    </a:lnTo>
                    <a:lnTo>
                      <a:pt x="398" y="158"/>
                    </a:lnTo>
                    <a:lnTo>
                      <a:pt x="406" y="164"/>
                    </a:lnTo>
                    <a:lnTo>
                      <a:pt x="414" y="170"/>
                    </a:lnTo>
                    <a:lnTo>
                      <a:pt x="422" y="174"/>
                    </a:lnTo>
                    <a:lnTo>
                      <a:pt x="430" y="178"/>
                    </a:lnTo>
                    <a:lnTo>
                      <a:pt x="436" y="189"/>
                    </a:lnTo>
                    <a:lnTo>
                      <a:pt x="444" y="197"/>
                    </a:lnTo>
                    <a:lnTo>
                      <a:pt x="452" y="205"/>
                    </a:lnTo>
                    <a:lnTo>
                      <a:pt x="461" y="213"/>
                    </a:lnTo>
                    <a:lnTo>
                      <a:pt x="459" y="221"/>
                    </a:lnTo>
                    <a:lnTo>
                      <a:pt x="455" y="223"/>
                    </a:lnTo>
                    <a:lnTo>
                      <a:pt x="446" y="227"/>
                    </a:lnTo>
                    <a:lnTo>
                      <a:pt x="438" y="229"/>
                    </a:lnTo>
                    <a:lnTo>
                      <a:pt x="430" y="241"/>
                    </a:lnTo>
                    <a:lnTo>
                      <a:pt x="426" y="249"/>
                    </a:lnTo>
                    <a:lnTo>
                      <a:pt x="416" y="251"/>
                    </a:lnTo>
                    <a:lnTo>
                      <a:pt x="412" y="253"/>
                    </a:lnTo>
                    <a:lnTo>
                      <a:pt x="402" y="255"/>
                    </a:lnTo>
                    <a:lnTo>
                      <a:pt x="394" y="261"/>
                    </a:lnTo>
                    <a:lnTo>
                      <a:pt x="390" y="265"/>
                    </a:lnTo>
                    <a:lnTo>
                      <a:pt x="384" y="267"/>
                    </a:lnTo>
                    <a:lnTo>
                      <a:pt x="376" y="269"/>
                    </a:lnTo>
                    <a:lnTo>
                      <a:pt x="374" y="274"/>
                    </a:lnTo>
                    <a:lnTo>
                      <a:pt x="372" y="278"/>
                    </a:lnTo>
                    <a:lnTo>
                      <a:pt x="370" y="284"/>
                    </a:lnTo>
                    <a:lnTo>
                      <a:pt x="368" y="290"/>
                    </a:lnTo>
                    <a:lnTo>
                      <a:pt x="368" y="292"/>
                    </a:lnTo>
                    <a:lnTo>
                      <a:pt x="366" y="298"/>
                    </a:lnTo>
                    <a:lnTo>
                      <a:pt x="368" y="306"/>
                    </a:lnTo>
                    <a:lnTo>
                      <a:pt x="370" y="312"/>
                    </a:lnTo>
                    <a:lnTo>
                      <a:pt x="376" y="318"/>
                    </a:lnTo>
                    <a:lnTo>
                      <a:pt x="382" y="322"/>
                    </a:lnTo>
                    <a:lnTo>
                      <a:pt x="386" y="332"/>
                    </a:lnTo>
                    <a:lnTo>
                      <a:pt x="390" y="340"/>
                    </a:lnTo>
                    <a:lnTo>
                      <a:pt x="394" y="348"/>
                    </a:lnTo>
                    <a:lnTo>
                      <a:pt x="406" y="354"/>
                    </a:lnTo>
                    <a:lnTo>
                      <a:pt x="408" y="365"/>
                    </a:lnTo>
                    <a:lnTo>
                      <a:pt x="410" y="377"/>
                    </a:lnTo>
                    <a:lnTo>
                      <a:pt x="414" y="389"/>
                    </a:lnTo>
                    <a:lnTo>
                      <a:pt x="416" y="391"/>
                    </a:lnTo>
                    <a:lnTo>
                      <a:pt x="422" y="395"/>
                    </a:lnTo>
                    <a:lnTo>
                      <a:pt x="426" y="407"/>
                    </a:lnTo>
                    <a:lnTo>
                      <a:pt x="426" y="417"/>
                    </a:lnTo>
                    <a:lnTo>
                      <a:pt x="424" y="442"/>
                    </a:lnTo>
                    <a:lnTo>
                      <a:pt x="424" y="452"/>
                    </a:lnTo>
                    <a:lnTo>
                      <a:pt x="426" y="462"/>
                    </a:lnTo>
                    <a:lnTo>
                      <a:pt x="432" y="472"/>
                    </a:lnTo>
                    <a:lnTo>
                      <a:pt x="442" y="478"/>
                    </a:lnTo>
                    <a:lnTo>
                      <a:pt x="450" y="474"/>
                    </a:lnTo>
                    <a:lnTo>
                      <a:pt x="455" y="470"/>
                    </a:lnTo>
                    <a:lnTo>
                      <a:pt x="459" y="466"/>
                    </a:lnTo>
                    <a:lnTo>
                      <a:pt x="461" y="466"/>
                    </a:lnTo>
                    <a:lnTo>
                      <a:pt x="465" y="466"/>
                    </a:lnTo>
                    <a:lnTo>
                      <a:pt x="471" y="466"/>
                    </a:lnTo>
                    <a:lnTo>
                      <a:pt x="477" y="468"/>
                    </a:lnTo>
                    <a:lnTo>
                      <a:pt x="483" y="468"/>
                    </a:lnTo>
                    <a:lnTo>
                      <a:pt x="491" y="468"/>
                    </a:lnTo>
                    <a:lnTo>
                      <a:pt x="501" y="470"/>
                    </a:lnTo>
                    <a:lnTo>
                      <a:pt x="509" y="478"/>
                    </a:lnTo>
                    <a:lnTo>
                      <a:pt x="519" y="482"/>
                    </a:lnTo>
                    <a:lnTo>
                      <a:pt x="529" y="482"/>
                    </a:lnTo>
                    <a:lnTo>
                      <a:pt x="543" y="486"/>
                    </a:lnTo>
                    <a:lnTo>
                      <a:pt x="547" y="488"/>
                    </a:lnTo>
                    <a:lnTo>
                      <a:pt x="548" y="490"/>
                    </a:lnTo>
                    <a:lnTo>
                      <a:pt x="554" y="494"/>
                    </a:lnTo>
                    <a:lnTo>
                      <a:pt x="558" y="496"/>
                    </a:lnTo>
                    <a:lnTo>
                      <a:pt x="566" y="498"/>
                    </a:lnTo>
                    <a:lnTo>
                      <a:pt x="574" y="498"/>
                    </a:lnTo>
                    <a:lnTo>
                      <a:pt x="584" y="498"/>
                    </a:lnTo>
                    <a:lnTo>
                      <a:pt x="594" y="500"/>
                    </a:lnTo>
                    <a:lnTo>
                      <a:pt x="606" y="498"/>
                    </a:lnTo>
                    <a:lnTo>
                      <a:pt x="614" y="498"/>
                    </a:lnTo>
                    <a:lnTo>
                      <a:pt x="622" y="498"/>
                    </a:lnTo>
                    <a:lnTo>
                      <a:pt x="632" y="494"/>
                    </a:lnTo>
                    <a:lnTo>
                      <a:pt x="634" y="494"/>
                    </a:lnTo>
                    <a:lnTo>
                      <a:pt x="641" y="494"/>
                    </a:lnTo>
                    <a:lnTo>
                      <a:pt x="653" y="494"/>
                    </a:lnTo>
                    <a:lnTo>
                      <a:pt x="663" y="492"/>
                    </a:lnTo>
                    <a:lnTo>
                      <a:pt x="677" y="492"/>
                    </a:lnTo>
                    <a:lnTo>
                      <a:pt x="689" y="492"/>
                    </a:lnTo>
                    <a:lnTo>
                      <a:pt x="703" y="492"/>
                    </a:lnTo>
                    <a:lnTo>
                      <a:pt x="711" y="494"/>
                    </a:lnTo>
                    <a:lnTo>
                      <a:pt x="727" y="500"/>
                    </a:lnTo>
                    <a:lnTo>
                      <a:pt x="742" y="510"/>
                    </a:lnTo>
                    <a:lnTo>
                      <a:pt x="760" y="518"/>
                    </a:lnTo>
                    <a:lnTo>
                      <a:pt x="778" y="525"/>
                    </a:lnTo>
                    <a:lnTo>
                      <a:pt x="780" y="537"/>
                    </a:lnTo>
                    <a:lnTo>
                      <a:pt x="782" y="541"/>
                    </a:lnTo>
                    <a:lnTo>
                      <a:pt x="786" y="545"/>
                    </a:lnTo>
                    <a:lnTo>
                      <a:pt x="792" y="547"/>
                    </a:lnTo>
                    <a:lnTo>
                      <a:pt x="802" y="547"/>
                    </a:lnTo>
                    <a:lnTo>
                      <a:pt x="810" y="549"/>
                    </a:lnTo>
                    <a:lnTo>
                      <a:pt x="812" y="549"/>
                    </a:lnTo>
                    <a:lnTo>
                      <a:pt x="820" y="555"/>
                    </a:lnTo>
                    <a:lnTo>
                      <a:pt x="822" y="559"/>
                    </a:lnTo>
                    <a:lnTo>
                      <a:pt x="822" y="561"/>
                    </a:lnTo>
                    <a:lnTo>
                      <a:pt x="820" y="565"/>
                    </a:lnTo>
                    <a:lnTo>
                      <a:pt x="818" y="565"/>
                    </a:lnTo>
                    <a:lnTo>
                      <a:pt x="814" y="569"/>
                    </a:lnTo>
                    <a:lnTo>
                      <a:pt x="812" y="577"/>
                    </a:lnTo>
                    <a:lnTo>
                      <a:pt x="808" y="587"/>
                    </a:lnTo>
                    <a:lnTo>
                      <a:pt x="806" y="591"/>
                    </a:lnTo>
                    <a:lnTo>
                      <a:pt x="798" y="597"/>
                    </a:lnTo>
                    <a:lnTo>
                      <a:pt x="798" y="604"/>
                    </a:lnTo>
                    <a:lnTo>
                      <a:pt x="796" y="612"/>
                    </a:lnTo>
                    <a:lnTo>
                      <a:pt x="798" y="618"/>
                    </a:lnTo>
                    <a:lnTo>
                      <a:pt x="802" y="624"/>
                    </a:lnTo>
                    <a:lnTo>
                      <a:pt x="806" y="628"/>
                    </a:lnTo>
                    <a:lnTo>
                      <a:pt x="812" y="634"/>
                    </a:lnTo>
                    <a:lnTo>
                      <a:pt x="816" y="636"/>
                    </a:lnTo>
                    <a:lnTo>
                      <a:pt x="818" y="638"/>
                    </a:lnTo>
                    <a:lnTo>
                      <a:pt x="820" y="644"/>
                    </a:lnTo>
                    <a:lnTo>
                      <a:pt x="822" y="648"/>
                    </a:lnTo>
                    <a:lnTo>
                      <a:pt x="823" y="656"/>
                    </a:lnTo>
                    <a:lnTo>
                      <a:pt x="825" y="662"/>
                    </a:lnTo>
                    <a:lnTo>
                      <a:pt x="825" y="664"/>
                    </a:lnTo>
                    <a:lnTo>
                      <a:pt x="829" y="668"/>
                    </a:lnTo>
                    <a:lnTo>
                      <a:pt x="835" y="670"/>
                    </a:lnTo>
                    <a:lnTo>
                      <a:pt x="839" y="676"/>
                    </a:lnTo>
                    <a:lnTo>
                      <a:pt x="841" y="685"/>
                    </a:lnTo>
                    <a:lnTo>
                      <a:pt x="841" y="691"/>
                    </a:lnTo>
                    <a:lnTo>
                      <a:pt x="839" y="699"/>
                    </a:lnTo>
                    <a:lnTo>
                      <a:pt x="829" y="713"/>
                    </a:lnTo>
                    <a:lnTo>
                      <a:pt x="825" y="721"/>
                    </a:lnTo>
                    <a:lnTo>
                      <a:pt x="823" y="727"/>
                    </a:lnTo>
                    <a:lnTo>
                      <a:pt x="823" y="743"/>
                    </a:lnTo>
                    <a:lnTo>
                      <a:pt x="823" y="753"/>
                    </a:lnTo>
                    <a:lnTo>
                      <a:pt x="823" y="772"/>
                    </a:lnTo>
                    <a:lnTo>
                      <a:pt x="825" y="782"/>
                    </a:lnTo>
                    <a:lnTo>
                      <a:pt x="827" y="790"/>
                    </a:lnTo>
                    <a:lnTo>
                      <a:pt x="833" y="796"/>
                    </a:lnTo>
                    <a:lnTo>
                      <a:pt x="841" y="802"/>
                    </a:lnTo>
                    <a:lnTo>
                      <a:pt x="847" y="812"/>
                    </a:lnTo>
                    <a:lnTo>
                      <a:pt x="851" y="820"/>
                    </a:lnTo>
                    <a:lnTo>
                      <a:pt x="857" y="828"/>
                    </a:lnTo>
                    <a:lnTo>
                      <a:pt x="863" y="832"/>
                    </a:lnTo>
                    <a:lnTo>
                      <a:pt x="869" y="834"/>
                    </a:lnTo>
                    <a:lnTo>
                      <a:pt x="877" y="846"/>
                    </a:lnTo>
                    <a:lnTo>
                      <a:pt x="881" y="851"/>
                    </a:lnTo>
                    <a:lnTo>
                      <a:pt x="885" y="859"/>
                    </a:lnTo>
                    <a:lnTo>
                      <a:pt x="887" y="865"/>
                    </a:lnTo>
                    <a:lnTo>
                      <a:pt x="885" y="871"/>
                    </a:lnTo>
                    <a:lnTo>
                      <a:pt x="883" y="877"/>
                    </a:lnTo>
                    <a:lnTo>
                      <a:pt x="875" y="885"/>
                    </a:lnTo>
                    <a:lnTo>
                      <a:pt x="873" y="899"/>
                    </a:lnTo>
                    <a:lnTo>
                      <a:pt x="869" y="907"/>
                    </a:lnTo>
                    <a:lnTo>
                      <a:pt x="861" y="911"/>
                    </a:lnTo>
                    <a:lnTo>
                      <a:pt x="853" y="913"/>
                    </a:lnTo>
                    <a:lnTo>
                      <a:pt x="839" y="913"/>
                    </a:lnTo>
                    <a:lnTo>
                      <a:pt x="823" y="911"/>
                    </a:lnTo>
                    <a:lnTo>
                      <a:pt x="804" y="911"/>
                    </a:lnTo>
                    <a:lnTo>
                      <a:pt x="780" y="911"/>
                    </a:lnTo>
                    <a:lnTo>
                      <a:pt x="772" y="915"/>
                    </a:lnTo>
                    <a:lnTo>
                      <a:pt x="766" y="921"/>
                    </a:lnTo>
                    <a:lnTo>
                      <a:pt x="756" y="940"/>
                    </a:lnTo>
                    <a:lnTo>
                      <a:pt x="756" y="948"/>
                    </a:lnTo>
                    <a:lnTo>
                      <a:pt x="756" y="952"/>
                    </a:lnTo>
                    <a:lnTo>
                      <a:pt x="754" y="954"/>
                    </a:lnTo>
                    <a:lnTo>
                      <a:pt x="742" y="956"/>
                    </a:lnTo>
                    <a:lnTo>
                      <a:pt x="732" y="956"/>
                    </a:lnTo>
                    <a:lnTo>
                      <a:pt x="723" y="956"/>
                    </a:lnTo>
                    <a:lnTo>
                      <a:pt x="713" y="958"/>
                    </a:lnTo>
                    <a:lnTo>
                      <a:pt x="711" y="962"/>
                    </a:lnTo>
                    <a:lnTo>
                      <a:pt x="709" y="968"/>
                    </a:lnTo>
                    <a:lnTo>
                      <a:pt x="699" y="970"/>
                    </a:lnTo>
                    <a:lnTo>
                      <a:pt x="691" y="972"/>
                    </a:lnTo>
                    <a:lnTo>
                      <a:pt x="681" y="974"/>
                    </a:lnTo>
                    <a:lnTo>
                      <a:pt x="673" y="97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8" name="Freeform 107"/>
              <p:cNvSpPr>
                <a:spLocks/>
              </p:cNvSpPr>
              <p:nvPr/>
            </p:nvSpPr>
            <p:spPr bwMode="auto">
              <a:xfrm>
                <a:off x="4810125" y="2463915"/>
                <a:ext cx="747713" cy="619125"/>
              </a:xfrm>
              <a:custGeom>
                <a:avLst/>
                <a:gdLst>
                  <a:gd name="T0" fmla="*/ 403018 w 1141"/>
                  <a:gd name="T1" fmla="*/ 562641 h 844"/>
                  <a:gd name="T2" fmla="*/ 348627 w 1141"/>
                  <a:gd name="T3" fmla="*/ 536233 h 844"/>
                  <a:gd name="T4" fmla="*/ 339453 w 1141"/>
                  <a:gd name="T5" fmla="*/ 547970 h 844"/>
                  <a:gd name="T6" fmla="*/ 315861 w 1141"/>
                  <a:gd name="T7" fmla="*/ 565575 h 844"/>
                  <a:gd name="T8" fmla="*/ 292925 w 1141"/>
                  <a:gd name="T9" fmla="*/ 549437 h 844"/>
                  <a:gd name="T10" fmla="*/ 260160 w 1141"/>
                  <a:gd name="T11" fmla="*/ 512025 h 844"/>
                  <a:gd name="T12" fmla="*/ 233292 w 1141"/>
                  <a:gd name="T13" fmla="*/ 479749 h 844"/>
                  <a:gd name="T14" fmla="*/ 181522 w 1141"/>
                  <a:gd name="T15" fmla="*/ 427666 h 844"/>
                  <a:gd name="T16" fmla="*/ 160552 w 1141"/>
                  <a:gd name="T17" fmla="*/ 379984 h 844"/>
                  <a:gd name="T18" fmla="*/ 146135 w 1141"/>
                  <a:gd name="T19" fmla="*/ 327902 h 844"/>
                  <a:gd name="T20" fmla="*/ 114025 w 1141"/>
                  <a:gd name="T21" fmla="*/ 291223 h 844"/>
                  <a:gd name="T22" fmla="*/ 85191 w 1141"/>
                  <a:gd name="T23" fmla="*/ 270684 h 844"/>
                  <a:gd name="T24" fmla="*/ 62255 w 1141"/>
                  <a:gd name="T25" fmla="*/ 195861 h 844"/>
                  <a:gd name="T26" fmla="*/ 26868 w 1141"/>
                  <a:gd name="T27" fmla="*/ 145245 h 844"/>
                  <a:gd name="T28" fmla="*/ 7864 w 1141"/>
                  <a:gd name="T29" fmla="*/ 115903 h 844"/>
                  <a:gd name="T30" fmla="*/ 30800 w 1141"/>
                  <a:gd name="T31" fmla="*/ 65287 h 844"/>
                  <a:gd name="T32" fmla="*/ 76016 w 1141"/>
                  <a:gd name="T33" fmla="*/ 53550 h 844"/>
                  <a:gd name="T34" fmla="*/ 102229 w 1141"/>
                  <a:gd name="T35" fmla="*/ 63820 h 844"/>
                  <a:gd name="T36" fmla="*/ 140892 w 1141"/>
                  <a:gd name="T37" fmla="*/ 55017 h 844"/>
                  <a:gd name="T38" fmla="*/ 178901 w 1141"/>
                  <a:gd name="T39" fmla="*/ 43280 h 844"/>
                  <a:gd name="T40" fmla="*/ 225428 w 1141"/>
                  <a:gd name="T41" fmla="*/ 33010 h 844"/>
                  <a:gd name="T42" fmla="*/ 282440 w 1141"/>
                  <a:gd name="T43" fmla="*/ 37412 h 844"/>
                  <a:gd name="T44" fmla="*/ 335521 w 1141"/>
                  <a:gd name="T45" fmla="*/ 50616 h 844"/>
                  <a:gd name="T46" fmla="*/ 370252 w 1141"/>
                  <a:gd name="T47" fmla="*/ 53550 h 844"/>
                  <a:gd name="T48" fmla="*/ 400397 w 1141"/>
                  <a:gd name="T49" fmla="*/ 33010 h 844"/>
                  <a:gd name="T50" fmla="*/ 433818 w 1141"/>
                  <a:gd name="T51" fmla="*/ 13204 h 844"/>
                  <a:gd name="T52" fmla="*/ 474447 w 1141"/>
                  <a:gd name="T53" fmla="*/ 0 h 844"/>
                  <a:gd name="T54" fmla="*/ 500004 w 1141"/>
                  <a:gd name="T55" fmla="*/ 22007 h 844"/>
                  <a:gd name="T56" fmla="*/ 506557 w 1141"/>
                  <a:gd name="T57" fmla="*/ 63820 h 844"/>
                  <a:gd name="T58" fmla="*/ 539323 w 1141"/>
                  <a:gd name="T59" fmla="*/ 93896 h 844"/>
                  <a:gd name="T60" fmla="*/ 547187 w 1141"/>
                  <a:gd name="T61" fmla="*/ 145245 h 844"/>
                  <a:gd name="T62" fmla="*/ 562259 w 1141"/>
                  <a:gd name="T63" fmla="*/ 169452 h 844"/>
                  <a:gd name="T64" fmla="*/ 576676 w 1141"/>
                  <a:gd name="T65" fmla="*/ 173854 h 844"/>
                  <a:gd name="T66" fmla="*/ 593714 w 1141"/>
                  <a:gd name="T67" fmla="*/ 150380 h 844"/>
                  <a:gd name="T68" fmla="*/ 620582 w 1141"/>
                  <a:gd name="T69" fmla="*/ 137909 h 844"/>
                  <a:gd name="T70" fmla="*/ 634999 w 1141"/>
                  <a:gd name="T71" fmla="*/ 143778 h 844"/>
                  <a:gd name="T72" fmla="*/ 628446 w 1141"/>
                  <a:gd name="T73" fmla="*/ 184124 h 844"/>
                  <a:gd name="T74" fmla="*/ 634999 w 1141"/>
                  <a:gd name="T75" fmla="*/ 240608 h 844"/>
                  <a:gd name="T76" fmla="*/ 673663 w 1141"/>
                  <a:gd name="T77" fmla="*/ 247943 h 844"/>
                  <a:gd name="T78" fmla="*/ 694633 w 1141"/>
                  <a:gd name="T79" fmla="*/ 258213 h 844"/>
                  <a:gd name="T80" fmla="*/ 698564 w 1141"/>
                  <a:gd name="T81" fmla="*/ 289756 h 844"/>
                  <a:gd name="T82" fmla="*/ 735917 w 1141"/>
                  <a:gd name="T83" fmla="*/ 305895 h 844"/>
                  <a:gd name="T84" fmla="*/ 742470 w 1141"/>
                  <a:gd name="T85" fmla="*/ 344773 h 844"/>
                  <a:gd name="T86" fmla="*/ 707739 w 1141"/>
                  <a:gd name="T87" fmla="*/ 381451 h 844"/>
                  <a:gd name="T88" fmla="*/ 697254 w 1141"/>
                  <a:gd name="T89" fmla="*/ 415929 h 844"/>
                  <a:gd name="T90" fmla="*/ 670386 w 1141"/>
                  <a:gd name="T91" fmla="*/ 435001 h 844"/>
                  <a:gd name="T92" fmla="*/ 648105 w 1141"/>
                  <a:gd name="T93" fmla="*/ 462143 h 844"/>
                  <a:gd name="T94" fmla="*/ 640241 w 1141"/>
                  <a:gd name="T95" fmla="*/ 488551 h 844"/>
                  <a:gd name="T96" fmla="*/ 610752 w 1141"/>
                  <a:gd name="T97" fmla="*/ 487084 h 844"/>
                  <a:gd name="T98" fmla="*/ 574055 w 1141"/>
                  <a:gd name="T99" fmla="*/ 506157 h 844"/>
                  <a:gd name="T100" fmla="*/ 539323 w 1141"/>
                  <a:gd name="T101" fmla="*/ 531831 h 844"/>
                  <a:gd name="T102" fmla="*/ 514421 w 1141"/>
                  <a:gd name="T103" fmla="*/ 573644 h 844"/>
                  <a:gd name="T104" fmla="*/ 498694 w 1141"/>
                  <a:gd name="T105" fmla="*/ 616191 h 844"/>
                  <a:gd name="T106" fmla="*/ 467894 w 1141"/>
                  <a:gd name="T107" fmla="*/ 594184 h 844"/>
                  <a:gd name="T108" fmla="*/ 442992 w 1141"/>
                  <a:gd name="T109" fmla="*/ 58244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844"/>
                  <a:gd name="T167" fmla="*/ 1141 w 1141"/>
                  <a:gd name="T168" fmla="*/ 844 h 8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844">
                    <a:moveTo>
                      <a:pt x="660" y="781"/>
                    </a:moveTo>
                    <a:lnTo>
                      <a:pt x="643" y="782"/>
                    </a:lnTo>
                    <a:lnTo>
                      <a:pt x="639" y="781"/>
                    </a:lnTo>
                    <a:lnTo>
                      <a:pt x="631" y="779"/>
                    </a:lnTo>
                    <a:lnTo>
                      <a:pt x="629" y="773"/>
                    </a:lnTo>
                    <a:lnTo>
                      <a:pt x="627" y="771"/>
                    </a:lnTo>
                    <a:lnTo>
                      <a:pt x="615" y="767"/>
                    </a:lnTo>
                    <a:lnTo>
                      <a:pt x="609" y="761"/>
                    </a:lnTo>
                    <a:lnTo>
                      <a:pt x="601" y="755"/>
                    </a:lnTo>
                    <a:lnTo>
                      <a:pt x="591" y="753"/>
                    </a:lnTo>
                    <a:lnTo>
                      <a:pt x="583" y="751"/>
                    </a:lnTo>
                    <a:lnTo>
                      <a:pt x="564" y="741"/>
                    </a:lnTo>
                    <a:lnTo>
                      <a:pt x="542" y="733"/>
                    </a:lnTo>
                    <a:lnTo>
                      <a:pt x="532" y="731"/>
                    </a:lnTo>
                    <a:lnTo>
                      <a:pt x="526" y="733"/>
                    </a:lnTo>
                    <a:lnTo>
                      <a:pt x="522" y="735"/>
                    </a:lnTo>
                    <a:lnTo>
                      <a:pt x="520" y="737"/>
                    </a:lnTo>
                    <a:lnTo>
                      <a:pt x="520" y="739"/>
                    </a:lnTo>
                    <a:lnTo>
                      <a:pt x="520" y="743"/>
                    </a:lnTo>
                    <a:lnTo>
                      <a:pt x="520" y="745"/>
                    </a:lnTo>
                    <a:lnTo>
                      <a:pt x="518" y="747"/>
                    </a:lnTo>
                    <a:lnTo>
                      <a:pt x="514" y="753"/>
                    </a:lnTo>
                    <a:lnTo>
                      <a:pt x="508" y="759"/>
                    </a:lnTo>
                    <a:lnTo>
                      <a:pt x="506" y="761"/>
                    </a:lnTo>
                    <a:lnTo>
                      <a:pt x="498" y="765"/>
                    </a:lnTo>
                    <a:lnTo>
                      <a:pt x="492" y="767"/>
                    </a:lnTo>
                    <a:lnTo>
                      <a:pt x="486" y="769"/>
                    </a:lnTo>
                    <a:lnTo>
                      <a:pt x="482" y="771"/>
                    </a:lnTo>
                    <a:lnTo>
                      <a:pt x="473" y="771"/>
                    </a:lnTo>
                    <a:lnTo>
                      <a:pt x="467" y="769"/>
                    </a:lnTo>
                    <a:lnTo>
                      <a:pt x="463" y="769"/>
                    </a:lnTo>
                    <a:lnTo>
                      <a:pt x="459" y="767"/>
                    </a:lnTo>
                    <a:lnTo>
                      <a:pt x="453" y="761"/>
                    </a:lnTo>
                    <a:lnTo>
                      <a:pt x="449" y="755"/>
                    </a:lnTo>
                    <a:lnTo>
                      <a:pt x="447" y="749"/>
                    </a:lnTo>
                    <a:lnTo>
                      <a:pt x="447" y="739"/>
                    </a:lnTo>
                    <a:lnTo>
                      <a:pt x="447" y="731"/>
                    </a:lnTo>
                    <a:lnTo>
                      <a:pt x="445" y="721"/>
                    </a:lnTo>
                    <a:lnTo>
                      <a:pt x="439" y="715"/>
                    </a:lnTo>
                    <a:lnTo>
                      <a:pt x="429" y="705"/>
                    </a:lnTo>
                    <a:lnTo>
                      <a:pt x="413" y="701"/>
                    </a:lnTo>
                    <a:lnTo>
                      <a:pt x="397" y="698"/>
                    </a:lnTo>
                    <a:lnTo>
                      <a:pt x="383" y="696"/>
                    </a:lnTo>
                    <a:lnTo>
                      <a:pt x="378" y="692"/>
                    </a:lnTo>
                    <a:lnTo>
                      <a:pt x="376" y="686"/>
                    </a:lnTo>
                    <a:lnTo>
                      <a:pt x="370" y="676"/>
                    </a:lnTo>
                    <a:lnTo>
                      <a:pt x="366" y="664"/>
                    </a:lnTo>
                    <a:lnTo>
                      <a:pt x="362" y="660"/>
                    </a:lnTo>
                    <a:lnTo>
                      <a:pt x="356" y="654"/>
                    </a:lnTo>
                    <a:lnTo>
                      <a:pt x="348" y="644"/>
                    </a:lnTo>
                    <a:lnTo>
                      <a:pt x="340" y="634"/>
                    </a:lnTo>
                    <a:lnTo>
                      <a:pt x="320" y="618"/>
                    </a:lnTo>
                    <a:lnTo>
                      <a:pt x="312" y="607"/>
                    </a:lnTo>
                    <a:lnTo>
                      <a:pt x="300" y="597"/>
                    </a:lnTo>
                    <a:lnTo>
                      <a:pt x="289" y="589"/>
                    </a:lnTo>
                    <a:lnTo>
                      <a:pt x="277" y="583"/>
                    </a:lnTo>
                    <a:lnTo>
                      <a:pt x="271" y="557"/>
                    </a:lnTo>
                    <a:lnTo>
                      <a:pt x="265" y="545"/>
                    </a:lnTo>
                    <a:lnTo>
                      <a:pt x="259" y="535"/>
                    </a:lnTo>
                    <a:lnTo>
                      <a:pt x="257" y="530"/>
                    </a:lnTo>
                    <a:lnTo>
                      <a:pt x="255" y="526"/>
                    </a:lnTo>
                    <a:lnTo>
                      <a:pt x="249" y="522"/>
                    </a:lnTo>
                    <a:lnTo>
                      <a:pt x="245" y="518"/>
                    </a:lnTo>
                    <a:lnTo>
                      <a:pt x="241" y="506"/>
                    </a:lnTo>
                    <a:lnTo>
                      <a:pt x="239" y="498"/>
                    </a:lnTo>
                    <a:lnTo>
                      <a:pt x="237" y="488"/>
                    </a:lnTo>
                    <a:lnTo>
                      <a:pt x="237" y="478"/>
                    </a:lnTo>
                    <a:lnTo>
                      <a:pt x="233" y="468"/>
                    </a:lnTo>
                    <a:lnTo>
                      <a:pt x="229" y="456"/>
                    </a:lnTo>
                    <a:lnTo>
                      <a:pt x="223" y="447"/>
                    </a:lnTo>
                    <a:lnTo>
                      <a:pt x="215" y="437"/>
                    </a:lnTo>
                    <a:lnTo>
                      <a:pt x="211" y="429"/>
                    </a:lnTo>
                    <a:lnTo>
                      <a:pt x="199" y="421"/>
                    </a:lnTo>
                    <a:lnTo>
                      <a:pt x="192" y="413"/>
                    </a:lnTo>
                    <a:lnTo>
                      <a:pt x="182" y="405"/>
                    </a:lnTo>
                    <a:lnTo>
                      <a:pt x="178" y="399"/>
                    </a:lnTo>
                    <a:lnTo>
                      <a:pt x="174" y="397"/>
                    </a:lnTo>
                    <a:lnTo>
                      <a:pt x="168" y="395"/>
                    </a:lnTo>
                    <a:lnTo>
                      <a:pt x="162" y="393"/>
                    </a:lnTo>
                    <a:lnTo>
                      <a:pt x="150" y="383"/>
                    </a:lnTo>
                    <a:lnTo>
                      <a:pt x="144" y="379"/>
                    </a:lnTo>
                    <a:lnTo>
                      <a:pt x="136" y="377"/>
                    </a:lnTo>
                    <a:lnTo>
                      <a:pt x="132" y="373"/>
                    </a:lnTo>
                    <a:lnTo>
                      <a:pt x="130" y="369"/>
                    </a:lnTo>
                    <a:lnTo>
                      <a:pt x="126" y="368"/>
                    </a:lnTo>
                    <a:lnTo>
                      <a:pt x="122" y="360"/>
                    </a:lnTo>
                    <a:lnTo>
                      <a:pt x="112" y="336"/>
                    </a:lnTo>
                    <a:lnTo>
                      <a:pt x="99" y="304"/>
                    </a:lnTo>
                    <a:lnTo>
                      <a:pt x="99" y="288"/>
                    </a:lnTo>
                    <a:lnTo>
                      <a:pt x="97" y="273"/>
                    </a:lnTo>
                    <a:lnTo>
                      <a:pt x="95" y="267"/>
                    </a:lnTo>
                    <a:lnTo>
                      <a:pt x="93" y="259"/>
                    </a:lnTo>
                    <a:lnTo>
                      <a:pt x="81" y="239"/>
                    </a:lnTo>
                    <a:lnTo>
                      <a:pt x="75" y="231"/>
                    </a:lnTo>
                    <a:lnTo>
                      <a:pt x="67" y="221"/>
                    </a:lnTo>
                    <a:lnTo>
                      <a:pt x="59" y="215"/>
                    </a:lnTo>
                    <a:lnTo>
                      <a:pt x="53" y="209"/>
                    </a:lnTo>
                    <a:lnTo>
                      <a:pt x="41" y="198"/>
                    </a:lnTo>
                    <a:lnTo>
                      <a:pt x="33" y="190"/>
                    </a:lnTo>
                    <a:lnTo>
                      <a:pt x="21" y="182"/>
                    </a:lnTo>
                    <a:lnTo>
                      <a:pt x="4" y="178"/>
                    </a:lnTo>
                    <a:lnTo>
                      <a:pt x="0" y="172"/>
                    </a:lnTo>
                    <a:lnTo>
                      <a:pt x="2" y="168"/>
                    </a:lnTo>
                    <a:lnTo>
                      <a:pt x="4" y="162"/>
                    </a:lnTo>
                    <a:lnTo>
                      <a:pt x="12" y="158"/>
                    </a:lnTo>
                    <a:lnTo>
                      <a:pt x="15" y="144"/>
                    </a:lnTo>
                    <a:lnTo>
                      <a:pt x="21" y="130"/>
                    </a:lnTo>
                    <a:lnTo>
                      <a:pt x="25" y="122"/>
                    </a:lnTo>
                    <a:lnTo>
                      <a:pt x="31" y="117"/>
                    </a:lnTo>
                    <a:lnTo>
                      <a:pt x="37" y="109"/>
                    </a:lnTo>
                    <a:lnTo>
                      <a:pt x="45" y="103"/>
                    </a:lnTo>
                    <a:lnTo>
                      <a:pt x="47" y="89"/>
                    </a:lnTo>
                    <a:lnTo>
                      <a:pt x="51" y="83"/>
                    </a:lnTo>
                    <a:lnTo>
                      <a:pt x="57" y="79"/>
                    </a:lnTo>
                    <a:lnTo>
                      <a:pt x="75" y="77"/>
                    </a:lnTo>
                    <a:lnTo>
                      <a:pt x="89" y="77"/>
                    </a:lnTo>
                    <a:lnTo>
                      <a:pt x="99" y="75"/>
                    </a:lnTo>
                    <a:lnTo>
                      <a:pt x="110" y="73"/>
                    </a:lnTo>
                    <a:lnTo>
                      <a:pt x="116" y="73"/>
                    </a:lnTo>
                    <a:lnTo>
                      <a:pt x="122" y="73"/>
                    </a:lnTo>
                    <a:lnTo>
                      <a:pt x="128" y="71"/>
                    </a:lnTo>
                    <a:lnTo>
                      <a:pt x="130" y="71"/>
                    </a:lnTo>
                    <a:lnTo>
                      <a:pt x="132" y="73"/>
                    </a:lnTo>
                    <a:lnTo>
                      <a:pt x="136" y="79"/>
                    </a:lnTo>
                    <a:lnTo>
                      <a:pt x="144" y="89"/>
                    </a:lnTo>
                    <a:lnTo>
                      <a:pt x="156" y="87"/>
                    </a:lnTo>
                    <a:lnTo>
                      <a:pt x="166" y="87"/>
                    </a:lnTo>
                    <a:lnTo>
                      <a:pt x="178" y="87"/>
                    </a:lnTo>
                    <a:lnTo>
                      <a:pt x="190" y="89"/>
                    </a:lnTo>
                    <a:lnTo>
                      <a:pt x="197" y="83"/>
                    </a:lnTo>
                    <a:lnTo>
                      <a:pt x="201" y="79"/>
                    </a:lnTo>
                    <a:lnTo>
                      <a:pt x="211" y="75"/>
                    </a:lnTo>
                    <a:lnTo>
                      <a:pt x="215" y="75"/>
                    </a:lnTo>
                    <a:lnTo>
                      <a:pt x="221" y="73"/>
                    </a:lnTo>
                    <a:lnTo>
                      <a:pt x="229" y="73"/>
                    </a:lnTo>
                    <a:lnTo>
                      <a:pt x="241" y="73"/>
                    </a:lnTo>
                    <a:lnTo>
                      <a:pt x="249" y="69"/>
                    </a:lnTo>
                    <a:lnTo>
                      <a:pt x="257" y="63"/>
                    </a:lnTo>
                    <a:lnTo>
                      <a:pt x="269" y="59"/>
                    </a:lnTo>
                    <a:lnTo>
                      <a:pt x="273" y="59"/>
                    </a:lnTo>
                    <a:lnTo>
                      <a:pt x="281" y="59"/>
                    </a:lnTo>
                    <a:lnTo>
                      <a:pt x="289" y="59"/>
                    </a:lnTo>
                    <a:lnTo>
                      <a:pt x="304" y="57"/>
                    </a:lnTo>
                    <a:lnTo>
                      <a:pt x="314" y="51"/>
                    </a:lnTo>
                    <a:lnTo>
                      <a:pt x="324" y="47"/>
                    </a:lnTo>
                    <a:lnTo>
                      <a:pt x="334" y="47"/>
                    </a:lnTo>
                    <a:lnTo>
                      <a:pt x="344" y="45"/>
                    </a:lnTo>
                    <a:lnTo>
                      <a:pt x="356" y="41"/>
                    </a:lnTo>
                    <a:lnTo>
                      <a:pt x="364" y="41"/>
                    </a:lnTo>
                    <a:lnTo>
                      <a:pt x="376" y="41"/>
                    </a:lnTo>
                    <a:lnTo>
                      <a:pt x="383" y="41"/>
                    </a:lnTo>
                    <a:lnTo>
                      <a:pt x="407" y="45"/>
                    </a:lnTo>
                    <a:lnTo>
                      <a:pt x="427" y="47"/>
                    </a:lnTo>
                    <a:lnTo>
                      <a:pt x="431" y="51"/>
                    </a:lnTo>
                    <a:lnTo>
                      <a:pt x="437" y="55"/>
                    </a:lnTo>
                    <a:lnTo>
                      <a:pt x="449" y="59"/>
                    </a:lnTo>
                    <a:lnTo>
                      <a:pt x="463" y="59"/>
                    </a:lnTo>
                    <a:lnTo>
                      <a:pt x="478" y="61"/>
                    </a:lnTo>
                    <a:lnTo>
                      <a:pt x="488" y="69"/>
                    </a:lnTo>
                    <a:lnTo>
                      <a:pt x="498" y="69"/>
                    </a:lnTo>
                    <a:lnTo>
                      <a:pt x="512" y="69"/>
                    </a:lnTo>
                    <a:lnTo>
                      <a:pt x="524" y="71"/>
                    </a:lnTo>
                    <a:lnTo>
                      <a:pt x="530" y="73"/>
                    </a:lnTo>
                    <a:lnTo>
                      <a:pt x="536" y="75"/>
                    </a:lnTo>
                    <a:lnTo>
                      <a:pt x="542" y="77"/>
                    </a:lnTo>
                    <a:lnTo>
                      <a:pt x="554" y="77"/>
                    </a:lnTo>
                    <a:lnTo>
                      <a:pt x="558" y="75"/>
                    </a:lnTo>
                    <a:lnTo>
                      <a:pt x="565" y="73"/>
                    </a:lnTo>
                    <a:lnTo>
                      <a:pt x="573" y="67"/>
                    </a:lnTo>
                    <a:lnTo>
                      <a:pt x="575" y="59"/>
                    </a:lnTo>
                    <a:lnTo>
                      <a:pt x="583" y="53"/>
                    </a:lnTo>
                    <a:lnTo>
                      <a:pt x="587" y="51"/>
                    </a:lnTo>
                    <a:lnTo>
                      <a:pt x="591" y="49"/>
                    </a:lnTo>
                    <a:lnTo>
                      <a:pt x="601" y="47"/>
                    </a:lnTo>
                    <a:lnTo>
                      <a:pt x="611" y="45"/>
                    </a:lnTo>
                    <a:lnTo>
                      <a:pt x="613" y="39"/>
                    </a:lnTo>
                    <a:lnTo>
                      <a:pt x="615" y="36"/>
                    </a:lnTo>
                    <a:lnTo>
                      <a:pt x="619" y="32"/>
                    </a:lnTo>
                    <a:lnTo>
                      <a:pt x="623" y="30"/>
                    </a:lnTo>
                    <a:lnTo>
                      <a:pt x="631" y="30"/>
                    </a:lnTo>
                    <a:lnTo>
                      <a:pt x="647" y="26"/>
                    </a:lnTo>
                    <a:lnTo>
                      <a:pt x="662" y="18"/>
                    </a:lnTo>
                    <a:lnTo>
                      <a:pt x="672" y="12"/>
                    </a:lnTo>
                    <a:lnTo>
                      <a:pt x="684" y="8"/>
                    </a:lnTo>
                    <a:lnTo>
                      <a:pt x="702" y="4"/>
                    </a:lnTo>
                    <a:lnTo>
                      <a:pt x="706" y="2"/>
                    </a:lnTo>
                    <a:lnTo>
                      <a:pt x="708" y="0"/>
                    </a:lnTo>
                    <a:lnTo>
                      <a:pt x="716" y="0"/>
                    </a:lnTo>
                    <a:lnTo>
                      <a:pt x="724" y="0"/>
                    </a:lnTo>
                    <a:lnTo>
                      <a:pt x="732" y="2"/>
                    </a:lnTo>
                    <a:lnTo>
                      <a:pt x="736" y="8"/>
                    </a:lnTo>
                    <a:lnTo>
                      <a:pt x="742" y="12"/>
                    </a:lnTo>
                    <a:lnTo>
                      <a:pt x="751" y="18"/>
                    </a:lnTo>
                    <a:lnTo>
                      <a:pt x="757" y="20"/>
                    </a:lnTo>
                    <a:lnTo>
                      <a:pt x="761" y="24"/>
                    </a:lnTo>
                    <a:lnTo>
                      <a:pt x="763" y="30"/>
                    </a:lnTo>
                    <a:lnTo>
                      <a:pt x="765" y="37"/>
                    </a:lnTo>
                    <a:lnTo>
                      <a:pt x="763" y="47"/>
                    </a:lnTo>
                    <a:lnTo>
                      <a:pt x="759" y="57"/>
                    </a:lnTo>
                    <a:lnTo>
                      <a:pt x="761" y="67"/>
                    </a:lnTo>
                    <a:lnTo>
                      <a:pt x="765" y="73"/>
                    </a:lnTo>
                    <a:lnTo>
                      <a:pt x="769" y="81"/>
                    </a:lnTo>
                    <a:lnTo>
                      <a:pt x="773" y="87"/>
                    </a:lnTo>
                    <a:lnTo>
                      <a:pt x="777" y="95"/>
                    </a:lnTo>
                    <a:lnTo>
                      <a:pt x="781" y="101"/>
                    </a:lnTo>
                    <a:lnTo>
                      <a:pt x="785" y="105"/>
                    </a:lnTo>
                    <a:lnTo>
                      <a:pt x="787" y="109"/>
                    </a:lnTo>
                    <a:lnTo>
                      <a:pt x="803" y="113"/>
                    </a:lnTo>
                    <a:lnTo>
                      <a:pt x="819" y="120"/>
                    </a:lnTo>
                    <a:lnTo>
                      <a:pt x="823" y="128"/>
                    </a:lnTo>
                    <a:lnTo>
                      <a:pt x="823" y="136"/>
                    </a:lnTo>
                    <a:lnTo>
                      <a:pt x="823" y="154"/>
                    </a:lnTo>
                    <a:lnTo>
                      <a:pt x="823" y="160"/>
                    </a:lnTo>
                    <a:lnTo>
                      <a:pt x="823" y="170"/>
                    </a:lnTo>
                    <a:lnTo>
                      <a:pt x="825" y="178"/>
                    </a:lnTo>
                    <a:lnTo>
                      <a:pt x="833" y="184"/>
                    </a:lnTo>
                    <a:lnTo>
                      <a:pt x="835" y="198"/>
                    </a:lnTo>
                    <a:lnTo>
                      <a:pt x="835" y="209"/>
                    </a:lnTo>
                    <a:lnTo>
                      <a:pt x="835" y="221"/>
                    </a:lnTo>
                    <a:lnTo>
                      <a:pt x="839" y="229"/>
                    </a:lnTo>
                    <a:lnTo>
                      <a:pt x="839" y="231"/>
                    </a:lnTo>
                    <a:lnTo>
                      <a:pt x="842" y="233"/>
                    </a:lnTo>
                    <a:lnTo>
                      <a:pt x="852" y="233"/>
                    </a:lnTo>
                    <a:lnTo>
                      <a:pt x="858" y="231"/>
                    </a:lnTo>
                    <a:lnTo>
                      <a:pt x="864" y="231"/>
                    </a:lnTo>
                    <a:lnTo>
                      <a:pt x="866" y="235"/>
                    </a:lnTo>
                    <a:lnTo>
                      <a:pt x="868" y="239"/>
                    </a:lnTo>
                    <a:lnTo>
                      <a:pt x="870" y="243"/>
                    </a:lnTo>
                    <a:lnTo>
                      <a:pt x="872" y="243"/>
                    </a:lnTo>
                    <a:lnTo>
                      <a:pt x="876" y="241"/>
                    </a:lnTo>
                    <a:lnTo>
                      <a:pt x="880" y="237"/>
                    </a:lnTo>
                    <a:lnTo>
                      <a:pt x="884" y="235"/>
                    </a:lnTo>
                    <a:lnTo>
                      <a:pt x="884" y="233"/>
                    </a:lnTo>
                    <a:lnTo>
                      <a:pt x="886" y="227"/>
                    </a:lnTo>
                    <a:lnTo>
                      <a:pt x="890" y="219"/>
                    </a:lnTo>
                    <a:lnTo>
                      <a:pt x="894" y="211"/>
                    </a:lnTo>
                    <a:lnTo>
                      <a:pt x="900" y="209"/>
                    </a:lnTo>
                    <a:lnTo>
                      <a:pt x="906" y="205"/>
                    </a:lnTo>
                    <a:lnTo>
                      <a:pt x="912" y="205"/>
                    </a:lnTo>
                    <a:lnTo>
                      <a:pt x="922" y="203"/>
                    </a:lnTo>
                    <a:lnTo>
                      <a:pt x="928" y="194"/>
                    </a:lnTo>
                    <a:lnTo>
                      <a:pt x="933" y="186"/>
                    </a:lnTo>
                    <a:lnTo>
                      <a:pt x="939" y="186"/>
                    </a:lnTo>
                    <a:lnTo>
                      <a:pt x="943" y="186"/>
                    </a:lnTo>
                    <a:lnTo>
                      <a:pt x="947" y="188"/>
                    </a:lnTo>
                    <a:lnTo>
                      <a:pt x="947" y="190"/>
                    </a:lnTo>
                    <a:lnTo>
                      <a:pt x="949" y="190"/>
                    </a:lnTo>
                    <a:lnTo>
                      <a:pt x="955" y="192"/>
                    </a:lnTo>
                    <a:lnTo>
                      <a:pt x="959" y="194"/>
                    </a:lnTo>
                    <a:lnTo>
                      <a:pt x="965" y="194"/>
                    </a:lnTo>
                    <a:lnTo>
                      <a:pt x="967" y="196"/>
                    </a:lnTo>
                    <a:lnTo>
                      <a:pt x="969" y="196"/>
                    </a:lnTo>
                    <a:lnTo>
                      <a:pt x="971" y="202"/>
                    </a:lnTo>
                    <a:lnTo>
                      <a:pt x="971" y="205"/>
                    </a:lnTo>
                    <a:lnTo>
                      <a:pt x="967" y="207"/>
                    </a:lnTo>
                    <a:lnTo>
                      <a:pt x="961" y="211"/>
                    </a:lnTo>
                    <a:lnTo>
                      <a:pt x="957" y="225"/>
                    </a:lnTo>
                    <a:lnTo>
                      <a:pt x="957" y="237"/>
                    </a:lnTo>
                    <a:lnTo>
                      <a:pt x="959" y="251"/>
                    </a:lnTo>
                    <a:lnTo>
                      <a:pt x="959" y="267"/>
                    </a:lnTo>
                    <a:lnTo>
                      <a:pt x="959" y="273"/>
                    </a:lnTo>
                    <a:lnTo>
                      <a:pt x="959" y="283"/>
                    </a:lnTo>
                    <a:lnTo>
                      <a:pt x="961" y="302"/>
                    </a:lnTo>
                    <a:lnTo>
                      <a:pt x="963" y="310"/>
                    </a:lnTo>
                    <a:lnTo>
                      <a:pt x="965" y="322"/>
                    </a:lnTo>
                    <a:lnTo>
                      <a:pt x="969" y="328"/>
                    </a:lnTo>
                    <a:lnTo>
                      <a:pt x="975" y="332"/>
                    </a:lnTo>
                    <a:lnTo>
                      <a:pt x="981" y="336"/>
                    </a:lnTo>
                    <a:lnTo>
                      <a:pt x="983" y="340"/>
                    </a:lnTo>
                    <a:lnTo>
                      <a:pt x="997" y="342"/>
                    </a:lnTo>
                    <a:lnTo>
                      <a:pt x="1007" y="340"/>
                    </a:lnTo>
                    <a:lnTo>
                      <a:pt x="1019" y="338"/>
                    </a:lnTo>
                    <a:lnTo>
                      <a:pt x="1028" y="338"/>
                    </a:lnTo>
                    <a:lnTo>
                      <a:pt x="1036" y="336"/>
                    </a:lnTo>
                    <a:lnTo>
                      <a:pt x="1048" y="336"/>
                    </a:lnTo>
                    <a:lnTo>
                      <a:pt x="1054" y="336"/>
                    </a:lnTo>
                    <a:lnTo>
                      <a:pt x="1056" y="338"/>
                    </a:lnTo>
                    <a:lnTo>
                      <a:pt x="1058" y="340"/>
                    </a:lnTo>
                    <a:lnTo>
                      <a:pt x="1058" y="344"/>
                    </a:lnTo>
                    <a:lnTo>
                      <a:pt x="1060" y="352"/>
                    </a:lnTo>
                    <a:lnTo>
                      <a:pt x="1058" y="360"/>
                    </a:lnTo>
                    <a:lnTo>
                      <a:pt x="1058" y="364"/>
                    </a:lnTo>
                    <a:lnTo>
                      <a:pt x="1060" y="369"/>
                    </a:lnTo>
                    <a:lnTo>
                      <a:pt x="1064" y="375"/>
                    </a:lnTo>
                    <a:lnTo>
                      <a:pt x="1064" y="379"/>
                    </a:lnTo>
                    <a:lnTo>
                      <a:pt x="1064" y="387"/>
                    </a:lnTo>
                    <a:lnTo>
                      <a:pt x="1066" y="395"/>
                    </a:lnTo>
                    <a:lnTo>
                      <a:pt x="1070" y="403"/>
                    </a:lnTo>
                    <a:lnTo>
                      <a:pt x="1072" y="407"/>
                    </a:lnTo>
                    <a:lnTo>
                      <a:pt x="1078" y="409"/>
                    </a:lnTo>
                    <a:lnTo>
                      <a:pt x="1092" y="409"/>
                    </a:lnTo>
                    <a:lnTo>
                      <a:pt x="1106" y="409"/>
                    </a:lnTo>
                    <a:lnTo>
                      <a:pt x="1116" y="413"/>
                    </a:lnTo>
                    <a:lnTo>
                      <a:pt x="1123" y="417"/>
                    </a:lnTo>
                    <a:lnTo>
                      <a:pt x="1129" y="419"/>
                    </a:lnTo>
                    <a:lnTo>
                      <a:pt x="1133" y="423"/>
                    </a:lnTo>
                    <a:lnTo>
                      <a:pt x="1137" y="437"/>
                    </a:lnTo>
                    <a:lnTo>
                      <a:pt x="1141" y="450"/>
                    </a:lnTo>
                    <a:lnTo>
                      <a:pt x="1139" y="456"/>
                    </a:lnTo>
                    <a:lnTo>
                      <a:pt x="1137" y="464"/>
                    </a:lnTo>
                    <a:lnTo>
                      <a:pt x="1133" y="470"/>
                    </a:lnTo>
                    <a:lnTo>
                      <a:pt x="1125" y="472"/>
                    </a:lnTo>
                    <a:lnTo>
                      <a:pt x="1117" y="478"/>
                    </a:lnTo>
                    <a:lnTo>
                      <a:pt x="1110" y="484"/>
                    </a:lnTo>
                    <a:lnTo>
                      <a:pt x="1104" y="490"/>
                    </a:lnTo>
                    <a:lnTo>
                      <a:pt x="1090" y="494"/>
                    </a:lnTo>
                    <a:lnTo>
                      <a:pt x="1084" y="506"/>
                    </a:lnTo>
                    <a:lnTo>
                      <a:pt x="1080" y="520"/>
                    </a:lnTo>
                    <a:lnTo>
                      <a:pt x="1074" y="532"/>
                    </a:lnTo>
                    <a:lnTo>
                      <a:pt x="1070" y="535"/>
                    </a:lnTo>
                    <a:lnTo>
                      <a:pt x="1066" y="539"/>
                    </a:lnTo>
                    <a:lnTo>
                      <a:pt x="1066" y="547"/>
                    </a:lnTo>
                    <a:lnTo>
                      <a:pt x="1064" y="555"/>
                    </a:lnTo>
                    <a:lnTo>
                      <a:pt x="1064" y="563"/>
                    </a:lnTo>
                    <a:lnTo>
                      <a:pt x="1064" y="567"/>
                    </a:lnTo>
                    <a:lnTo>
                      <a:pt x="1062" y="571"/>
                    </a:lnTo>
                    <a:lnTo>
                      <a:pt x="1058" y="575"/>
                    </a:lnTo>
                    <a:lnTo>
                      <a:pt x="1054" y="577"/>
                    </a:lnTo>
                    <a:lnTo>
                      <a:pt x="1048" y="579"/>
                    </a:lnTo>
                    <a:lnTo>
                      <a:pt x="1036" y="581"/>
                    </a:lnTo>
                    <a:lnTo>
                      <a:pt x="1026" y="587"/>
                    </a:lnTo>
                    <a:lnTo>
                      <a:pt x="1023" y="593"/>
                    </a:lnTo>
                    <a:lnTo>
                      <a:pt x="1017" y="595"/>
                    </a:lnTo>
                    <a:lnTo>
                      <a:pt x="1011" y="597"/>
                    </a:lnTo>
                    <a:lnTo>
                      <a:pt x="1009" y="601"/>
                    </a:lnTo>
                    <a:lnTo>
                      <a:pt x="1005" y="603"/>
                    </a:lnTo>
                    <a:lnTo>
                      <a:pt x="1001" y="611"/>
                    </a:lnTo>
                    <a:lnTo>
                      <a:pt x="997" y="615"/>
                    </a:lnTo>
                    <a:lnTo>
                      <a:pt x="989" y="630"/>
                    </a:lnTo>
                    <a:lnTo>
                      <a:pt x="989" y="638"/>
                    </a:lnTo>
                    <a:lnTo>
                      <a:pt x="987" y="646"/>
                    </a:lnTo>
                    <a:lnTo>
                      <a:pt x="987" y="654"/>
                    </a:lnTo>
                    <a:lnTo>
                      <a:pt x="985" y="660"/>
                    </a:lnTo>
                    <a:lnTo>
                      <a:pt x="983" y="666"/>
                    </a:lnTo>
                    <a:lnTo>
                      <a:pt x="981" y="668"/>
                    </a:lnTo>
                    <a:lnTo>
                      <a:pt x="977" y="666"/>
                    </a:lnTo>
                    <a:lnTo>
                      <a:pt x="969" y="664"/>
                    </a:lnTo>
                    <a:lnTo>
                      <a:pt x="963" y="656"/>
                    </a:lnTo>
                    <a:lnTo>
                      <a:pt x="949" y="652"/>
                    </a:lnTo>
                    <a:lnTo>
                      <a:pt x="941" y="654"/>
                    </a:lnTo>
                    <a:lnTo>
                      <a:pt x="935" y="660"/>
                    </a:lnTo>
                    <a:lnTo>
                      <a:pt x="932" y="662"/>
                    </a:lnTo>
                    <a:lnTo>
                      <a:pt x="932" y="664"/>
                    </a:lnTo>
                    <a:lnTo>
                      <a:pt x="928" y="666"/>
                    </a:lnTo>
                    <a:lnTo>
                      <a:pt x="926" y="668"/>
                    </a:lnTo>
                    <a:lnTo>
                      <a:pt x="920" y="668"/>
                    </a:lnTo>
                    <a:lnTo>
                      <a:pt x="910" y="670"/>
                    </a:lnTo>
                    <a:lnTo>
                      <a:pt x="892" y="678"/>
                    </a:lnTo>
                    <a:lnTo>
                      <a:pt x="880" y="688"/>
                    </a:lnTo>
                    <a:lnTo>
                      <a:pt x="876" y="690"/>
                    </a:lnTo>
                    <a:lnTo>
                      <a:pt x="870" y="694"/>
                    </a:lnTo>
                    <a:lnTo>
                      <a:pt x="860" y="698"/>
                    </a:lnTo>
                    <a:lnTo>
                      <a:pt x="854" y="699"/>
                    </a:lnTo>
                    <a:lnTo>
                      <a:pt x="848" y="711"/>
                    </a:lnTo>
                    <a:lnTo>
                      <a:pt x="841" y="717"/>
                    </a:lnTo>
                    <a:lnTo>
                      <a:pt x="835" y="721"/>
                    </a:lnTo>
                    <a:lnTo>
                      <a:pt x="823" y="725"/>
                    </a:lnTo>
                    <a:lnTo>
                      <a:pt x="809" y="731"/>
                    </a:lnTo>
                    <a:lnTo>
                      <a:pt x="793" y="741"/>
                    </a:lnTo>
                    <a:lnTo>
                      <a:pt x="787" y="751"/>
                    </a:lnTo>
                    <a:lnTo>
                      <a:pt x="785" y="759"/>
                    </a:lnTo>
                    <a:lnTo>
                      <a:pt x="781" y="763"/>
                    </a:lnTo>
                    <a:lnTo>
                      <a:pt x="783" y="773"/>
                    </a:lnTo>
                    <a:lnTo>
                      <a:pt x="785" y="782"/>
                    </a:lnTo>
                    <a:lnTo>
                      <a:pt x="785" y="804"/>
                    </a:lnTo>
                    <a:lnTo>
                      <a:pt x="785" y="816"/>
                    </a:lnTo>
                    <a:lnTo>
                      <a:pt x="785" y="828"/>
                    </a:lnTo>
                    <a:lnTo>
                      <a:pt x="783" y="836"/>
                    </a:lnTo>
                    <a:lnTo>
                      <a:pt x="777" y="844"/>
                    </a:lnTo>
                    <a:lnTo>
                      <a:pt x="769" y="842"/>
                    </a:lnTo>
                    <a:lnTo>
                      <a:pt x="761" y="840"/>
                    </a:lnTo>
                    <a:lnTo>
                      <a:pt x="751" y="832"/>
                    </a:lnTo>
                    <a:lnTo>
                      <a:pt x="738" y="828"/>
                    </a:lnTo>
                    <a:lnTo>
                      <a:pt x="732" y="824"/>
                    </a:lnTo>
                    <a:lnTo>
                      <a:pt x="722" y="822"/>
                    </a:lnTo>
                    <a:lnTo>
                      <a:pt x="718" y="816"/>
                    </a:lnTo>
                    <a:lnTo>
                      <a:pt x="716" y="812"/>
                    </a:lnTo>
                    <a:lnTo>
                      <a:pt x="714" y="810"/>
                    </a:lnTo>
                    <a:lnTo>
                      <a:pt x="712" y="808"/>
                    </a:lnTo>
                    <a:lnTo>
                      <a:pt x="708" y="808"/>
                    </a:lnTo>
                    <a:lnTo>
                      <a:pt x="704" y="808"/>
                    </a:lnTo>
                    <a:lnTo>
                      <a:pt x="696" y="808"/>
                    </a:lnTo>
                    <a:lnTo>
                      <a:pt x="684" y="808"/>
                    </a:lnTo>
                    <a:lnTo>
                      <a:pt x="680" y="798"/>
                    </a:lnTo>
                    <a:lnTo>
                      <a:pt x="676" y="794"/>
                    </a:lnTo>
                    <a:lnTo>
                      <a:pt x="672" y="792"/>
                    </a:lnTo>
                    <a:lnTo>
                      <a:pt x="666" y="790"/>
                    </a:lnTo>
                    <a:lnTo>
                      <a:pt x="662" y="786"/>
                    </a:lnTo>
                    <a:lnTo>
                      <a:pt x="660" y="784"/>
                    </a:lnTo>
                    <a:lnTo>
                      <a:pt x="660" y="781"/>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09" name="Freeform 108"/>
              <p:cNvSpPr>
                <a:spLocks/>
              </p:cNvSpPr>
              <p:nvPr/>
            </p:nvSpPr>
            <p:spPr bwMode="auto">
              <a:xfrm>
                <a:off x="5037138" y="2937279"/>
                <a:ext cx="884237" cy="615950"/>
              </a:xfrm>
              <a:custGeom>
                <a:avLst/>
                <a:gdLst>
                  <a:gd name="T0" fmla="*/ 242167 w 1351"/>
                  <a:gd name="T1" fmla="*/ 607130 h 838"/>
                  <a:gd name="T2" fmla="*/ 195697 w 1351"/>
                  <a:gd name="T3" fmla="*/ 579934 h 838"/>
                  <a:gd name="T4" fmla="*/ 124356 w 1351"/>
                  <a:gd name="T5" fmla="*/ 595369 h 838"/>
                  <a:gd name="T6" fmla="*/ 94249 w 1351"/>
                  <a:gd name="T7" fmla="*/ 593899 h 838"/>
                  <a:gd name="T8" fmla="*/ 49088 w 1351"/>
                  <a:gd name="T9" fmla="*/ 571114 h 838"/>
                  <a:gd name="T10" fmla="*/ 6545 w 1351"/>
                  <a:gd name="T11" fmla="*/ 560823 h 838"/>
                  <a:gd name="T12" fmla="*/ 5236 w 1351"/>
                  <a:gd name="T13" fmla="*/ 517457 h 838"/>
                  <a:gd name="T14" fmla="*/ 19635 w 1351"/>
                  <a:gd name="T15" fmla="*/ 486586 h 838"/>
                  <a:gd name="T16" fmla="*/ 7854 w 1351"/>
                  <a:gd name="T17" fmla="*/ 422639 h 838"/>
                  <a:gd name="T18" fmla="*/ 41234 w 1351"/>
                  <a:gd name="T19" fmla="*/ 401323 h 838"/>
                  <a:gd name="T20" fmla="*/ 76577 w 1351"/>
                  <a:gd name="T21" fmla="*/ 374862 h 838"/>
                  <a:gd name="T22" fmla="*/ 87704 w 1351"/>
                  <a:gd name="T23" fmla="*/ 343256 h 838"/>
                  <a:gd name="T24" fmla="*/ 92940 w 1351"/>
                  <a:gd name="T25" fmla="*/ 263139 h 838"/>
                  <a:gd name="T26" fmla="*/ 124356 w 1351"/>
                  <a:gd name="T27" fmla="*/ 224917 h 838"/>
                  <a:gd name="T28" fmla="*/ 157736 w 1351"/>
                  <a:gd name="T29" fmla="*/ 185961 h 838"/>
                  <a:gd name="T30" fmla="*/ 124356 w 1351"/>
                  <a:gd name="T31" fmla="*/ 178611 h 838"/>
                  <a:gd name="T32" fmla="*/ 152500 w 1351"/>
                  <a:gd name="T33" fmla="*/ 149945 h 838"/>
                  <a:gd name="T34" fmla="*/ 174753 w 1351"/>
                  <a:gd name="T35" fmla="*/ 127894 h 838"/>
                  <a:gd name="T36" fmla="*/ 189152 w 1351"/>
                  <a:gd name="T37" fmla="*/ 105843 h 838"/>
                  <a:gd name="T38" fmla="*/ 209442 w 1351"/>
                  <a:gd name="T39" fmla="*/ 99228 h 838"/>
                  <a:gd name="T40" fmla="*/ 250021 w 1351"/>
                  <a:gd name="T41" fmla="*/ 127894 h 838"/>
                  <a:gd name="T42" fmla="*/ 275547 w 1351"/>
                  <a:gd name="T43" fmla="*/ 138184 h 838"/>
                  <a:gd name="T44" fmla="*/ 283401 w 1351"/>
                  <a:gd name="T45" fmla="*/ 110254 h 838"/>
                  <a:gd name="T46" fmla="*/ 301727 w 1351"/>
                  <a:gd name="T47" fmla="*/ 59537 h 838"/>
                  <a:gd name="T48" fmla="*/ 324635 w 1351"/>
                  <a:gd name="T49" fmla="*/ 40426 h 838"/>
                  <a:gd name="T50" fmla="*/ 348197 w 1351"/>
                  <a:gd name="T51" fmla="*/ 22051 h 838"/>
                  <a:gd name="T52" fmla="*/ 406448 w 1351"/>
                  <a:gd name="T53" fmla="*/ 4410 h 838"/>
                  <a:gd name="T54" fmla="*/ 446373 w 1351"/>
                  <a:gd name="T55" fmla="*/ 7350 h 838"/>
                  <a:gd name="T56" fmla="*/ 475171 w 1351"/>
                  <a:gd name="T57" fmla="*/ 2940 h 838"/>
                  <a:gd name="T58" fmla="*/ 509860 w 1351"/>
                  <a:gd name="T59" fmla="*/ 30871 h 838"/>
                  <a:gd name="T60" fmla="*/ 542585 w 1351"/>
                  <a:gd name="T61" fmla="*/ 63947 h 838"/>
                  <a:gd name="T62" fmla="*/ 575965 w 1351"/>
                  <a:gd name="T63" fmla="*/ 66887 h 838"/>
                  <a:gd name="T64" fmla="*/ 666941 w 1351"/>
                  <a:gd name="T65" fmla="*/ 71297 h 838"/>
                  <a:gd name="T66" fmla="*/ 704248 w 1351"/>
                  <a:gd name="T67" fmla="*/ 104373 h 838"/>
                  <a:gd name="T68" fmla="*/ 727810 w 1351"/>
                  <a:gd name="T69" fmla="*/ 147005 h 838"/>
                  <a:gd name="T70" fmla="*/ 762499 w 1351"/>
                  <a:gd name="T71" fmla="*/ 183021 h 838"/>
                  <a:gd name="T72" fmla="*/ 789988 w 1351"/>
                  <a:gd name="T73" fmla="*/ 180081 h 838"/>
                  <a:gd name="T74" fmla="*/ 831222 w 1351"/>
                  <a:gd name="T75" fmla="*/ 188901 h 838"/>
                  <a:gd name="T76" fmla="*/ 852166 w 1351"/>
                  <a:gd name="T77" fmla="*/ 208012 h 838"/>
                  <a:gd name="T78" fmla="*/ 863947 w 1351"/>
                  <a:gd name="T79" fmla="*/ 260198 h 838"/>
                  <a:gd name="T80" fmla="*/ 873765 w 1351"/>
                  <a:gd name="T81" fmla="*/ 309445 h 838"/>
                  <a:gd name="T82" fmla="*/ 864602 w 1351"/>
                  <a:gd name="T83" fmla="*/ 357222 h 838"/>
                  <a:gd name="T84" fmla="*/ 835149 w 1351"/>
                  <a:gd name="T85" fmla="*/ 367512 h 838"/>
                  <a:gd name="T86" fmla="*/ 824677 w 1351"/>
                  <a:gd name="T87" fmla="*/ 416759 h 838"/>
                  <a:gd name="T88" fmla="*/ 762499 w 1351"/>
                  <a:gd name="T89" fmla="*/ 416759 h 838"/>
                  <a:gd name="T90" fmla="*/ 716029 w 1351"/>
                  <a:gd name="T91" fmla="*/ 399853 h 838"/>
                  <a:gd name="T92" fmla="*/ 705557 w 1351"/>
                  <a:gd name="T93" fmla="*/ 371922 h 838"/>
                  <a:gd name="T94" fmla="*/ 680031 w 1351"/>
                  <a:gd name="T95" fmla="*/ 354281 h 838"/>
                  <a:gd name="T96" fmla="*/ 591673 w 1351"/>
                  <a:gd name="T97" fmla="*/ 363102 h 838"/>
                  <a:gd name="T98" fmla="*/ 503315 w 1351"/>
                  <a:gd name="T99" fmla="*/ 376332 h 838"/>
                  <a:gd name="T100" fmla="*/ 456845 w 1351"/>
                  <a:gd name="T101" fmla="*/ 368982 h 838"/>
                  <a:gd name="T102" fmla="*/ 431319 w 1351"/>
                  <a:gd name="T103" fmla="*/ 370452 h 838"/>
                  <a:gd name="T104" fmla="*/ 422156 w 1351"/>
                  <a:gd name="T105" fmla="*/ 404263 h 838"/>
                  <a:gd name="T106" fmla="*/ 439173 w 1351"/>
                  <a:gd name="T107" fmla="*/ 471885 h 838"/>
                  <a:gd name="T108" fmla="*/ 472553 w 1351"/>
                  <a:gd name="T109" fmla="*/ 496876 h 838"/>
                  <a:gd name="T110" fmla="*/ 454227 w 1351"/>
                  <a:gd name="T111" fmla="*/ 543183 h 838"/>
                  <a:gd name="T112" fmla="*/ 426083 w 1351"/>
                  <a:gd name="T113" fmla="*/ 588019 h 838"/>
                  <a:gd name="T114" fmla="*/ 395976 w 1351"/>
                  <a:gd name="T115" fmla="*/ 576994 h 838"/>
                  <a:gd name="T116" fmla="*/ 359978 w 1351"/>
                  <a:gd name="T117" fmla="*/ 582874 h 838"/>
                  <a:gd name="T118" fmla="*/ 339034 w 1351"/>
                  <a:gd name="T119" fmla="*/ 584344 h 838"/>
                  <a:gd name="T120" fmla="*/ 313508 w 1351"/>
                  <a:gd name="T121" fmla="*/ 598309 h 838"/>
                  <a:gd name="T122" fmla="*/ 303036 w 1351"/>
                  <a:gd name="T123" fmla="*/ 611540 h 8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838"/>
                  <a:gd name="T188" fmla="*/ 1351 w 1351"/>
                  <a:gd name="T189" fmla="*/ 838 h 8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838">
                    <a:moveTo>
                      <a:pt x="463" y="832"/>
                    </a:moveTo>
                    <a:lnTo>
                      <a:pt x="423" y="834"/>
                    </a:lnTo>
                    <a:lnTo>
                      <a:pt x="403" y="838"/>
                    </a:lnTo>
                    <a:lnTo>
                      <a:pt x="382" y="838"/>
                    </a:lnTo>
                    <a:lnTo>
                      <a:pt x="378" y="836"/>
                    </a:lnTo>
                    <a:lnTo>
                      <a:pt x="374" y="830"/>
                    </a:lnTo>
                    <a:lnTo>
                      <a:pt x="370" y="826"/>
                    </a:lnTo>
                    <a:lnTo>
                      <a:pt x="368" y="822"/>
                    </a:lnTo>
                    <a:lnTo>
                      <a:pt x="362" y="818"/>
                    </a:lnTo>
                    <a:lnTo>
                      <a:pt x="356" y="816"/>
                    </a:lnTo>
                    <a:lnTo>
                      <a:pt x="340" y="810"/>
                    </a:lnTo>
                    <a:lnTo>
                      <a:pt x="330" y="802"/>
                    </a:lnTo>
                    <a:lnTo>
                      <a:pt x="320" y="797"/>
                    </a:lnTo>
                    <a:lnTo>
                      <a:pt x="299" y="789"/>
                    </a:lnTo>
                    <a:lnTo>
                      <a:pt x="275" y="781"/>
                    </a:lnTo>
                    <a:lnTo>
                      <a:pt x="253" y="771"/>
                    </a:lnTo>
                    <a:lnTo>
                      <a:pt x="241" y="773"/>
                    </a:lnTo>
                    <a:lnTo>
                      <a:pt x="231" y="777"/>
                    </a:lnTo>
                    <a:lnTo>
                      <a:pt x="212" y="785"/>
                    </a:lnTo>
                    <a:lnTo>
                      <a:pt x="204" y="799"/>
                    </a:lnTo>
                    <a:lnTo>
                      <a:pt x="190" y="810"/>
                    </a:lnTo>
                    <a:lnTo>
                      <a:pt x="188" y="814"/>
                    </a:lnTo>
                    <a:lnTo>
                      <a:pt x="186" y="816"/>
                    </a:lnTo>
                    <a:lnTo>
                      <a:pt x="182" y="818"/>
                    </a:lnTo>
                    <a:lnTo>
                      <a:pt x="174" y="818"/>
                    </a:lnTo>
                    <a:lnTo>
                      <a:pt x="164" y="816"/>
                    </a:lnTo>
                    <a:lnTo>
                      <a:pt x="158" y="812"/>
                    </a:lnTo>
                    <a:lnTo>
                      <a:pt x="144" y="808"/>
                    </a:lnTo>
                    <a:lnTo>
                      <a:pt x="136" y="806"/>
                    </a:lnTo>
                    <a:lnTo>
                      <a:pt x="126" y="802"/>
                    </a:lnTo>
                    <a:lnTo>
                      <a:pt x="121" y="799"/>
                    </a:lnTo>
                    <a:lnTo>
                      <a:pt x="115" y="795"/>
                    </a:lnTo>
                    <a:lnTo>
                      <a:pt x="105" y="789"/>
                    </a:lnTo>
                    <a:lnTo>
                      <a:pt x="89" y="785"/>
                    </a:lnTo>
                    <a:lnTo>
                      <a:pt x="75" y="777"/>
                    </a:lnTo>
                    <a:lnTo>
                      <a:pt x="59" y="785"/>
                    </a:lnTo>
                    <a:lnTo>
                      <a:pt x="41" y="789"/>
                    </a:lnTo>
                    <a:lnTo>
                      <a:pt x="35" y="789"/>
                    </a:lnTo>
                    <a:lnTo>
                      <a:pt x="28" y="789"/>
                    </a:lnTo>
                    <a:lnTo>
                      <a:pt x="20" y="787"/>
                    </a:lnTo>
                    <a:lnTo>
                      <a:pt x="18" y="785"/>
                    </a:lnTo>
                    <a:lnTo>
                      <a:pt x="10" y="763"/>
                    </a:lnTo>
                    <a:lnTo>
                      <a:pt x="8" y="753"/>
                    </a:lnTo>
                    <a:lnTo>
                      <a:pt x="0" y="743"/>
                    </a:lnTo>
                    <a:lnTo>
                      <a:pt x="6" y="737"/>
                    </a:lnTo>
                    <a:lnTo>
                      <a:pt x="8" y="733"/>
                    </a:lnTo>
                    <a:lnTo>
                      <a:pt x="12" y="725"/>
                    </a:lnTo>
                    <a:lnTo>
                      <a:pt x="10" y="716"/>
                    </a:lnTo>
                    <a:lnTo>
                      <a:pt x="8" y="704"/>
                    </a:lnTo>
                    <a:lnTo>
                      <a:pt x="8" y="694"/>
                    </a:lnTo>
                    <a:lnTo>
                      <a:pt x="10" y="686"/>
                    </a:lnTo>
                    <a:lnTo>
                      <a:pt x="14" y="680"/>
                    </a:lnTo>
                    <a:lnTo>
                      <a:pt x="20" y="676"/>
                    </a:lnTo>
                    <a:lnTo>
                      <a:pt x="26" y="672"/>
                    </a:lnTo>
                    <a:lnTo>
                      <a:pt x="28" y="670"/>
                    </a:lnTo>
                    <a:lnTo>
                      <a:pt x="30" y="662"/>
                    </a:lnTo>
                    <a:lnTo>
                      <a:pt x="30" y="652"/>
                    </a:lnTo>
                    <a:lnTo>
                      <a:pt x="28" y="644"/>
                    </a:lnTo>
                    <a:lnTo>
                      <a:pt x="22" y="636"/>
                    </a:lnTo>
                    <a:lnTo>
                      <a:pt x="20" y="611"/>
                    </a:lnTo>
                    <a:lnTo>
                      <a:pt x="18" y="597"/>
                    </a:lnTo>
                    <a:lnTo>
                      <a:pt x="12" y="585"/>
                    </a:lnTo>
                    <a:lnTo>
                      <a:pt x="12" y="575"/>
                    </a:lnTo>
                    <a:lnTo>
                      <a:pt x="10" y="567"/>
                    </a:lnTo>
                    <a:lnTo>
                      <a:pt x="10" y="561"/>
                    </a:lnTo>
                    <a:lnTo>
                      <a:pt x="16" y="551"/>
                    </a:lnTo>
                    <a:lnTo>
                      <a:pt x="20" y="550"/>
                    </a:lnTo>
                    <a:lnTo>
                      <a:pt x="28" y="548"/>
                    </a:lnTo>
                    <a:lnTo>
                      <a:pt x="43" y="548"/>
                    </a:lnTo>
                    <a:lnTo>
                      <a:pt x="63" y="546"/>
                    </a:lnTo>
                    <a:lnTo>
                      <a:pt x="73" y="544"/>
                    </a:lnTo>
                    <a:lnTo>
                      <a:pt x="81" y="540"/>
                    </a:lnTo>
                    <a:lnTo>
                      <a:pt x="89" y="534"/>
                    </a:lnTo>
                    <a:lnTo>
                      <a:pt x="95" y="530"/>
                    </a:lnTo>
                    <a:lnTo>
                      <a:pt x="101" y="522"/>
                    </a:lnTo>
                    <a:lnTo>
                      <a:pt x="109" y="518"/>
                    </a:lnTo>
                    <a:lnTo>
                      <a:pt x="117" y="510"/>
                    </a:lnTo>
                    <a:lnTo>
                      <a:pt x="123" y="500"/>
                    </a:lnTo>
                    <a:lnTo>
                      <a:pt x="126" y="496"/>
                    </a:lnTo>
                    <a:lnTo>
                      <a:pt x="128" y="492"/>
                    </a:lnTo>
                    <a:lnTo>
                      <a:pt x="130" y="490"/>
                    </a:lnTo>
                    <a:lnTo>
                      <a:pt x="130" y="488"/>
                    </a:lnTo>
                    <a:lnTo>
                      <a:pt x="132" y="476"/>
                    </a:lnTo>
                    <a:lnTo>
                      <a:pt x="134" y="467"/>
                    </a:lnTo>
                    <a:lnTo>
                      <a:pt x="140" y="449"/>
                    </a:lnTo>
                    <a:lnTo>
                      <a:pt x="140" y="433"/>
                    </a:lnTo>
                    <a:lnTo>
                      <a:pt x="138" y="425"/>
                    </a:lnTo>
                    <a:lnTo>
                      <a:pt x="136" y="415"/>
                    </a:lnTo>
                    <a:lnTo>
                      <a:pt x="136" y="403"/>
                    </a:lnTo>
                    <a:lnTo>
                      <a:pt x="136" y="389"/>
                    </a:lnTo>
                    <a:lnTo>
                      <a:pt x="142" y="358"/>
                    </a:lnTo>
                    <a:lnTo>
                      <a:pt x="146" y="344"/>
                    </a:lnTo>
                    <a:lnTo>
                      <a:pt x="156" y="332"/>
                    </a:lnTo>
                    <a:lnTo>
                      <a:pt x="164" y="320"/>
                    </a:lnTo>
                    <a:lnTo>
                      <a:pt x="172" y="312"/>
                    </a:lnTo>
                    <a:lnTo>
                      <a:pt x="178" y="306"/>
                    </a:lnTo>
                    <a:lnTo>
                      <a:pt x="184" y="306"/>
                    </a:lnTo>
                    <a:lnTo>
                      <a:pt x="190" y="306"/>
                    </a:lnTo>
                    <a:lnTo>
                      <a:pt x="198" y="304"/>
                    </a:lnTo>
                    <a:lnTo>
                      <a:pt x="210" y="293"/>
                    </a:lnTo>
                    <a:lnTo>
                      <a:pt x="221" y="283"/>
                    </a:lnTo>
                    <a:lnTo>
                      <a:pt x="233" y="273"/>
                    </a:lnTo>
                    <a:lnTo>
                      <a:pt x="247" y="265"/>
                    </a:lnTo>
                    <a:lnTo>
                      <a:pt x="245" y="257"/>
                    </a:lnTo>
                    <a:lnTo>
                      <a:pt x="241" y="253"/>
                    </a:lnTo>
                    <a:lnTo>
                      <a:pt x="235" y="251"/>
                    </a:lnTo>
                    <a:lnTo>
                      <a:pt x="229" y="249"/>
                    </a:lnTo>
                    <a:lnTo>
                      <a:pt x="217" y="249"/>
                    </a:lnTo>
                    <a:lnTo>
                      <a:pt x="200" y="251"/>
                    </a:lnTo>
                    <a:lnTo>
                      <a:pt x="192" y="249"/>
                    </a:lnTo>
                    <a:lnTo>
                      <a:pt x="190" y="245"/>
                    </a:lnTo>
                    <a:lnTo>
                      <a:pt x="190" y="243"/>
                    </a:lnTo>
                    <a:lnTo>
                      <a:pt x="192" y="241"/>
                    </a:lnTo>
                    <a:lnTo>
                      <a:pt x="194" y="235"/>
                    </a:lnTo>
                    <a:lnTo>
                      <a:pt x="198" y="229"/>
                    </a:lnTo>
                    <a:lnTo>
                      <a:pt x="200" y="225"/>
                    </a:lnTo>
                    <a:lnTo>
                      <a:pt x="206" y="220"/>
                    </a:lnTo>
                    <a:lnTo>
                      <a:pt x="219" y="210"/>
                    </a:lnTo>
                    <a:lnTo>
                      <a:pt x="233" y="204"/>
                    </a:lnTo>
                    <a:lnTo>
                      <a:pt x="247" y="200"/>
                    </a:lnTo>
                    <a:lnTo>
                      <a:pt x="253" y="196"/>
                    </a:lnTo>
                    <a:lnTo>
                      <a:pt x="257" y="192"/>
                    </a:lnTo>
                    <a:lnTo>
                      <a:pt x="259" y="188"/>
                    </a:lnTo>
                    <a:lnTo>
                      <a:pt x="263" y="184"/>
                    </a:lnTo>
                    <a:lnTo>
                      <a:pt x="265" y="178"/>
                    </a:lnTo>
                    <a:lnTo>
                      <a:pt x="267" y="174"/>
                    </a:lnTo>
                    <a:lnTo>
                      <a:pt x="271" y="170"/>
                    </a:lnTo>
                    <a:lnTo>
                      <a:pt x="275" y="164"/>
                    </a:lnTo>
                    <a:lnTo>
                      <a:pt x="279" y="156"/>
                    </a:lnTo>
                    <a:lnTo>
                      <a:pt x="283" y="150"/>
                    </a:lnTo>
                    <a:lnTo>
                      <a:pt x="287" y="146"/>
                    </a:lnTo>
                    <a:lnTo>
                      <a:pt x="289" y="146"/>
                    </a:lnTo>
                    <a:lnTo>
                      <a:pt x="289" y="144"/>
                    </a:lnTo>
                    <a:lnTo>
                      <a:pt x="289" y="142"/>
                    </a:lnTo>
                    <a:lnTo>
                      <a:pt x="291" y="137"/>
                    </a:lnTo>
                    <a:lnTo>
                      <a:pt x="293" y="133"/>
                    </a:lnTo>
                    <a:lnTo>
                      <a:pt x="295" y="129"/>
                    </a:lnTo>
                    <a:lnTo>
                      <a:pt x="299" y="129"/>
                    </a:lnTo>
                    <a:lnTo>
                      <a:pt x="310" y="131"/>
                    </a:lnTo>
                    <a:lnTo>
                      <a:pt x="320" y="135"/>
                    </a:lnTo>
                    <a:lnTo>
                      <a:pt x="326" y="138"/>
                    </a:lnTo>
                    <a:lnTo>
                      <a:pt x="336" y="146"/>
                    </a:lnTo>
                    <a:lnTo>
                      <a:pt x="344" y="152"/>
                    </a:lnTo>
                    <a:lnTo>
                      <a:pt x="358" y="154"/>
                    </a:lnTo>
                    <a:lnTo>
                      <a:pt x="370" y="156"/>
                    </a:lnTo>
                    <a:lnTo>
                      <a:pt x="376" y="166"/>
                    </a:lnTo>
                    <a:lnTo>
                      <a:pt x="382" y="174"/>
                    </a:lnTo>
                    <a:lnTo>
                      <a:pt x="386" y="176"/>
                    </a:lnTo>
                    <a:lnTo>
                      <a:pt x="390" y="178"/>
                    </a:lnTo>
                    <a:lnTo>
                      <a:pt x="394" y="178"/>
                    </a:lnTo>
                    <a:lnTo>
                      <a:pt x="398" y="178"/>
                    </a:lnTo>
                    <a:lnTo>
                      <a:pt x="405" y="180"/>
                    </a:lnTo>
                    <a:lnTo>
                      <a:pt x="413" y="184"/>
                    </a:lnTo>
                    <a:lnTo>
                      <a:pt x="421" y="188"/>
                    </a:lnTo>
                    <a:lnTo>
                      <a:pt x="429" y="190"/>
                    </a:lnTo>
                    <a:lnTo>
                      <a:pt x="431" y="184"/>
                    </a:lnTo>
                    <a:lnTo>
                      <a:pt x="433" y="180"/>
                    </a:lnTo>
                    <a:lnTo>
                      <a:pt x="435" y="174"/>
                    </a:lnTo>
                    <a:lnTo>
                      <a:pt x="437" y="168"/>
                    </a:lnTo>
                    <a:lnTo>
                      <a:pt x="435" y="158"/>
                    </a:lnTo>
                    <a:lnTo>
                      <a:pt x="433" y="150"/>
                    </a:lnTo>
                    <a:lnTo>
                      <a:pt x="431" y="142"/>
                    </a:lnTo>
                    <a:lnTo>
                      <a:pt x="429" y="135"/>
                    </a:lnTo>
                    <a:lnTo>
                      <a:pt x="431" y="121"/>
                    </a:lnTo>
                    <a:lnTo>
                      <a:pt x="435" y="107"/>
                    </a:lnTo>
                    <a:lnTo>
                      <a:pt x="443" y="95"/>
                    </a:lnTo>
                    <a:lnTo>
                      <a:pt x="455" y="85"/>
                    </a:lnTo>
                    <a:lnTo>
                      <a:pt x="461" y="81"/>
                    </a:lnTo>
                    <a:lnTo>
                      <a:pt x="467" y="77"/>
                    </a:lnTo>
                    <a:lnTo>
                      <a:pt x="479" y="71"/>
                    </a:lnTo>
                    <a:lnTo>
                      <a:pt x="481" y="69"/>
                    </a:lnTo>
                    <a:lnTo>
                      <a:pt x="485" y="67"/>
                    </a:lnTo>
                    <a:lnTo>
                      <a:pt x="491" y="65"/>
                    </a:lnTo>
                    <a:lnTo>
                      <a:pt x="494" y="59"/>
                    </a:lnTo>
                    <a:lnTo>
                      <a:pt x="496" y="55"/>
                    </a:lnTo>
                    <a:lnTo>
                      <a:pt x="500" y="52"/>
                    </a:lnTo>
                    <a:lnTo>
                      <a:pt x="500" y="50"/>
                    </a:lnTo>
                    <a:lnTo>
                      <a:pt x="506" y="48"/>
                    </a:lnTo>
                    <a:lnTo>
                      <a:pt x="512" y="44"/>
                    </a:lnTo>
                    <a:lnTo>
                      <a:pt x="518" y="40"/>
                    </a:lnTo>
                    <a:lnTo>
                      <a:pt x="522" y="38"/>
                    </a:lnTo>
                    <a:lnTo>
                      <a:pt x="532" y="30"/>
                    </a:lnTo>
                    <a:lnTo>
                      <a:pt x="542" y="24"/>
                    </a:lnTo>
                    <a:lnTo>
                      <a:pt x="554" y="18"/>
                    </a:lnTo>
                    <a:lnTo>
                      <a:pt x="566" y="16"/>
                    </a:lnTo>
                    <a:lnTo>
                      <a:pt x="584" y="8"/>
                    </a:lnTo>
                    <a:lnTo>
                      <a:pt x="603" y="0"/>
                    </a:lnTo>
                    <a:lnTo>
                      <a:pt x="613" y="2"/>
                    </a:lnTo>
                    <a:lnTo>
                      <a:pt x="621" y="6"/>
                    </a:lnTo>
                    <a:lnTo>
                      <a:pt x="629" y="10"/>
                    </a:lnTo>
                    <a:lnTo>
                      <a:pt x="639" y="12"/>
                    </a:lnTo>
                    <a:lnTo>
                      <a:pt x="653" y="12"/>
                    </a:lnTo>
                    <a:lnTo>
                      <a:pt x="663" y="10"/>
                    </a:lnTo>
                    <a:lnTo>
                      <a:pt x="669" y="10"/>
                    </a:lnTo>
                    <a:lnTo>
                      <a:pt x="675" y="10"/>
                    </a:lnTo>
                    <a:lnTo>
                      <a:pt x="682" y="10"/>
                    </a:lnTo>
                    <a:lnTo>
                      <a:pt x="684" y="10"/>
                    </a:lnTo>
                    <a:lnTo>
                      <a:pt x="684" y="8"/>
                    </a:lnTo>
                    <a:lnTo>
                      <a:pt x="684" y="6"/>
                    </a:lnTo>
                    <a:lnTo>
                      <a:pt x="688" y="6"/>
                    </a:lnTo>
                    <a:lnTo>
                      <a:pt x="698" y="2"/>
                    </a:lnTo>
                    <a:lnTo>
                      <a:pt x="712" y="4"/>
                    </a:lnTo>
                    <a:lnTo>
                      <a:pt x="726" y="4"/>
                    </a:lnTo>
                    <a:lnTo>
                      <a:pt x="738" y="6"/>
                    </a:lnTo>
                    <a:lnTo>
                      <a:pt x="752" y="12"/>
                    </a:lnTo>
                    <a:lnTo>
                      <a:pt x="758" y="22"/>
                    </a:lnTo>
                    <a:lnTo>
                      <a:pt x="762" y="26"/>
                    </a:lnTo>
                    <a:lnTo>
                      <a:pt x="768" y="32"/>
                    </a:lnTo>
                    <a:lnTo>
                      <a:pt x="775" y="36"/>
                    </a:lnTo>
                    <a:lnTo>
                      <a:pt x="779" y="42"/>
                    </a:lnTo>
                    <a:lnTo>
                      <a:pt x="785" y="50"/>
                    </a:lnTo>
                    <a:lnTo>
                      <a:pt x="799" y="57"/>
                    </a:lnTo>
                    <a:lnTo>
                      <a:pt x="805" y="65"/>
                    </a:lnTo>
                    <a:lnTo>
                      <a:pt x="811" y="69"/>
                    </a:lnTo>
                    <a:lnTo>
                      <a:pt x="815" y="77"/>
                    </a:lnTo>
                    <a:lnTo>
                      <a:pt x="821" y="83"/>
                    </a:lnTo>
                    <a:lnTo>
                      <a:pt x="829" y="87"/>
                    </a:lnTo>
                    <a:lnTo>
                      <a:pt x="839" y="89"/>
                    </a:lnTo>
                    <a:lnTo>
                      <a:pt x="847" y="91"/>
                    </a:lnTo>
                    <a:lnTo>
                      <a:pt x="855" y="91"/>
                    </a:lnTo>
                    <a:lnTo>
                      <a:pt x="859" y="93"/>
                    </a:lnTo>
                    <a:lnTo>
                      <a:pt x="861" y="93"/>
                    </a:lnTo>
                    <a:lnTo>
                      <a:pt x="870" y="93"/>
                    </a:lnTo>
                    <a:lnTo>
                      <a:pt x="880" y="91"/>
                    </a:lnTo>
                    <a:lnTo>
                      <a:pt x="888" y="91"/>
                    </a:lnTo>
                    <a:lnTo>
                      <a:pt x="900" y="85"/>
                    </a:lnTo>
                    <a:lnTo>
                      <a:pt x="942" y="87"/>
                    </a:lnTo>
                    <a:lnTo>
                      <a:pt x="985" y="87"/>
                    </a:lnTo>
                    <a:lnTo>
                      <a:pt x="999" y="89"/>
                    </a:lnTo>
                    <a:lnTo>
                      <a:pt x="1009" y="93"/>
                    </a:lnTo>
                    <a:lnTo>
                      <a:pt x="1019" y="97"/>
                    </a:lnTo>
                    <a:lnTo>
                      <a:pt x="1031" y="99"/>
                    </a:lnTo>
                    <a:lnTo>
                      <a:pt x="1037" y="107"/>
                    </a:lnTo>
                    <a:lnTo>
                      <a:pt x="1045" y="115"/>
                    </a:lnTo>
                    <a:lnTo>
                      <a:pt x="1052" y="121"/>
                    </a:lnTo>
                    <a:lnTo>
                      <a:pt x="1062" y="125"/>
                    </a:lnTo>
                    <a:lnTo>
                      <a:pt x="1072" y="137"/>
                    </a:lnTo>
                    <a:lnTo>
                      <a:pt x="1076" y="142"/>
                    </a:lnTo>
                    <a:lnTo>
                      <a:pt x="1080" y="146"/>
                    </a:lnTo>
                    <a:lnTo>
                      <a:pt x="1080" y="160"/>
                    </a:lnTo>
                    <a:lnTo>
                      <a:pt x="1082" y="174"/>
                    </a:lnTo>
                    <a:lnTo>
                      <a:pt x="1088" y="182"/>
                    </a:lnTo>
                    <a:lnTo>
                      <a:pt x="1094" y="184"/>
                    </a:lnTo>
                    <a:lnTo>
                      <a:pt x="1100" y="188"/>
                    </a:lnTo>
                    <a:lnTo>
                      <a:pt x="1112" y="200"/>
                    </a:lnTo>
                    <a:lnTo>
                      <a:pt x="1126" y="210"/>
                    </a:lnTo>
                    <a:lnTo>
                      <a:pt x="1130" y="223"/>
                    </a:lnTo>
                    <a:lnTo>
                      <a:pt x="1134" y="231"/>
                    </a:lnTo>
                    <a:lnTo>
                      <a:pt x="1143" y="237"/>
                    </a:lnTo>
                    <a:lnTo>
                      <a:pt x="1155" y="241"/>
                    </a:lnTo>
                    <a:lnTo>
                      <a:pt x="1163" y="245"/>
                    </a:lnTo>
                    <a:lnTo>
                      <a:pt x="1165" y="249"/>
                    </a:lnTo>
                    <a:lnTo>
                      <a:pt x="1167" y="251"/>
                    </a:lnTo>
                    <a:lnTo>
                      <a:pt x="1169" y="251"/>
                    </a:lnTo>
                    <a:lnTo>
                      <a:pt x="1173" y="251"/>
                    </a:lnTo>
                    <a:lnTo>
                      <a:pt x="1177" y="251"/>
                    </a:lnTo>
                    <a:lnTo>
                      <a:pt x="1185" y="249"/>
                    </a:lnTo>
                    <a:lnTo>
                      <a:pt x="1203" y="249"/>
                    </a:lnTo>
                    <a:lnTo>
                      <a:pt x="1207" y="245"/>
                    </a:lnTo>
                    <a:lnTo>
                      <a:pt x="1209" y="243"/>
                    </a:lnTo>
                    <a:lnTo>
                      <a:pt x="1217" y="243"/>
                    </a:lnTo>
                    <a:lnTo>
                      <a:pt x="1225" y="243"/>
                    </a:lnTo>
                    <a:lnTo>
                      <a:pt x="1234" y="243"/>
                    </a:lnTo>
                    <a:lnTo>
                      <a:pt x="1254" y="249"/>
                    </a:lnTo>
                    <a:lnTo>
                      <a:pt x="1268" y="253"/>
                    </a:lnTo>
                    <a:lnTo>
                      <a:pt x="1270" y="257"/>
                    </a:lnTo>
                    <a:lnTo>
                      <a:pt x="1272" y="259"/>
                    </a:lnTo>
                    <a:lnTo>
                      <a:pt x="1276" y="259"/>
                    </a:lnTo>
                    <a:lnTo>
                      <a:pt x="1280" y="263"/>
                    </a:lnTo>
                    <a:lnTo>
                      <a:pt x="1284" y="269"/>
                    </a:lnTo>
                    <a:lnTo>
                      <a:pt x="1292" y="275"/>
                    </a:lnTo>
                    <a:lnTo>
                      <a:pt x="1296" y="279"/>
                    </a:lnTo>
                    <a:lnTo>
                      <a:pt x="1302" y="283"/>
                    </a:lnTo>
                    <a:lnTo>
                      <a:pt x="1308" y="297"/>
                    </a:lnTo>
                    <a:lnTo>
                      <a:pt x="1310" y="306"/>
                    </a:lnTo>
                    <a:lnTo>
                      <a:pt x="1312" y="320"/>
                    </a:lnTo>
                    <a:lnTo>
                      <a:pt x="1310" y="330"/>
                    </a:lnTo>
                    <a:lnTo>
                      <a:pt x="1310" y="340"/>
                    </a:lnTo>
                    <a:lnTo>
                      <a:pt x="1314" y="348"/>
                    </a:lnTo>
                    <a:lnTo>
                      <a:pt x="1320" y="354"/>
                    </a:lnTo>
                    <a:lnTo>
                      <a:pt x="1333" y="362"/>
                    </a:lnTo>
                    <a:lnTo>
                      <a:pt x="1343" y="374"/>
                    </a:lnTo>
                    <a:lnTo>
                      <a:pt x="1351" y="386"/>
                    </a:lnTo>
                    <a:lnTo>
                      <a:pt x="1349" y="395"/>
                    </a:lnTo>
                    <a:lnTo>
                      <a:pt x="1345" y="403"/>
                    </a:lnTo>
                    <a:lnTo>
                      <a:pt x="1343" y="413"/>
                    </a:lnTo>
                    <a:lnTo>
                      <a:pt x="1335" y="421"/>
                    </a:lnTo>
                    <a:lnTo>
                      <a:pt x="1335" y="435"/>
                    </a:lnTo>
                    <a:lnTo>
                      <a:pt x="1333" y="445"/>
                    </a:lnTo>
                    <a:lnTo>
                      <a:pt x="1331" y="455"/>
                    </a:lnTo>
                    <a:lnTo>
                      <a:pt x="1331" y="465"/>
                    </a:lnTo>
                    <a:lnTo>
                      <a:pt x="1327" y="470"/>
                    </a:lnTo>
                    <a:lnTo>
                      <a:pt x="1325" y="478"/>
                    </a:lnTo>
                    <a:lnTo>
                      <a:pt x="1321" y="486"/>
                    </a:lnTo>
                    <a:lnTo>
                      <a:pt x="1320" y="498"/>
                    </a:lnTo>
                    <a:lnTo>
                      <a:pt x="1314" y="494"/>
                    </a:lnTo>
                    <a:lnTo>
                      <a:pt x="1308" y="490"/>
                    </a:lnTo>
                    <a:lnTo>
                      <a:pt x="1294" y="482"/>
                    </a:lnTo>
                    <a:lnTo>
                      <a:pt x="1282" y="486"/>
                    </a:lnTo>
                    <a:lnTo>
                      <a:pt x="1278" y="492"/>
                    </a:lnTo>
                    <a:lnTo>
                      <a:pt x="1276" y="500"/>
                    </a:lnTo>
                    <a:lnTo>
                      <a:pt x="1274" y="510"/>
                    </a:lnTo>
                    <a:lnTo>
                      <a:pt x="1274" y="520"/>
                    </a:lnTo>
                    <a:lnTo>
                      <a:pt x="1272" y="528"/>
                    </a:lnTo>
                    <a:lnTo>
                      <a:pt x="1268" y="536"/>
                    </a:lnTo>
                    <a:lnTo>
                      <a:pt x="1260" y="544"/>
                    </a:lnTo>
                    <a:lnTo>
                      <a:pt x="1258" y="555"/>
                    </a:lnTo>
                    <a:lnTo>
                      <a:pt x="1260" y="567"/>
                    </a:lnTo>
                    <a:lnTo>
                      <a:pt x="1258" y="575"/>
                    </a:lnTo>
                    <a:lnTo>
                      <a:pt x="1256" y="579"/>
                    </a:lnTo>
                    <a:lnTo>
                      <a:pt x="1250" y="581"/>
                    </a:lnTo>
                    <a:lnTo>
                      <a:pt x="1217" y="579"/>
                    </a:lnTo>
                    <a:lnTo>
                      <a:pt x="1181" y="575"/>
                    </a:lnTo>
                    <a:lnTo>
                      <a:pt x="1173" y="571"/>
                    </a:lnTo>
                    <a:lnTo>
                      <a:pt x="1165" y="567"/>
                    </a:lnTo>
                    <a:lnTo>
                      <a:pt x="1149" y="565"/>
                    </a:lnTo>
                    <a:lnTo>
                      <a:pt x="1130" y="567"/>
                    </a:lnTo>
                    <a:lnTo>
                      <a:pt x="1118" y="567"/>
                    </a:lnTo>
                    <a:lnTo>
                      <a:pt x="1102" y="567"/>
                    </a:lnTo>
                    <a:lnTo>
                      <a:pt x="1098" y="561"/>
                    </a:lnTo>
                    <a:lnTo>
                      <a:pt x="1096" y="551"/>
                    </a:lnTo>
                    <a:lnTo>
                      <a:pt x="1094" y="544"/>
                    </a:lnTo>
                    <a:lnTo>
                      <a:pt x="1088" y="538"/>
                    </a:lnTo>
                    <a:lnTo>
                      <a:pt x="1086" y="528"/>
                    </a:lnTo>
                    <a:lnTo>
                      <a:pt x="1086" y="520"/>
                    </a:lnTo>
                    <a:lnTo>
                      <a:pt x="1086" y="516"/>
                    </a:lnTo>
                    <a:lnTo>
                      <a:pt x="1086" y="514"/>
                    </a:lnTo>
                    <a:lnTo>
                      <a:pt x="1082" y="510"/>
                    </a:lnTo>
                    <a:lnTo>
                      <a:pt x="1078" y="506"/>
                    </a:lnTo>
                    <a:lnTo>
                      <a:pt x="1072" y="502"/>
                    </a:lnTo>
                    <a:lnTo>
                      <a:pt x="1070" y="494"/>
                    </a:lnTo>
                    <a:lnTo>
                      <a:pt x="1066" y="490"/>
                    </a:lnTo>
                    <a:lnTo>
                      <a:pt x="1064" y="486"/>
                    </a:lnTo>
                    <a:lnTo>
                      <a:pt x="1056" y="482"/>
                    </a:lnTo>
                    <a:lnTo>
                      <a:pt x="1048" y="482"/>
                    </a:lnTo>
                    <a:lnTo>
                      <a:pt x="1039" y="482"/>
                    </a:lnTo>
                    <a:lnTo>
                      <a:pt x="1029" y="484"/>
                    </a:lnTo>
                    <a:lnTo>
                      <a:pt x="1017" y="486"/>
                    </a:lnTo>
                    <a:lnTo>
                      <a:pt x="1005" y="490"/>
                    </a:lnTo>
                    <a:lnTo>
                      <a:pt x="963" y="490"/>
                    </a:lnTo>
                    <a:lnTo>
                      <a:pt x="922" y="488"/>
                    </a:lnTo>
                    <a:lnTo>
                      <a:pt x="912" y="490"/>
                    </a:lnTo>
                    <a:lnTo>
                      <a:pt x="904" y="494"/>
                    </a:lnTo>
                    <a:lnTo>
                      <a:pt x="892" y="498"/>
                    </a:lnTo>
                    <a:lnTo>
                      <a:pt x="884" y="500"/>
                    </a:lnTo>
                    <a:lnTo>
                      <a:pt x="859" y="500"/>
                    </a:lnTo>
                    <a:lnTo>
                      <a:pt x="829" y="502"/>
                    </a:lnTo>
                    <a:lnTo>
                      <a:pt x="811" y="510"/>
                    </a:lnTo>
                    <a:lnTo>
                      <a:pt x="789" y="510"/>
                    </a:lnTo>
                    <a:lnTo>
                      <a:pt x="769" y="512"/>
                    </a:lnTo>
                    <a:lnTo>
                      <a:pt x="750" y="512"/>
                    </a:lnTo>
                    <a:lnTo>
                      <a:pt x="736" y="506"/>
                    </a:lnTo>
                    <a:lnTo>
                      <a:pt x="728" y="504"/>
                    </a:lnTo>
                    <a:lnTo>
                      <a:pt x="716" y="506"/>
                    </a:lnTo>
                    <a:lnTo>
                      <a:pt x="706" y="512"/>
                    </a:lnTo>
                    <a:lnTo>
                      <a:pt x="702" y="504"/>
                    </a:lnTo>
                    <a:lnTo>
                      <a:pt x="698" y="502"/>
                    </a:lnTo>
                    <a:lnTo>
                      <a:pt x="690" y="500"/>
                    </a:lnTo>
                    <a:lnTo>
                      <a:pt x="682" y="500"/>
                    </a:lnTo>
                    <a:lnTo>
                      <a:pt x="678" y="496"/>
                    </a:lnTo>
                    <a:lnTo>
                      <a:pt x="673" y="496"/>
                    </a:lnTo>
                    <a:lnTo>
                      <a:pt x="667" y="498"/>
                    </a:lnTo>
                    <a:lnTo>
                      <a:pt x="661" y="500"/>
                    </a:lnTo>
                    <a:lnTo>
                      <a:pt x="659" y="504"/>
                    </a:lnTo>
                    <a:lnTo>
                      <a:pt x="655" y="510"/>
                    </a:lnTo>
                    <a:lnTo>
                      <a:pt x="653" y="510"/>
                    </a:lnTo>
                    <a:lnTo>
                      <a:pt x="645" y="514"/>
                    </a:lnTo>
                    <a:lnTo>
                      <a:pt x="651" y="522"/>
                    </a:lnTo>
                    <a:lnTo>
                      <a:pt x="653" y="532"/>
                    </a:lnTo>
                    <a:lnTo>
                      <a:pt x="651" y="540"/>
                    </a:lnTo>
                    <a:lnTo>
                      <a:pt x="645" y="550"/>
                    </a:lnTo>
                    <a:lnTo>
                      <a:pt x="649" y="565"/>
                    </a:lnTo>
                    <a:lnTo>
                      <a:pt x="653" y="579"/>
                    </a:lnTo>
                    <a:lnTo>
                      <a:pt x="659" y="593"/>
                    </a:lnTo>
                    <a:lnTo>
                      <a:pt x="669" y="603"/>
                    </a:lnTo>
                    <a:lnTo>
                      <a:pt x="669" y="621"/>
                    </a:lnTo>
                    <a:lnTo>
                      <a:pt x="671" y="633"/>
                    </a:lnTo>
                    <a:lnTo>
                      <a:pt x="671" y="642"/>
                    </a:lnTo>
                    <a:lnTo>
                      <a:pt x="675" y="648"/>
                    </a:lnTo>
                    <a:lnTo>
                      <a:pt x="680" y="658"/>
                    </a:lnTo>
                    <a:lnTo>
                      <a:pt x="686" y="662"/>
                    </a:lnTo>
                    <a:lnTo>
                      <a:pt x="698" y="664"/>
                    </a:lnTo>
                    <a:lnTo>
                      <a:pt x="712" y="668"/>
                    </a:lnTo>
                    <a:lnTo>
                      <a:pt x="716" y="672"/>
                    </a:lnTo>
                    <a:lnTo>
                      <a:pt x="722" y="676"/>
                    </a:lnTo>
                    <a:lnTo>
                      <a:pt x="724" y="680"/>
                    </a:lnTo>
                    <a:lnTo>
                      <a:pt x="728" y="684"/>
                    </a:lnTo>
                    <a:lnTo>
                      <a:pt x="722" y="698"/>
                    </a:lnTo>
                    <a:lnTo>
                      <a:pt x="712" y="714"/>
                    </a:lnTo>
                    <a:lnTo>
                      <a:pt x="710" y="721"/>
                    </a:lnTo>
                    <a:lnTo>
                      <a:pt x="706" y="727"/>
                    </a:lnTo>
                    <a:lnTo>
                      <a:pt x="694" y="739"/>
                    </a:lnTo>
                    <a:lnTo>
                      <a:pt x="684" y="763"/>
                    </a:lnTo>
                    <a:lnTo>
                      <a:pt x="669" y="783"/>
                    </a:lnTo>
                    <a:lnTo>
                      <a:pt x="667" y="789"/>
                    </a:lnTo>
                    <a:lnTo>
                      <a:pt x="663" y="793"/>
                    </a:lnTo>
                    <a:lnTo>
                      <a:pt x="659" y="795"/>
                    </a:lnTo>
                    <a:lnTo>
                      <a:pt x="651" y="797"/>
                    </a:lnTo>
                    <a:lnTo>
                      <a:pt x="651" y="800"/>
                    </a:lnTo>
                    <a:lnTo>
                      <a:pt x="649" y="806"/>
                    </a:lnTo>
                    <a:lnTo>
                      <a:pt x="641" y="802"/>
                    </a:lnTo>
                    <a:lnTo>
                      <a:pt x="635" y="799"/>
                    </a:lnTo>
                    <a:lnTo>
                      <a:pt x="629" y="795"/>
                    </a:lnTo>
                    <a:lnTo>
                      <a:pt x="625" y="793"/>
                    </a:lnTo>
                    <a:lnTo>
                      <a:pt x="615" y="789"/>
                    </a:lnTo>
                    <a:lnTo>
                      <a:pt x="605" y="785"/>
                    </a:lnTo>
                    <a:lnTo>
                      <a:pt x="591" y="783"/>
                    </a:lnTo>
                    <a:lnTo>
                      <a:pt x="582" y="777"/>
                    </a:lnTo>
                    <a:lnTo>
                      <a:pt x="576" y="781"/>
                    </a:lnTo>
                    <a:lnTo>
                      <a:pt x="568" y="783"/>
                    </a:lnTo>
                    <a:lnTo>
                      <a:pt x="552" y="785"/>
                    </a:lnTo>
                    <a:lnTo>
                      <a:pt x="552" y="789"/>
                    </a:lnTo>
                    <a:lnTo>
                      <a:pt x="550" y="793"/>
                    </a:lnTo>
                    <a:lnTo>
                      <a:pt x="544" y="795"/>
                    </a:lnTo>
                    <a:lnTo>
                      <a:pt x="540" y="797"/>
                    </a:lnTo>
                    <a:lnTo>
                      <a:pt x="536" y="797"/>
                    </a:lnTo>
                    <a:lnTo>
                      <a:pt x="530" y="795"/>
                    </a:lnTo>
                    <a:lnTo>
                      <a:pt x="526" y="795"/>
                    </a:lnTo>
                    <a:lnTo>
                      <a:pt x="524" y="793"/>
                    </a:lnTo>
                    <a:lnTo>
                      <a:pt x="518" y="795"/>
                    </a:lnTo>
                    <a:lnTo>
                      <a:pt x="512" y="799"/>
                    </a:lnTo>
                    <a:lnTo>
                      <a:pt x="506" y="806"/>
                    </a:lnTo>
                    <a:lnTo>
                      <a:pt x="496" y="810"/>
                    </a:lnTo>
                    <a:lnTo>
                      <a:pt x="491" y="810"/>
                    </a:lnTo>
                    <a:lnTo>
                      <a:pt x="487" y="812"/>
                    </a:lnTo>
                    <a:lnTo>
                      <a:pt x="483" y="814"/>
                    </a:lnTo>
                    <a:lnTo>
                      <a:pt x="479" y="814"/>
                    </a:lnTo>
                    <a:lnTo>
                      <a:pt x="475" y="820"/>
                    </a:lnTo>
                    <a:lnTo>
                      <a:pt x="469" y="822"/>
                    </a:lnTo>
                    <a:lnTo>
                      <a:pt x="457" y="826"/>
                    </a:lnTo>
                    <a:lnTo>
                      <a:pt x="453" y="828"/>
                    </a:lnTo>
                    <a:lnTo>
                      <a:pt x="453" y="830"/>
                    </a:lnTo>
                    <a:lnTo>
                      <a:pt x="455" y="830"/>
                    </a:lnTo>
                    <a:lnTo>
                      <a:pt x="463" y="832"/>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0" name="Freeform 109"/>
              <p:cNvSpPr>
                <a:spLocks/>
              </p:cNvSpPr>
              <p:nvPr/>
            </p:nvSpPr>
            <p:spPr bwMode="auto">
              <a:xfrm>
                <a:off x="4700588" y="3495790"/>
                <a:ext cx="855662" cy="561975"/>
              </a:xfrm>
              <a:custGeom>
                <a:avLst/>
                <a:gdLst>
                  <a:gd name="T0" fmla="*/ 126910 w 1308"/>
                  <a:gd name="T1" fmla="*/ 328370 h 765"/>
                  <a:gd name="T2" fmla="*/ 170086 w 1308"/>
                  <a:gd name="T3" fmla="*/ 294578 h 765"/>
                  <a:gd name="T4" fmla="*/ 207374 w 1308"/>
                  <a:gd name="T5" fmla="*/ 285762 h 765"/>
                  <a:gd name="T6" fmla="*/ 313350 w 1308"/>
                  <a:gd name="T7" fmla="*/ 276947 h 765"/>
                  <a:gd name="T8" fmla="*/ 343442 w 1308"/>
                  <a:gd name="T9" fmla="*/ 226259 h 765"/>
                  <a:gd name="T10" fmla="*/ 327742 w 1308"/>
                  <a:gd name="T11" fmla="*/ 199079 h 765"/>
                  <a:gd name="T12" fmla="*/ 355218 w 1308"/>
                  <a:gd name="T13" fmla="*/ 113130 h 765"/>
                  <a:gd name="T14" fmla="*/ 330359 w 1308"/>
                  <a:gd name="T15" fmla="*/ 65380 h 765"/>
                  <a:gd name="T16" fmla="*/ 356526 w 1308"/>
                  <a:gd name="T17" fmla="*/ 20569 h 765"/>
                  <a:gd name="T18" fmla="*/ 388580 w 1308"/>
                  <a:gd name="T19" fmla="*/ 4408 h 765"/>
                  <a:gd name="T20" fmla="*/ 431102 w 1308"/>
                  <a:gd name="T21" fmla="*/ 24977 h 765"/>
                  <a:gd name="T22" fmla="*/ 463811 w 1308"/>
                  <a:gd name="T23" fmla="*/ 26446 h 765"/>
                  <a:gd name="T24" fmla="*/ 494557 w 1308"/>
                  <a:gd name="T25" fmla="*/ 1469 h 765"/>
                  <a:gd name="T26" fmla="*/ 559320 w 1308"/>
                  <a:gd name="T27" fmla="*/ 26446 h 765"/>
                  <a:gd name="T28" fmla="*/ 601842 w 1308"/>
                  <a:gd name="T29" fmla="*/ 58034 h 765"/>
                  <a:gd name="T30" fmla="*/ 634550 w 1308"/>
                  <a:gd name="T31" fmla="*/ 95499 h 765"/>
                  <a:gd name="T32" fmla="*/ 699314 w 1308"/>
                  <a:gd name="T33" fmla="*/ 98437 h 765"/>
                  <a:gd name="T34" fmla="*/ 671839 w 1308"/>
                  <a:gd name="T35" fmla="*/ 127822 h 765"/>
                  <a:gd name="T36" fmla="*/ 700622 w 1308"/>
                  <a:gd name="T37" fmla="*/ 181448 h 765"/>
                  <a:gd name="T38" fmla="*/ 741835 w 1308"/>
                  <a:gd name="T39" fmla="*/ 202017 h 765"/>
                  <a:gd name="T40" fmla="*/ 768002 w 1308"/>
                  <a:gd name="T41" fmla="*/ 220382 h 765"/>
                  <a:gd name="T42" fmla="*/ 762769 w 1308"/>
                  <a:gd name="T43" fmla="*/ 296047 h 765"/>
                  <a:gd name="T44" fmla="*/ 777161 w 1308"/>
                  <a:gd name="T45" fmla="*/ 325431 h 765"/>
                  <a:gd name="T46" fmla="*/ 778469 w 1308"/>
                  <a:gd name="T47" fmla="*/ 352612 h 765"/>
                  <a:gd name="T48" fmla="*/ 845195 w 1308"/>
                  <a:gd name="T49" fmla="*/ 412115 h 765"/>
                  <a:gd name="T50" fmla="*/ 817066 w 1308"/>
                  <a:gd name="T51" fmla="*/ 444438 h 765"/>
                  <a:gd name="T52" fmla="*/ 768002 w 1308"/>
                  <a:gd name="T53" fmla="*/ 476026 h 765"/>
                  <a:gd name="T54" fmla="*/ 743144 w 1308"/>
                  <a:gd name="T55" fmla="*/ 514960 h 765"/>
                  <a:gd name="T56" fmla="*/ 720248 w 1308"/>
                  <a:gd name="T57" fmla="*/ 553160 h 765"/>
                  <a:gd name="T58" fmla="*/ 694081 w 1308"/>
                  <a:gd name="T59" fmla="*/ 529652 h 765"/>
                  <a:gd name="T60" fmla="*/ 703239 w 1308"/>
                  <a:gd name="T61" fmla="*/ 483372 h 765"/>
                  <a:gd name="T62" fmla="*/ 660718 w 1308"/>
                  <a:gd name="T63" fmla="*/ 481903 h 765"/>
                  <a:gd name="T64" fmla="*/ 638476 w 1308"/>
                  <a:gd name="T65" fmla="*/ 476026 h 765"/>
                  <a:gd name="T66" fmla="*/ 622775 w 1308"/>
                  <a:gd name="T67" fmla="*/ 444438 h 765"/>
                  <a:gd name="T68" fmla="*/ 611000 w 1308"/>
                  <a:gd name="T69" fmla="*/ 453988 h 765"/>
                  <a:gd name="T70" fmla="*/ 605767 w 1308"/>
                  <a:gd name="T71" fmla="*/ 490718 h 765"/>
                  <a:gd name="T72" fmla="*/ 542312 w 1308"/>
                  <a:gd name="T73" fmla="*/ 459865 h 765"/>
                  <a:gd name="T74" fmla="*/ 519416 w 1308"/>
                  <a:gd name="T75" fmla="*/ 483372 h 765"/>
                  <a:gd name="T76" fmla="*/ 519416 w 1308"/>
                  <a:gd name="T77" fmla="*/ 506879 h 765"/>
                  <a:gd name="T78" fmla="*/ 485398 w 1308"/>
                  <a:gd name="T79" fmla="*/ 512756 h 765"/>
                  <a:gd name="T80" fmla="*/ 457269 w 1308"/>
                  <a:gd name="T81" fmla="*/ 526714 h 765"/>
                  <a:gd name="T82" fmla="*/ 423252 w 1308"/>
                  <a:gd name="T83" fmla="*/ 514960 h 765"/>
                  <a:gd name="T84" fmla="*/ 400356 w 1308"/>
                  <a:gd name="T85" fmla="*/ 492187 h 765"/>
                  <a:gd name="T86" fmla="*/ 359797 w 1308"/>
                  <a:gd name="T87" fmla="*/ 496595 h 765"/>
                  <a:gd name="T88" fmla="*/ 313350 w 1308"/>
                  <a:gd name="T89" fmla="*/ 513491 h 765"/>
                  <a:gd name="T90" fmla="*/ 228307 w 1308"/>
                  <a:gd name="T91" fmla="*/ 519368 h 765"/>
                  <a:gd name="T92" fmla="*/ 175319 w 1308"/>
                  <a:gd name="T93" fmla="*/ 498064 h 765"/>
                  <a:gd name="T94" fmla="*/ 134760 w 1308"/>
                  <a:gd name="T95" fmla="*/ 476026 h 765"/>
                  <a:gd name="T96" fmla="*/ 76539 w 1308"/>
                  <a:gd name="T97" fmla="*/ 470149 h 765"/>
                  <a:gd name="T98" fmla="*/ 77847 w 1308"/>
                  <a:gd name="T99" fmla="*/ 438561 h 765"/>
                  <a:gd name="T100" fmla="*/ 106631 w 1308"/>
                  <a:gd name="T101" fmla="*/ 400361 h 765"/>
                  <a:gd name="T102" fmla="*/ 5233 w 1308"/>
                  <a:gd name="T103" fmla="*/ 387873 h 765"/>
                  <a:gd name="T104" fmla="*/ 44484 w 1308"/>
                  <a:gd name="T105" fmla="*/ 373181 h 765"/>
                  <a:gd name="T106" fmla="*/ 133452 w 1308"/>
                  <a:gd name="T107" fmla="*/ 387873 h 765"/>
                  <a:gd name="T108" fmla="*/ 175319 w 1308"/>
                  <a:gd name="T109" fmla="*/ 403300 h 765"/>
                  <a:gd name="T110" fmla="*/ 187748 w 1308"/>
                  <a:gd name="T111" fmla="*/ 384935 h 765"/>
                  <a:gd name="T112" fmla="*/ 172702 w 1308"/>
                  <a:gd name="T113" fmla="*/ 367304 h 7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8"/>
                  <a:gd name="T172" fmla="*/ 0 h 765"/>
                  <a:gd name="T173" fmla="*/ 1308 w 1308"/>
                  <a:gd name="T174" fmla="*/ 765 h 7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8" h="765">
                    <a:moveTo>
                      <a:pt x="214" y="492"/>
                    </a:moveTo>
                    <a:lnTo>
                      <a:pt x="206" y="482"/>
                    </a:lnTo>
                    <a:lnTo>
                      <a:pt x="196" y="474"/>
                    </a:lnTo>
                    <a:lnTo>
                      <a:pt x="188" y="466"/>
                    </a:lnTo>
                    <a:lnTo>
                      <a:pt x="182" y="456"/>
                    </a:lnTo>
                    <a:lnTo>
                      <a:pt x="190" y="454"/>
                    </a:lnTo>
                    <a:lnTo>
                      <a:pt x="194" y="454"/>
                    </a:lnTo>
                    <a:lnTo>
                      <a:pt x="196" y="452"/>
                    </a:lnTo>
                    <a:lnTo>
                      <a:pt x="198" y="450"/>
                    </a:lnTo>
                    <a:lnTo>
                      <a:pt x="194" y="447"/>
                    </a:lnTo>
                    <a:lnTo>
                      <a:pt x="184" y="443"/>
                    </a:lnTo>
                    <a:lnTo>
                      <a:pt x="184" y="435"/>
                    </a:lnTo>
                    <a:lnTo>
                      <a:pt x="184" y="431"/>
                    </a:lnTo>
                    <a:lnTo>
                      <a:pt x="192" y="423"/>
                    </a:lnTo>
                    <a:lnTo>
                      <a:pt x="202" y="419"/>
                    </a:lnTo>
                    <a:lnTo>
                      <a:pt x="212" y="415"/>
                    </a:lnTo>
                    <a:lnTo>
                      <a:pt x="220" y="407"/>
                    </a:lnTo>
                    <a:lnTo>
                      <a:pt x="236" y="403"/>
                    </a:lnTo>
                    <a:lnTo>
                      <a:pt x="248" y="401"/>
                    </a:lnTo>
                    <a:lnTo>
                      <a:pt x="260" y="401"/>
                    </a:lnTo>
                    <a:lnTo>
                      <a:pt x="264" y="399"/>
                    </a:lnTo>
                    <a:lnTo>
                      <a:pt x="270" y="397"/>
                    </a:lnTo>
                    <a:lnTo>
                      <a:pt x="279" y="397"/>
                    </a:lnTo>
                    <a:lnTo>
                      <a:pt x="289" y="397"/>
                    </a:lnTo>
                    <a:lnTo>
                      <a:pt x="293" y="395"/>
                    </a:lnTo>
                    <a:lnTo>
                      <a:pt x="299" y="395"/>
                    </a:lnTo>
                    <a:lnTo>
                      <a:pt x="303" y="391"/>
                    </a:lnTo>
                    <a:lnTo>
                      <a:pt x="307" y="389"/>
                    </a:lnTo>
                    <a:lnTo>
                      <a:pt x="311" y="389"/>
                    </a:lnTo>
                    <a:lnTo>
                      <a:pt x="317" y="389"/>
                    </a:lnTo>
                    <a:lnTo>
                      <a:pt x="321" y="385"/>
                    </a:lnTo>
                    <a:lnTo>
                      <a:pt x="325" y="385"/>
                    </a:lnTo>
                    <a:lnTo>
                      <a:pt x="327" y="385"/>
                    </a:lnTo>
                    <a:lnTo>
                      <a:pt x="335" y="385"/>
                    </a:lnTo>
                    <a:lnTo>
                      <a:pt x="370" y="389"/>
                    </a:lnTo>
                    <a:lnTo>
                      <a:pt x="406" y="389"/>
                    </a:lnTo>
                    <a:lnTo>
                      <a:pt x="442" y="389"/>
                    </a:lnTo>
                    <a:lnTo>
                      <a:pt x="459" y="385"/>
                    </a:lnTo>
                    <a:lnTo>
                      <a:pt x="477" y="383"/>
                    </a:lnTo>
                    <a:lnTo>
                      <a:pt x="479" y="377"/>
                    </a:lnTo>
                    <a:lnTo>
                      <a:pt x="483" y="373"/>
                    </a:lnTo>
                    <a:lnTo>
                      <a:pt x="487" y="369"/>
                    </a:lnTo>
                    <a:lnTo>
                      <a:pt x="491" y="367"/>
                    </a:lnTo>
                    <a:lnTo>
                      <a:pt x="493" y="364"/>
                    </a:lnTo>
                    <a:lnTo>
                      <a:pt x="499" y="358"/>
                    </a:lnTo>
                    <a:lnTo>
                      <a:pt x="505" y="350"/>
                    </a:lnTo>
                    <a:lnTo>
                      <a:pt x="509" y="346"/>
                    </a:lnTo>
                    <a:lnTo>
                      <a:pt x="513" y="330"/>
                    </a:lnTo>
                    <a:lnTo>
                      <a:pt x="519" y="312"/>
                    </a:lnTo>
                    <a:lnTo>
                      <a:pt x="525" y="308"/>
                    </a:lnTo>
                    <a:lnTo>
                      <a:pt x="527" y="302"/>
                    </a:lnTo>
                    <a:lnTo>
                      <a:pt x="531" y="296"/>
                    </a:lnTo>
                    <a:lnTo>
                      <a:pt x="531" y="294"/>
                    </a:lnTo>
                    <a:lnTo>
                      <a:pt x="527" y="286"/>
                    </a:lnTo>
                    <a:lnTo>
                      <a:pt x="523" y="283"/>
                    </a:lnTo>
                    <a:lnTo>
                      <a:pt x="513" y="281"/>
                    </a:lnTo>
                    <a:lnTo>
                      <a:pt x="507" y="277"/>
                    </a:lnTo>
                    <a:lnTo>
                      <a:pt x="505" y="275"/>
                    </a:lnTo>
                    <a:lnTo>
                      <a:pt x="503" y="271"/>
                    </a:lnTo>
                    <a:lnTo>
                      <a:pt x="501" y="271"/>
                    </a:lnTo>
                    <a:lnTo>
                      <a:pt x="499" y="269"/>
                    </a:lnTo>
                    <a:lnTo>
                      <a:pt x="497" y="269"/>
                    </a:lnTo>
                    <a:lnTo>
                      <a:pt x="493" y="265"/>
                    </a:lnTo>
                    <a:lnTo>
                      <a:pt x="489" y="261"/>
                    </a:lnTo>
                    <a:lnTo>
                      <a:pt x="485" y="257"/>
                    </a:lnTo>
                    <a:lnTo>
                      <a:pt x="485" y="253"/>
                    </a:lnTo>
                    <a:lnTo>
                      <a:pt x="513" y="209"/>
                    </a:lnTo>
                    <a:lnTo>
                      <a:pt x="545" y="166"/>
                    </a:lnTo>
                    <a:lnTo>
                      <a:pt x="543" y="160"/>
                    </a:lnTo>
                    <a:lnTo>
                      <a:pt x="543" y="154"/>
                    </a:lnTo>
                    <a:lnTo>
                      <a:pt x="537" y="146"/>
                    </a:lnTo>
                    <a:lnTo>
                      <a:pt x="527" y="138"/>
                    </a:lnTo>
                    <a:lnTo>
                      <a:pt x="513" y="132"/>
                    </a:lnTo>
                    <a:lnTo>
                      <a:pt x="507" y="122"/>
                    </a:lnTo>
                    <a:lnTo>
                      <a:pt x="499" y="113"/>
                    </a:lnTo>
                    <a:lnTo>
                      <a:pt x="497" y="109"/>
                    </a:lnTo>
                    <a:lnTo>
                      <a:pt x="495" y="109"/>
                    </a:lnTo>
                    <a:lnTo>
                      <a:pt x="495" y="107"/>
                    </a:lnTo>
                    <a:lnTo>
                      <a:pt x="499" y="97"/>
                    </a:lnTo>
                    <a:lnTo>
                      <a:pt x="505" y="89"/>
                    </a:lnTo>
                    <a:lnTo>
                      <a:pt x="513" y="83"/>
                    </a:lnTo>
                    <a:lnTo>
                      <a:pt x="525" y="77"/>
                    </a:lnTo>
                    <a:lnTo>
                      <a:pt x="529" y="75"/>
                    </a:lnTo>
                    <a:lnTo>
                      <a:pt x="533" y="73"/>
                    </a:lnTo>
                    <a:lnTo>
                      <a:pt x="535" y="71"/>
                    </a:lnTo>
                    <a:lnTo>
                      <a:pt x="537" y="69"/>
                    </a:lnTo>
                    <a:lnTo>
                      <a:pt x="541" y="59"/>
                    </a:lnTo>
                    <a:lnTo>
                      <a:pt x="541" y="45"/>
                    </a:lnTo>
                    <a:lnTo>
                      <a:pt x="543" y="32"/>
                    </a:lnTo>
                    <a:lnTo>
                      <a:pt x="545" y="28"/>
                    </a:lnTo>
                    <a:lnTo>
                      <a:pt x="547" y="24"/>
                    </a:lnTo>
                    <a:lnTo>
                      <a:pt x="550" y="22"/>
                    </a:lnTo>
                    <a:lnTo>
                      <a:pt x="554" y="20"/>
                    </a:lnTo>
                    <a:lnTo>
                      <a:pt x="564" y="20"/>
                    </a:lnTo>
                    <a:lnTo>
                      <a:pt x="568" y="18"/>
                    </a:lnTo>
                    <a:lnTo>
                      <a:pt x="574" y="18"/>
                    </a:lnTo>
                    <a:lnTo>
                      <a:pt x="578" y="16"/>
                    </a:lnTo>
                    <a:lnTo>
                      <a:pt x="580" y="16"/>
                    </a:lnTo>
                    <a:lnTo>
                      <a:pt x="588" y="10"/>
                    </a:lnTo>
                    <a:lnTo>
                      <a:pt x="594" y="6"/>
                    </a:lnTo>
                    <a:lnTo>
                      <a:pt x="600" y="6"/>
                    </a:lnTo>
                    <a:lnTo>
                      <a:pt x="606" y="8"/>
                    </a:lnTo>
                    <a:lnTo>
                      <a:pt x="614" y="10"/>
                    </a:lnTo>
                    <a:lnTo>
                      <a:pt x="622" y="14"/>
                    </a:lnTo>
                    <a:lnTo>
                      <a:pt x="636" y="24"/>
                    </a:lnTo>
                    <a:lnTo>
                      <a:pt x="642" y="28"/>
                    </a:lnTo>
                    <a:lnTo>
                      <a:pt x="647" y="28"/>
                    </a:lnTo>
                    <a:lnTo>
                      <a:pt x="653" y="30"/>
                    </a:lnTo>
                    <a:lnTo>
                      <a:pt x="655" y="30"/>
                    </a:lnTo>
                    <a:lnTo>
                      <a:pt x="659" y="34"/>
                    </a:lnTo>
                    <a:lnTo>
                      <a:pt x="663" y="36"/>
                    </a:lnTo>
                    <a:lnTo>
                      <a:pt x="671" y="39"/>
                    </a:lnTo>
                    <a:lnTo>
                      <a:pt x="677" y="39"/>
                    </a:lnTo>
                    <a:lnTo>
                      <a:pt x="683" y="45"/>
                    </a:lnTo>
                    <a:lnTo>
                      <a:pt x="687" y="47"/>
                    </a:lnTo>
                    <a:lnTo>
                      <a:pt x="691" y="49"/>
                    </a:lnTo>
                    <a:lnTo>
                      <a:pt x="695" y="49"/>
                    </a:lnTo>
                    <a:lnTo>
                      <a:pt x="699" y="49"/>
                    </a:lnTo>
                    <a:lnTo>
                      <a:pt x="707" y="47"/>
                    </a:lnTo>
                    <a:lnTo>
                      <a:pt x="709" y="36"/>
                    </a:lnTo>
                    <a:lnTo>
                      <a:pt x="713" y="30"/>
                    </a:lnTo>
                    <a:lnTo>
                      <a:pt x="717" y="24"/>
                    </a:lnTo>
                    <a:lnTo>
                      <a:pt x="729" y="20"/>
                    </a:lnTo>
                    <a:lnTo>
                      <a:pt x="733" y="16"/>
                    </a:lnTo>
                    <a:lnTo>
                      <a:pt x="734" y="12"/>
                    </a:lnTo>
                    <a:lnTo>
                      <a:pt x="736" y="8"/>
                    </a:lnTo>
                    <a:lnTo>
                      <a:pt x="740" y="6"/>
                    </a:lnTo>
                    <a:lnTo>
                      <a:pt x="744" y="6"/>
                    </a:lnTo>
                    <a:lnTo>
                      <a:pt x="750" y="4"/>
                    </a:lnTo>
                    <a:lnTo>
                      <a:pt x="756" y="2"/>
                    </a:lnTo>
                    <a:lnTo>
                      <a:pt x="762" y="0"/>
                    </a:lnTo>
                    <a:lnTo>
                      <a:pt x="766" y="0"/>
                    </a:lnTo>
                    <a:lnTo>
                      <a:pt x="776" y="0"/>
                    </a:lnTo>
                    <a:lnTo>
                      <a:pt x="790" y="8"/>
                    </a:lnTo>
                    <a:lnTo>
                      <a:pt x="802" y="14"/>
                    </a:lnTo>
                    <a:lnTo>
                      <a:pt x="814" y="18"/>
                    </a:lnTo>
                    <a:lnTo>
                      <a:pt x="831" y="20"/>
                    </a:lnTo>
                    <a:lnTo>
                      <a:pt x="841" y="24"/>
                    </a:lnTo>
                    <a:lnTo>
                      <a:pt x="849" y="30"/>
                    </a:lnTo>
                    <a:lnTo>
                      <a:pt x="855" y="36"/>
                    </a:lnTo>
                    <a:lnTo>
                      <a:pt x="865" y="39"/>
                    </a:lnTo>
                    <a:lnTo>
                      <a:pt x="873" y="43"/>
                    </a:lnTo>
                    <a:lnTo>
                      <a:pt x="879" y="47"/>
                    </a:lnTo>
                    <a:lnTo>
                      <a:pt x="885" y="47"/>
                    </a:lnTo>
                    <a:lnTo>
                      <a:pt x="887" y="47"/>
                    </a:lnTo>
                    <a:lnTo>
                      <a:pt x="891" y="53"/>
                    </a:lnTo>
                    <a:lnTo>
                      <a:pt x="895" y="59"/>
                    </a:lnTo>
                    <a:lnTo>
                      <a:pt x="901" y="65"/>
                    </a:lnTo>
                    <a:lnTo>
                      <a:pt x="909" y="71"/>
                    </a:lnTo>
                    <a:lnTo>
                      <a:pt x="920" y="79"/>
                    </a:lnTo>
                    <a:lnTo>
                      <a:pt x="920" y="83"/>
                    </a:lnTo>
                    <a:lnTo>
                      <a:pt x="922" y="93"/>
                    </a:lnTo>
                    <a:lnTo>
                      <a:pt x="922" y="99"/>
                    </a:lnTo>
                    <a:lnTo>
                      <a:pt x="924" y="103"/>
                    </a:lnTo>
                    <a:lnTo>
                      <a:pt x="930" y="111"/>
                    </a:lnTo>
                    <a:lnTo>
                      <a:pt x="940" y="117"/>
                    </a:lnTo>
                    <a:lnTo>
                      <a:pt x="950" y="119"/>
                    </a:lnTo>
                    <a:lnTo>
                      <a:pt x="960" y="120"/>
                    </a:lnTo>
                    <a:lnTo>
                      <a:pt x="964" y="126"/>
                    </a:lnTo>
                    <a:lnTo>
                      <a:pt x="970" y="130"/>
                    </a:lnTo>
                    <a:lnTo>
                      <a:pt x="972" y="132"/>
                    </a:lnTo>
                    <a:lnTo>
                      <a:pt x="974" y="134"/>
                    </a:lnTo>
                    <a:lnTo>
                      <a:pt x="982" y="132"/>
                    </a:lnTo>
                    <a:lnTo>
                      <a:pt x="994" y="130"/>
                    </a:lnTo>
                    <a:lnTo>
                      <a:pt x="1011" y="128"/>
                    </a:lnTo>
                    <a:lnTo>
                      <a:pt x="1031" y="128"/>
                    </a:lnTo>
                    <a:lnTo>
                      <a:pt x="1041" y="128"/>
                    </a:lnTo>
                    <a:lnTo>
                      <a:pt x="1049" y="128"/>
                    </a:lnTo>
                    <a:lnTo>
                      <a:pt x="1059" y="130"/>
                    </a:lnTo>
                    <a:lnTo>
                      <a:pt x="1069" y="134"/>
                    </a:lnTo>
                    <a:lnTo>
                      <a:pt x="1071" y="134"/>
                    </a:lnTo>
                    <a:lnTo>
                      <a:pt x="1069" y="138"/>
                    </a:lnTo>
                    <a:lnTo>
                      <a:pt x="1061" y="144"/>
                    </a:lnTo>
                    <a:lnTo>
                      <a:pt x="1053" y="148"/>
                    </a:lnTo>
                    <a:lnTo>
                      <a:pt x="1051" y="150"/>
                    </a:lnTo>
                    <a:lnTo>
                      <a:pt x="1049" y="150"/>
                    </a:lnTo>
                    <a:lnTo>
                      <a:pt x="1043" y="158"/>
                    </a:lnTo>
                    <a:lnTo>
                      <a:pt x="1039" y="162"/>
                    </a:lnTo>
                    <a:lnTo>
                      <a:pt x="1035" y="168"/>
                    </a:lnTo>
                    <a:lnTo>
                      <a:pt x="1027" y="174"/>
                    </a:lnTo>
                    <a:lnTo>
                      <a:pt x="1023" y="180"/>
                    </a:lnTo>
                    <a:lnTo>
                      <a:pt x="1021" y="184"/>
                    </a:lnTo>
                    <a:lnTo>
                      <a:pt x="1023" y="186"/>
                    </a:lnTo>
                    <a:lnTo>
                      <a:pt x="1029" y="198"/>
                    </a:lnTo>
                    <a:lnTo>
                      <a:pt x="1035" y="207"/>
                    </a:lnTo>
                    <a:lnTo>
                      <a:pt x="1041" y="217"/>
                    </a:lnTo>
                    <a:lnTo>
                      <a:pt x="1051" y="223"/>
                    </a:lnTo>
                    <a:lnTo>
                      <a:pt x="1057" y="231"/>
                    </a:lnTo>
                    <a:lnTo>
                      <a:pt x="1063" y="241"/>
                    </a:lnTo>
                    <a:lnTo>
                      <a:pt x="1071" y="247"/>
                    </a:lnTo>
                    <a:lnTo>
                      <a:pt x="1079" y="255"/>
                    </a:lnTo>
                    <a:lnTo>
                      <a:pt x="1083" y="263"/>
                    </a:lnTo>
                    <a:lnTo>
                      <a:pt x="1085" y="267"/>
                    </a:lnTo>
                    <a:lnTo>
                      <a:pt x="1089" y="269"/>
                    </a:lnTo>
                    <a:lnTo>
                      <a:pt x="1093" y="271"/>
                    </a:lnTo>
                    <a:lnTo>
                      <a:pt x="1102" y="271"/>
                    </a:lnTo>
                    <a:lnTo>
                      <a:pt x="1112" y="271"/>
                    </a:lnTo>
                    <a:lnTo>
                      <a:pt x="1124" y="271"/>
                    </a:lnTo>
                    <a:lnTo>
                      <a:pt x="1130" y="271"/>
                    </a:lnTo>
                    <a:lnTo>
                      <a:pt x="1134" y="275"/>
                    </a:lnTo>
                    <a:lnTo>
                      <a:pt x="1138" y="277"/>
                    </a:lnTo>
                    <a:lnTo>
                      <a:pt x="1140" y="279"/>
                    </a:lnTo>
                    <a:lnTo>
                      <a:pt x="1144" y="281"/>
                    </a:lnTo>
                    <a:lnTo>
                      <a:pt x="1148" y="281"/>
                    </a:lnTo>
                    <a:lnTo>
                      <a:pt x="1154" y="281"/>
                    </a:lnTo>
                    <a:lnTo>
                      <a:pt x="1160" y="281"/>
                    </a:lnTo>
                    <a:lnTo>
                      <a:pt x="1168" y="283"/>
                    </a:lnTo>
                    <a:lnTo>
                      <a:pt x="1172" y="290"/>
                    </a:lnTo>
                    <a:lnTo>
                      <a:pt x="1172" y="296"/>
                    </a:lnTo>
                    <a:lnTo>
                      <a:pt x="1174" y="300"/>
                    </a:lnTo>
                    <a:lnTo>
                      <a:pt x="1178" y="308"/>
                    </a:lnTo>
                    <a:lnTo>
                      <a:pt x="1180" y="314"/>
                    </a:lnTo>
                    <a:lnTo>
                      <a:pt x="1186" y="320"/>
                    </a:lnTo>
                    <a:lnTo>
                      <a:pt x="1186" y="328"/>
                    </a:lnTo>
                    <a:lnTo>
                      <a:pt x="1184" y="336"/>
                    </a:lnTo>
                    <a:lnTo>
                      <a:pt x="1180" y="350"/>
                    </a:lnTo>
                    <a:lnTo>
                      <a:pt x="1172" y="362"/>
                    </a:lnTo>
                    <a:lnTo>
                      <a:pt x="1168" y="375"/>
                    </a:lnTo>
                    <a:lnTo>
                      <a:pt x="1166" y="389"/>
                    </a:lnTo>
                    <a:lnTo>
                      <a:pt x="1166" y="403"/>
                    </a:lnTo>
                    <a:lnTo>
                      <a:pt x="1162" y="407"/>
                    </a:lnTo>
                    <a:lnTo>
                      <a:pt x="1160" y="411"/>
                    </a:lnTo>
                    <a:lnTo>
                      <a:pt x="1158" y="413"/>
                    </a:lnTo>
                    <a:lnTo>
                      <a:pt x="1158" y="415"/>
                    </a:lnTo>
                    <a:lnTo>
                      <a:pt x="1166" y="419"/>
                    </a:lnTo>
                    <a:lnTo>
                      <a:pt x="1172" y="423"/>
                    </a:lnTo>
                    <a:lnTo>
                      <a:pt x="1180" y="425"/>
                    </a:lnTo>
                    <a:lnTo>
                      <a:pt x="1186" y="429"/>
                    </a:lnTo>
                    <a:lnTo>
                      <a:pt x="1188" y="435"/>
                    </a:lnTo>
                    <a:lnTo>
                      <a:pt x="1188" y="443"/>
                    </a:lnTo>
                    <a:lnTo>
                      <a:pt x="1184" y="445"/>
                    </a:lnTo>
                    <a:lnTo>
                      <a:pt x="1178" y="450"/>
                    </a:lnTo>
                    <a:lnTo>
                      <a:pt x="1178" y="454"/>
                    </a:lnTo>
                    <a:lnTo>
                      <a:pt x="1174" y="456"/>
                    </a:lnTo>
                    <a:lnTo>
                      <a:pt x="1174" y="460"/>
                    </a:lnTo>
                    <a:lnTo>
                      <a:pt x="1172" y="462"/>
                    </a:lnTo>
                    <a:lnTo>
                      <a:pt x="1172" y="466"/>
                    </a:lnTo>
                    <a:lnTo>
                      <a:pt x="1170" y="468"/>
                    </a:lnTo>
                    <a:lnTo>
                      <a:pt x="1180" y="474"/>
                    </a:lnTo>
                    <a:lnTo>
                      <a:pt x="1190" y="480"/>
                    </a:lnTo>
                    <a:lnTo>
                      <a:pt x="1201" y="488"/>
                    </a:lnTo>
                    <a:lnTo>
                      <a:pt x="1215" y="490"/>
                    </a:lnTo>
                    <a:lnTo>
                      <a:pt x="1237" y="502"/>
                    </a:lnTo>
                    <a:lnTo>
                      <a:pt x="1259" y="514"/>
                    </a:lnTo>
                    <a:lnTo>
                      <a:pt x="1285" y="524"/>
                    </a:lnTo>
                    <a:lnTo>
                      <a:pt x="1306" y="537"/>
                    </a:lnTo>
                    <a:lnTo>
                      <a:pt x="1308" y="543"/>
                    </a:lnTo>
                    <a:lnTo>
                      <a:pt x="1306" y="549"/>
                    </a:lnTo>
                    <a:lnTo>
                      <a:pt x="1302" y="557"/>
                    </a:lnTo>
                    <a:lnTo>
                      <a:pt x="1292" y="561"/>
                    </a:lnTo>
                    <a:lnTo>
                      <a:pt x="1283" y="567"/>
                    </a:lnTo>
                    <a:lnTo>
                      <a:pt x="1283" y="571"/>
                    </a:lnTo>
                    <a:lnTo>
                      <a:pt x="1283" y="577"/>
                    </a:lnTo>
                    <a:lnTo>
                      <a:pt x="1283" y="581"/>
                    </a:lnTo>
                    <a:lnTo>
                      <a:pt x="1281" y="587"/>
                    </a:lnTo>
                    <a:lnTo>
                      <a:pt x="1275" y="591"/>
                    </a:lnTo>
                    <a:lnTo>
                      <a:pt x="1267" y="595"/>
                    </a:lnTo>
                    <a:lnTo>
                      <a:pt x="1259" y="599"/>
                    </a:lnTo>
                    <a:lnTo>
                      <a:pt x="1253" y="601"/>
                    </a:lnTo>
                    <a:lnTo>
                      <a:pt x="1249" y="605"/>
                    </a:lnTo>
                    <a:lnTo>
                      <a:pt x="1243" y="609"/>
                    </a:lnTo>
                    <a:lnTo>
                      <a:pt x="1233" y="615"/>
                    </a:lnTo>
                    <a:lnTo>
                      <a:pt x="1223" y="616"/>
                    </a:lnTo>
                    <a:lnTo>
                      <a:pt x="1211" y="622"/>
                    </a:lnTo>
                    <a:lnTo>
                      <a:pt x="1207" y="628"/>
                    </a:lnTo>
                    <a:lnTo>
                      <a:pt x="1201" y="638"/>
                    </a:lnTo>
                    <a:lnTo>
                      <a:pt x="1192" y="640"/>
                    </a:lnTo>
                    <a:lnTo>
                      <a:pt x="1186" y="642"/>
                    </a:lnTo>
                    <a:lnTo>
                      <a:pt x="1182" y="644"/>
                    </a:lnTo>
                    <a:lnTo>
                      <a:pt x="1174" y="648"/>
                    </a:lnTo>
                    <a:lnTo>
                      <a:pt x="1172" y="648"/>
                    </a:lnTo>
                    <a:lnTo>
                      <a:pt x="1168" y="652"/>
                    </a:lnTo>
                    <a:lnTo>
                      <a:pt x="1162" y="652"/>
                    </a:lnTo>
                    <a:lnTo>
                      <a:pt x="1158" y="654"/>
                    </a:lnTo>
                    <a:lnTo>
                      <a:pt x="1152" y="656"/>
                    </a:lnTo>
                    <a:lnTo>
                      <a:pt x="1148" y="658"/>
                    </a:lnTo>
                    <a:lnTo>
                      <a:pt x="1146" y="658"/>
                    </a:lnTo>
                    <a:lnTo>
                      <a:pt x="1142" y="672"/>
                    </a:lnTo>
                    <a:lnTo>
                      <a:pt x="1140" y="690"/>
                    </a:lnTo>
                    <a:lnTo>
                      <a:pt x="1136" y="701"/>
                    </a:lnTo>
                    <a:lnTo>
                      <a:pt x="1134" y="707"/>
                    </a:lnTo>
                    <a:lnTo>
                      <a:pt x="1130" y="711"/>
                    </a:lnTo>
                    <a:lnTo>
                      <a:pt x="1128" y="719"/>
                    </a:lnTo>
                    <a:lnTo>
                      <a:pt x="1126" y="725"/>
                    </a:lnTo>
                    <a:lnTo>
                      <a:pt x="1126" y="735"/>
                    </a:lnTo>
                    <a:lnTo>
                      <a:pt x="1122" y="741"/>
                    </a:lnTo>
                    <a:lnTo>
                      <a:pt x="1120" y="745"/>
                    </a:lnTo>
                    <a:lnTo>
                      <a:pt x="1112" y="747"/>
                    </a:lnTo>
                    <a:lnTo>
                      <a:pt x="1104" y="751"/>
                    </a:lnTo>
                    <a:lnTo>
                      <a:pt x="1101" y="753"/>
                    </a:lnTo>
                    <a:lnTo>
                      <a:pt x="1095" y="757"/>
                    </a:lnTo>
                    <a:lnTo>
                      <a:pt x="1089" y="759"/>
                    </a:lnTo>
                    <a:lnTo>
                      <a:pt x="1079" y="761"/>
                    </a:lnTo>
                    <a:lnTo>
                      <a:pt x="1073" y="763"/>
                    </a:lnTo>
                    <a:lnTo>
                      <a:pt x="1069" y="765"/>
                    </a:lnTo>
                    <a:lnTo>
                      <a:pt x="1067" y="765"/>
                    </a:lnTo>
                    <a:lnTo>
                      <a:pt x="1059" y="751"/>
                    </a:lnTo>
                    <a:lnTo>
                      <a:pt x="1057" y="737"/>
                    </a:lnTo>
                    <a:lnTo>
                      <a:pt x="1059" y="727"/>
                    </a:lnTo>
                    <a:lnTo>
                      <a:pt x="1061" y="721"/>
                    </a:lnTo>
                    <a:lnTo>
                      <a:pt x="1069" y="717"/>
                    </a:lnTo>
                    <a:lnTo>
                      <a:pt x="1077" y="713"/>
                    </a:lnTo>
                    <a:lnTo>
                      <a:pt x="1087" y="698"/>
                    </a:lnTo>
                    <a:lnTo>
                      <a:pt x="1095" y="678"/>
                    </a:lnTo>
                    <a:lnTo>
                      <a:pt x="1097" y="674"/>
                    </a:lnTo>
                    <a:lnTo>
                      <a:pt x="1097" y="670"/>
                    </a:lnTo>
                    <a:lnTo>
                      <a:pt x="1099" y="666"/>
                    </a:lnTo>
                    <a:lnTo>
                      <a:pt x="1099" y="664"/>
                    </a:lnTo>
                    <a:lnTo>
                      <a:pt x="1089" y="660"/>
                    </a:lnTo>
                    <a:lnTo>
                      <a:pt x="1075" y="658"/>
                    </a:lnTo>
                    <a:lnTo>
                      <a:pt x="1061" y="658"/>
                    </a:lnTo>
                    <a:lnTo>
                      <a:pt x="1049" y="656"/>
                    </a:lnTo>
                    <a:lnTo>
                      <a:pt x="1043" y="652"/>
                    </a:lnTo>
                    <a:lnTo>
                      <a:pt x="1039" y="650"/>
                    </a:lnTo>
                    <a:lnTo>
                      <a:pt x="1035" y="648"/>
                    </a:lnTo>
                    <a:lnTo>
                      <a:pt x="1031" y="648"/>
                    </a:lnTo>
                    <a:lnTo>
                      <a:pt x="1027" y="648"/>
                    </a:lnTo>
                    <a:lnTo>
                      <a:pt x="1021" y="648"/>
                    </a:lnTo>
                    <a:lnTo>
                      <a:pt x="1011" y="650"/>
                    </a:lnTo>
                    <a:lnTo>
                      <a:pt x="1010" y="656"/>
                    </a:lnTo>
                    <a:lnTo>
                      <a:pt x="1008" y="660"/>
                    </a:lnTo>
                    <a:lnTo>
                      <a:pt x="1006" y="666"/>
                    </a:lnTo>
                    <a:lnTo>
                      <a:pt x="1000" y="670"/>
                    </a:lnTo>
                    <a:lnTo>
                      <a:pt x="994" y="668"/>
                    </a:lnTo>
                    <a:lnTo>
                      <a:pt x="992" y="666"/>
                    </a:lnTo>
                    <a:lnTo>
                      <a:pt x="990" y="664"/>
                    </a:lnTo>
                    <a:lnTo>
                      <a:pt x="988" y="660"/>
                    </a:lnTo>
                    <a:lnTo>
                      <a:pt x="982" y="656"/>
                    </a:lnTo>
                    <a:lnTo>
                      <a:pt x="978" y="652"/>
                    </a:lnTo>
                    <a:lnTo>
                      <a:pt x="976" y="648"/>
                    </a:lnTo>
                    <a:lnTo>
                      <a:pt x="974" y="648"/>
                    </a:lnTo>
                    <a:lnTo>
                      <a:pt x="974" y="642"/>
                    </a:lnTo>
                    <a:lnTo>
                      <a:pt x="976" y="636"/>
                    </a:lnTo>
                    <a:lnTo>
                      <a:pt x="976" y="626"/>
                    </a:lnTo>
                    <a:lnTo>
                      <a:pt x="972" y="620"/>
                    </a:lnTo>
                    <a:lnTo>
                      <a:pt x="968" y="616"/>
                    </a:lnTo>
                    <a:lnTo>
                      <a:pt x="960" y="615"/>
                    </a:lnTo>
                    <a:lnTo>
                      <a:pt x="956" y="611"/>
                    </a:lnTo>
                    <a:lnTo>
                      <a:pt x="954" y="607"/>
                    </a:lnTo>
                    <a:lnTo>
                      <a:pt x="952" y="605"/>
                    </a:lnTo>
                    <a:lnTo>
                      <a:pt x="952" y="603"/>
                    </a:lnTo>
                    <a:lnTo>
                      <a:pt x="946" y="603"/>
                    </a:lnTo>
                    <a:lnTo>
                      <a:pt x="942" y="603"/>
                    </a:lnTo>
                    <a:lnTo>
                      <a:pt x="936" y="601"/>
                    </a:lnTo>
                    <a:lnTo>
                      <a:pt x="932" y="603"/>
                    </a:lnTo>
                    <a:lnTo>
                      <a:pt x="930" y="605"/>
                    </a:lnTo>
                    <a:lnTo>
                      <a:pt x="928" y="607"/>
                    </a:lnTo>
                    <a:lnTo>
                      <a:pt x="928" y="609"/>
                    </a:lnTo>
                    <a:lnTo>
                      <a:pt x="930" y="613"/>
                    </a:lnTo>
                    <a:lnTo>
                      <a:pt x="934" y="618"/>
                    </a:lnTo>
                    <a:lnTo>
                      <a:pt x="936" y="622"/>
                    </a:lnTo>
                    <a:lnTo>
                      <a:pt x="940" y="628"/>
                    </a:lnTo>
                    <a:lnTo>
                      <a:pt x="942" y="636"/>
                    </a:lnTo>
                    <a:lnTo>
                      <a:pt x="944" y="640"/>
                    </a:lnTo>
                    <a:lnTo>
                      <a:pt x="946" y="642"/>
                    </a:lnTo>
                    <a:lnTo>
                      <a:pt x="948" y="650"/>
                    </a:lnTo>
                    <a:lnTo>
                      <a:pt x="948" y="658"/>
                    </a:lnTo>
                    <a:lnTo>
                      <a:pt x="944" y="666"/>
                    </a:lnTo>
                    <a:lnTo>
                      <a:pt x="936" y="670"/>
                    </a:lnTo>
                    <a:lnTo>
                      <a:pt x="926" y="668"/>
                    </a:lnTo>
                    <a:lnTo>
                      <a:pt x="918" y="664"/>
                    </a:lnTo>
                    <a:lnTo>
                      <a:pt x="905" y="658"/>
                    </a:lnTo>
                    <a:lnTo>
                      <a:pt x="889" y="650"/>
                    </a:lnTo>
                    <a:lnTo>
                      <a:pt x="881" y="648"/>
                    </a:lnTo>
                    <a:lnTo>
                      <a:pt x="871" y="646"/>
                    </a:lnTo>
                    <a:lnTo>
                      <a:pt x="859" y="642"/>
                    </a:lnTo>
                    <a:lnTo>
                      <a:pt x="851" y="640"/>
                    </a:lnTo>
                    <a:lnTo>
                      <a:pt x="843" y="636"/>
                    </a:lnTo>
                    <a:lnTo>
                      <a:pt x="833" y="632"/>
                    </a:lnTo>
                    <a:lnTo>
                      <a:pt x="829" y="626"/>
                    </a:lnTo>
                    <a:lnTo>
                      <a:pt x="824" y="622"/>
                    </a:lnTo>
                    <a:lnTo>
                      <a:pt x="816" y="620"/>
                    </a:lnTo>
                    <a:lnTo>
                      <a:pt x="810" y="622"/>
                    </a:lnTo>
                    <a:lnTo>
                      <a:pt x="804" y="626"/>
                    </a:lnTo>
                    <a:lnTo>
                      <a:pt x="796" y="632"/>
                    </a:lnTo>
                    <a:lnTo>
                      <a:pt x="790" y="638"/>
                    </a:lnTo>
                    <a:lnTo>
                      <a:pt x="786" y="642"/>
                    </a:lnTo>
                    <a:lnTo>
                      <a:pt x="786" y="646"/>
                    </a:lnTo>
                    <a:lnTo>
                      <a:pt x="788" y="652"/>
                    </a:lnTo>
                    <a:lnTo>
                      <a:pt x="794" y="658"/>
                    </a:lnTo>
                    <a:lnTo>
                      <a:pt x="806" y="662"/>
                    </a:lnTo>
                    <a:lnTo>
                      <a:pt x="816" y="666"/>
                    </a:lnTo>
                    <a:lnTo>
                      <a:pt x="814" y="672"/>
                    </a:lnTo>
                    <a:lnTo>
                      <a:pt x="814" y="676"/>
                    </a:lnTo>
                    <a:lnTo>
                      <a:pt x="812" y="678"/>
                    </a:lnTo>
                    <a:lnTo>
                      <a:pt x="810" y="680"/>
                    </a:lnTo>
                    <a:lnTo>
                      <a:pt x="806" y="682"/>
                    </a:lnTo>
                    <a:lnTo>
                      <a:pt x="802" y="686"/>
                    </a:lnTo>
                    <a:lnTo>
                      <a:pt x="796" y="688"/>
                    </a:lnTo>
                    <a:lnTo>
                      <a:pt x="794" y="690"/>
                    </a:lnTo>
                    <a:lnTo>
                      <a:pt x="790" y="692"/>
                    </a:lnTo>
                    <a:lnTo>
                      <a:pt x="786" y="696"/>
                    </a:lnTo>
                    <a:lnTo>
                      <a:pt x="784" y="696"/>
                    </a:lnTo>
                    <a:lnTo>
                      <a:pt x="780" y="701"/>
                    </a:lnTo>
                    <a:lnTo>
                      <a:pt x="774" y="705"/>
                    </a:lnTo>
                    <a:lnTo>
                      <a:pt x="766" y="709"/>
                    </a:lnTo>
                    <a:lnTo>
                      <a:pt x="764" y="711"/>
                    </a:lnTo>
                    <a:lnTo>
                      <a:pt x="756" y="709"/>
                    </a:lnTo>
                    <a:lnTo>
                      <a:pt x="750" y="703"/>
                    </a:lnTo>
                    <a:lnTo>
                      <a:pt x="742" y="698"/>
                    </a:lnTo>
                    <a:lnTo>
                      <a:pt x="734" y="694"/>
                    </a:lnTo>
                    <a:lnTo>
                      <a:pt x="731" y="696"/>
                    </a:lnTo>
                    <a:lnTo>
                      <a:pt x="727" y="698"/>
                    </a:lnTo>
                    <a:lnTo>
                      <a:pt x="723" y="698"/>
                    </a:lnTo>
                    <a:lnTo>
                      <a:pt x="717" y="698"/>
                    </a:lnTo>
                    <a:lnTo>
                      <a:pt x="715" y="698"/>
                    </a:lnTo>
                    <a:lnTo>
                      <a:pt x="709" y="699"/>
                    </a:lnTo>
                    <a:lnTo>
                      <a:pt x="707" y="707"/>
                    </a:lnTo>
                    <a:lnTo>
                      <a:pt x="705" y="713"/>
                    </a:lnTo>
                    <a:lnTo>
                      <a:pt x="699" y="717"/>
                    </a:lnTo>
                    <a:lnTo>
                      <a:pt x="691" y="721"/>
                    </a:lnTo>
                    <a:lnTo>
                      <a:pt x="689" y="725"/>
                    </a:lnTo>
                    <a:lnTo>
                      <a:pt x="687" y="727"/>
                    </a:lnTo>
                    <a:lnTo>
                      <a:pt x="683" y="727"/>
                    </a:lnTo>
                    <a:lnTo>
                      <a:pt x="679" y="725"/>
                    </a:lnTo>
                    <a:lnTo>
                      <a:pt x="673" y="721"/>
                    </a:lnTo>
                    <a:lnTo>
                      <a:pt x="667" y="715"/>
                    </a:lnTo>
                    <a:lnTo>
                      <a:pt x="663" y="709"/>
                    </a:lnTo>
                    <a:lnTo>
                      <a:pt x="657" y="703"/>
                    </a:lnTo>
                    <a:lnTo>
                      <a:pt x="647" y="701"/>
                    </a:lnTo>
                    <a:lnTo>
                      <a:pt x="636" y="699"/>
                    </a:lnTo>
                    <a:lnTo>
                      <a:pt x="632" y="696"/>
                    </a:lnTo>
                    <a:lnTo>
                      <a:pt x="626" y="692"/>
                    </a:lnTo>
                    <a:lnTo>
                      <a:pt x="618" y="692"/>
                    </a:lnTo>
                    <a:lnTo>
                      <a:pt x="608" y="690"/>
                    </a:lnTo>
                    <a:lnTo>
                      <a:pt x="604" y="686"/>
                    </a:lnTo>
                    <a:lnTo>
                      <a:pt x="604" y="680"/>
                    </a:lnTo>
                    <a:lnTo>
                      <a:pt x="606" y="676"/>
                    </a:lnTo>
                    <a:lnTo>
                      <a:pt x="614" y="674"/>
                    </a:lnTo>
                    <a:lnTo>
                      <a:pt x="612" y="670"/>
                    </a:lnTo>
                    <a:lnTo>
                      <a:pt x="608" y="666"/>
                    </a:lnTo>
                    <a:lnTo>
                      <a:pt x="606" y="664"/>
                    </a:lnTo>
                    <a:lnTo>
                      <a:pt x="604" y="660"/>
                    </a:lnTo>
                    <a:lnTo>
                      <a:pt x="596" y="660"/>
                    </a:lnTo>
                    <a:lnTo>
                      <a:pt x="584" y="662"/>
                    </a:lnTo>
                    <a:lnTo>
                      <a:pt x="580" y="666"/>
                    </a:lnTo>
                    <a:lnTo>
                      <a:pt x="574" y="670"/>
                    </a:lnTo>
                    <a:lnTo>
                      <a:pt x="568" y="672"/>
                    </a:lnTo>
                    <a:lnTo>
                      <a:pt x="562" y="674"/>
                    </a:lnTo>
                    <a:lnTo>
                      <a:pt x="550" y="676"/>
                    </a:lnTo>
                    <a:lnTo>
                      <a:pt x="535" y="676"/>
                    </a:lnTo>
                    <a:lnTo>
                      <a:pt x="533" y="678"/>
                    </a:lnTo>
                    <a:lnTo>
                      <a:pt x="531" y="680"/>
                    </a:lnTo>
                    <a:lnTo>
                      <a:pt x="533" y="686"/>
                    </a:lnTo>
                    <a:lnTo>
                      <a:pt x="535" y="692"/>
                    </a:lnTo>
                    <a:lnTo>
                      <a:pt x="533" y="696"/>
                    </a:lnTo>
                    <a:lnTo>
                      <a:pt x="519" y="698"/>
                    </a:lnTo>
                    <a:lnTo>
                      <a:pt x="505" y="699"/>
                    </a:lnTo>
                    <a:lnTo>
                      <a:pt x="493" y="698"/>
                    </a:lnTo>
                    <a:lnTo>
                      <a:pt x="479" y="699"/>
                    </a:lnTo>
                    <a:lnTo>
                      <a:pt x="473" y="703"/>
                    </a:lnTo>
                    <a:lnTo>
                      <a:pt x="463" y="709"/>
                    </a:lnTo>
                    <a:lnTo>
                      <a:pt x="459" y="711"/>
                    </a:lnTo>
                    <a:lnTo>
                      <a:pt x="456" y="713"/>
                    </a:lnTo>
                    <a:lnTo>
                      <a:pt x="452" y="713"/>
                    </a:lnTo>
                    <a:lnTo>
                      <a:pt x="450" y="713"/>
                    </a:lnTo>
                    <a:lnTo>
                      <a:pt x="442" y="711"/>
                    </a:lnTo>
                    <a:lnTo>
                      <a:pt x="432" y="709"/>
                    </a:lnTo>
                    <a:lnTo>
                      <a:pt x="410" y="709"/>
                    </a:lnTo>
                    <a:lnTo>
                      <a:pt x="349" y="707"/>
                    </a:lnTo>
                    <a:lnTo>
                      <a:pt x="313" y="707"/>
                    </a:lnTo>
                    <a:lnTo>
                      <a:pt x="283" y="705"/>
                    </a:lnTo>
                    <a:lnTo>
                      <a:pt x="281" y="703"/>
                    </a:lnTo>
                    <a:lnTo>
                      <a:pt x="281" y="701"/>
                    </a:lnTo>
                    <a:lnTo>
                      <a:pt x="281" y="699"/>
                    </a:lnTo>
                    <a:lnTo>
                      <a:pt x="281" y="698"/>
                    </a:lnTo>
                    <a:lnTo>
                      <a:pt x="277" y="696"/>
                    </a:lnTo>
                    <a:lnTo>
                      <a:pt x="272" y="694"/>
                    </a:lnTo>
                    <a:lnTo>
                      <a:pt x="270" y="686"/>
                    </a:lnTo>
                    <a:lnTo>
                      <a:pt x="268" y="678"/>
                    </a:lnTo>
                    <a:lnTo>
                      <a:pt x="266" y="672"/>
                    </a:lnTo>
                    <a:lnTo>
                      <a:pt x="264" y="670"/>
                    </a:lnTo>
                    <a:lnTo>
                      <a:pt x="260" y="670"/>
                    </a:lnTo>
                    <a:lnTo>
                      <a:pt x="254" y="668"/>
                    </a:lnTo>
                    <a:lnTo>
                      <a:pt x="246" y="666"/>
                    </a:lnTo>
                    <a:lnTo>
                      <a:pt x="232" y="666"/>
                    </a:lnTo>
                    <a:lnTo>
                      <a:pt x="228" y="660"/>
                    </a:lnTo>
                    <a:lnTo>
                      <a:pt x="220" y="658"/>
                    </a:lnTo>
                    <a:lnTo>
                      <a:pt x="208" y="652"/>
                    </a:lnTo>
                    <a:lnTo>
                      <a:pt x="206" y="648"/>
                    </a:lnTo>
                    <a:lnTo>
                      <a:pt x="206" y="646"/>
                    </a:lnTo>
                    <a:lnTo>
                      <a:pt x="204" y="642"/>
                    </a:lnTo>
                    <a:lnTo>
                      <a:pt x="200" y="640"/>
                    </a:lnTo>
                    <a:lnTo>
                      <a:pt x="196" y="636"/>
                    </a:lnTo>
                    <a:lnTo>
                      <a:pt x="194" y="636"/>
                    </a:lnTo>
                    <a:lnTo>
                      <a:pt x="182" y="636"/>
                    </a:lnTo>
                    <a:lnTo>
                      <a:pt x="167" y="636"/>
                    </a:lnTo>
                    <a:lnTo>
                      <a:pt x="151" y="640"/>
                    </a:lnTo>
                    <a:lnTo>
                      <a:pt x="135" y="640"/>
                    </a:lnTo>
                    <a:lnTo>
                      <a:pt x="117" y="640"/>
                    </a:lnTo>
                    <a:lnTo>
                      <a:pt x="105" y="636"/>
                    </a:lnTo>
                    <a:lnTo>
                      <a:pt x="93" y="626"/>
                    </a:lnTo>
                    <a:lnTo>
                      <a:pt x="90" y="622"/>
                    </a:lnTo>
                    <a:lnTo>
                      <a:pt x="88" y="616"/>
                    </a:lnTo>
                    <a:lnTo>
                      <a:pt x="91" y="611"/>
                    </a:lnTo>
                    <a:lnTo>
                      <a:pt x="95" y="609"/>
                    </a:lnTo>
                    <a:lnTo>
                      <a:pt x="99" y="605"/>
                    </a:lnTo>
                    <a:lnTo>
                      <a:pt x="105" y="605"/>
                    </a:lnTo>
                    <a:lnTo>
                      <a:pt x="111" y="599"/>
                    </a:lnTo>
                    <a:lnTo>
                      <a:pt x="119" y="597"/>
                    </a:lnTo>
                    <a:lnTo>
                      <a:pt x="127" y="591"/>
                    </a:lnTo>
                    <a:lnTo>
                      <a:pt x="135" y="587"/>
                    </a:lnTo>
                    <a:lnTo>
                      <a:pt x="145" y="579"/>
                    </a:lnTo>
                    <a:lnTo>
                      <a:pt x="151" y="573"/>
                    </a:lnTo>
                    <a:lnTo>
                      <a:pt x="157" y="565"/>
                    </a:lnTo>
                    <a:lnTo>
                      <a:pt x="165" y="559"/>
                    </a:lnTo>
                    <a:lnTo>
                      <a:pt x="173" y="551"/>
                    </a:lnTo>
                    <a:lnTo>
                      <a:pt x="177" y="547"/>
                    </a:lnTo>
                    <a:lnTo>
                      <a:pt x="173" y="545"/>
                    </a:lnTo>
                    <a:lnTo>
                      <a:pt x="163" y="545"/>
                    </a:lnTo>
                    <a:lnTo>
                      <a:pt x="153" y="547"/>
                    </a:lnTo>
                    <a:lnTo>
                      <a:pt x="145" y="547"/>
                    </a:lnTo>
                    <a:lnTo>
                      <a:pt x="141" y="547"/>
                    </a:lnTo>
                    <a:lnTo>
                      <a:pt x="109" y="549"/>
                    </a:lnTo>
                    <a:lnTo>
                      <a:pt x="82" y="549"/>
                    </a:lnTo>
                    <a:lnTo>
                      <a:pt x="54" y="547"/>
                    </a:lnTo>
                    <a:lnTo>
                      <a:pt x="22" y="545"/>
                    </a:lnTo>
                    <a:lnTo>
                      <a:pt x="20" y="537"/>
                    </a:lnTo>
                    <a:lnTo>
                      <a:pt x="14" y="532"/>
                    </a:lnTo>
                    <a:lnTo>
                      <a:pt x="8" y="528"/>
                    </a:lnTo>
                    <a:lnTo>
                      <a:pt x="0" y="524"/>
                    </a:lnTo>
                    <a:lnTo>
                      <a:pt x="0" y="518"/>
                    </a:lnTo>
                    <a:lnTo>
                      <a:pt x="0" y="516"/>
                    </a:lnTo>
                    <a:lnTo>
                      <a:pt x="0" y="512"/>
                    </a:lnTo>
                    <a:lnTo>
                      <a:pt x="4" y="510"/>
                    </a:lnTo>
                    <a:lnTo>
                      <a:pt x="12" y="506"/>
                    </a:lnTo>
                    <a:lnTo>
                      <a:pt x="28" y="510"/>
                    </a:lnTo>
                    <a:lnTo>
                      <a:pt x="40" y="510"/>
                    </a:lnTo>
                    <a:lnTo>
                      <a:pt x="54" y="510"/>
                    </a:lnTo>
                    <a:lnTo>
                      <a:pt x="68" y="508"/>
                    </a:lnTo>
                    <a:lnTo>
                      <a:pt x="99" y="512"/>
                    </a:lnTo>
                    <a:lnTo>
                      <a:pt x="129" y="516"/>
                    </a:lnTo>
                    <a:lnTo>
                      <a:pt x="157" y="520"/>
                    </a:lnTo>
                    <a:lnTo>
                      <a:pt x="190" y="522"/>
                    </a:lnTo>
                    <a:lnTo>
                      <a:pt x="198" y="524"/>
                    </a:lnTo>
                    <a:lnTo>
                      <a:pt x="200" y="524"/>
                    </a:lnTo>
                    <a:lnTo>
                      <a:pt x="198" y="522"/>
                    </a:lnTo>
                    <a:lnTo>
                      <a:pt x="196" y="522"/>
                    </a:lnTo>
                    <a:lnTo>
                      <a:pt x="198" y="524"/>
                    </a:lnTo>
                    <a:lnTo>
                      <a:pt x="204" y="528"/>
                    </a:lnTo>
                    <a:lnTo>
                      <a:pt x="208" y="530"/>
                    </a:lnTo>
                    <a:lnTo>
                      <a:pt x="214" y="533"/>
                    </a:lnTo>
                    <a:lnTo>
                      <a:pt x="232" y="533"/>
                    </a:lnTo>
                    <a:lnTo>
                      <a:pt x="246" y="537"/>
                    </a:lnTo>
                    <a:lnTo>
                      <a:pt x="250" y="537"/>
                    </a:lnTo>
                    <a:lnTo>
                      <a:pt x="252" y="537"/>
                    </a:lnTo>
                    <a:lnTo>
                      <a:pt x="258" y="541"/>
                    </a:lnTo>
                    <a:lnTo>
                      <a:pt x="260" y="543"/>
                    </a:lnTo>
                    <a:lnTo>
                      <a:pt x="264" y="547"/>
                    </a:lnTo>
                    <a:lnTo>
                      <a:pt x="268" y="549"/>
                    </a:lnTo>
                    <a:lnTo>
                      <a:pt x="277" y="547"/>
                    </a:lnTo>
                    <a:lnTo>
                      <a:pt x="285" y="547"/>
                    </a:lnTo>
                    <a:lnTo>
                      <a:pt x="291" y="543"/>
                    </a:lnTo>
                    <a:lnTo>
                      <a:pt x="299" y="539"/>
                    </a:lnTo>
                    <a:lnTo>
                      <a:pt x="301" y="533"/>
                    </a:lnTo>
                    <a:lnTo>
                      <a:pt x="301" y="532"/>
                    </a:lnTo>
                    <a:lnTo>
                      <a:pt x="301" y="530"/>
                    </a:lnTo>
                    <a:lnTo>
                      <a:pt x="297" y="528"/>
                    </a:lnTo>
                    <a:lnTo>
                      <a:pt x="293" y="526"/>
                    </a:lnTo>
                    <a:lnTo>
                      <a:pt x="287" y="524"/>
                    </a:lnTo>
                    <a:lnTo>
                      <a:pt x="283" y="522"/>
                    </a:lnTo>
                    <a:lnTo>
                      <a:pt x="281" y="520"/>
                    </a:lnTo>
                    <a:lnTo>
                      <a:pt x="281" y="514"/>
                    </a:lnTo>
                    <a:lnTo>
                      <a:pt x="279" y="512"/>
                    </a:lnTo>
                    <a:lnTo>
                      <a:pt x="279" y="510"/>
                    </a:lnTo>
                    <a:lnTo>
                      <a:pt x="277" y="510"/>
                    </a:lnTo>
                    <a:lnTo>
                      <a:pt x="275" y="510"/>
                    </a:lnTo>
                    <a:lnTo>
                      <a:pt x="270" y="510"/>
                    </a:lnTo>
                    <a:lnTo>
                      <a:pt x="268" y="508"/>
                    </a:lnTo>
                    <a:lnTo>
                      <a:pt x="264" y="500"/>
                    </a:lnTo>
                    <a:lnTo>
                      <a:pt x="264" y="494"/>
                    </a:lnTo>
                    <a:lnTo>
                      <a:pt x="264" y="490"/>
                    </a:lnTo>
                    <a:lnTo>
                      <a:pt x="266" y="488"/>
                    </a:lnTo>
                    <a:lnTo>
                      <a:pt x="264" y="488"/>
                    </a:lnTo>
                    <a:lnTo>
                      <a:pt x="260" y="484"/>
                    </a:lnTo>
                    <a:lnTo>
                      <a:pt x="250" y="488"/>
                    </a:lnTo>
                    <a:lnTo>
                      <a:pt x="240" y="488"/>
                    </a:lnTo>
                    <a:lnTo>
                      <a:pt x="228" y="492"/>
                    </a:lnTo>
                    <a:lnTo>
                      <a:pt x="214" y="492"/>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1" name="Freeform 110"/>
              <p:cNvSpPr>
                <a:spLocks/>
              </p:cNvSpPr>
              <p:nvPr/>
            </p:nvSpPr>
            <p:spPr bwMode="auto">
              <a:xfrm>
                <a:off x="4924425" y="3987915"/>
                <a:ext cx="1008063" cy="635000"/>
              </a:xfrm>
              <a:custGeom>
                <a:avLst/>
                <a:gdLst>
                  <a:gd name="T0" fmla="*/ 278965 w 1543"/>
                  <a:gd name="T1" fmla="*/ 22705 h 867"/>
                  <a:gd name="T2" fmla="*/ 322737 w 1543"/>
                  <a:gd name="T3" fmla="*/ 13183 h 867"/>
                  <a:gd name="T4" fmla="*/ 379575 w 1543"/>
                  <a:gd name="T5" fmla="*/ 32958 h 867"/>
                  <a:gd name="T6" fmla="*/ 404401 w 1543"/>
                  <a:gd name="T7" fmla="*/ 54931 h 867"/>
                  <a:gd name="T8" fmla="*/ 434454 w 1543"/>
                  <a:gd name="T9" fmla="*/ 49072 h 867"/>
                  <a:gd name="T10" fmla="*/ 472999 w 1543"/>
                  <a:gd name="T11" fmla="*/ 72509 h 867"/>
                  <a:gd name="T12" fmla="*/ 495865 w 1543"/>
                  <a:gd name="T13" fmla="*/ 99608 h 867"/>
                  <a:gd name="T14" fmla="*/ 531144 w 1543"/>
                  <a:gd name="T15" fmla="*/ 104002 h 867"/>
                  <a:gd name="T16" fmla="*/ 544210 w 1543"/>
                  <a:gd name="T17" fmla="*/ 144285 h 867"/>
                  <a:gd name="T18" fmla="*/ 590596 w 1543"/>
                  <a:gd name="T19" fmla="*/ 170652 h 867"/>
                  <a:gd name="T20" fmla="*/ 631754 w 1543"/>
                  <a:gd name="T21" fmla="*/ 221188 h 867"/>
                  <a:gd name="T22" fmla="*/ 615421 w 1543"/>
                  <a:gd name="T23" fmla="*/ 259273 h 867"/>
                  <a:gd name="T24" fmla="*/ 659193 w 1543"/>
                  <a:gd name="T25" fmla="*/ 274654 h 867"/>
                  <a:gd name="T26" fmla="*/ 699046 w 1543"/>
                  <a:gd name="T27" fmla="*/ 268795 h 867"/>
                  <a:gd name="T28" fmla="*/ 667033 w 1543"/>
                  <a:gd name="T29" fmla="*/ 234371 h 867"/>
                  <a:gd name="T30" fmla="*/ 640901 w 1543"/>
                  <a:gd name="T31" fmla="*/ 200681 h 867"/>
                  <a:gd name="T32" fmla="*/ 594515 w 1543"/>
                  <a:gd name="T33" fmla="*/ 123045 h 867"/>
                  <a:gd name="T34" fmla="*/ 584062 w 1543"/>
                  <a:gd name="T35" fmla="*/ 99608 h 867"/>
                  <a:gd name="T36" fmla="*/ 544210 w 1543"/>
                  <a:gd name="T37" fmla="*/ 46142 h 867"/>
                  <a:gd name="T38" fmla="*/ 559236 w 1543"/>
                  <a:gd name="T39" fmla="*/ 14648 h 867"/>
                  <a:gd name="T40" fmla="*/ 584062 w 1543"/>
                  <a:gd name="T41" fmla="*/ 65185 h 867"/>
                  <a:gd name="T42" fmla="*/ 607582 w 1543"/>
                  <a:gd name="T43" fmla="*/ 112791 h 867"/>
                  <a:gd name="T44" fmla="*/ 656580 w 1543"/>
                  <a:gd name="T45" fmla="*/ 172116 h 867"/>
                  <a:gd name="T46" fmla="*/ 695126 w 1543"/>
                  <a:gd name="T47" fmla="*/ 221188 h 867"/>
                  <a:gd name="T48" fmla="*/ 726485 w 1543"/>
                  <a:gd name="T49" fmla="*/ 260738 h 867"/>
                  <a:gd name="T50" fmla="*/ 771564 w 1543"/>
                  <a:gd name="T51" fmla="*/ 273189 h 867"/>
                  <a:gd name="T52" fmla="*/ 806189 w 1543"/>
                  <a:gd name="T53" fmla="*/ 227047 h 867"/>
                  <a:gd name="T54" fmla="*/ 846695 w 1543"/>
                  <a:gd name="T55" fmla="*/ 247555 h 867"/>
                  <a:gd name="T56" fmla="*/ 880014 w 1543"/>
                  <a:gd name="T57" fmla="*/ 216794 h 867"/>
                  <a:gd name="T58" fmla="*/ 917252 w 1543"/>
                  <a:gd name="T59" fmla="*/ 212399 h 867"/>
                  <a:gd name="T60" fmla="*/ 985850 w 1543"/>
                  <a:gd name="T61" fmla="*/ 216794 h 867"/>
                  <a:gd name="T62" fmla="*/ 992383 w 1543"/>
                  <a:gd name="T63" fmla="*/ 256344 h 867"/>
                  <a:gd name="T64" fmla="*/ 964291 w 1543"/>
                  <a:gd name="T65" fmla="*/ 303950 h 867"/>
                  <a:gd name="T66" fmla="*/ 959064 w 1543"/>
                  <a:gd name="T67" fmla="*/ 358881 h 867"/>
                  <a:gd name="T68" fmla="*/ 887853 w 1543"/>
                  <a:gd name="T69" fmla="*/ 374994 h 867"/>
                  <a:gd name="T70" fmla="*/ 842775 w 1543"/>
                  <a:gd name="T71" fmla="*/ 377924 h 867"/>
                  <a:gd name="T72" fmla="*/ 780710 w 1543"/>
                  <a:gd name="T73" fmla="*/ 361811 h 867"/>
                  <a:gd name="T74" fmla="*/ 718645 w 1543"/>
                  <a:gd name="T75" fmla="*/ 385980 h 867"/>
                  <a:gd name="T76" fmla="*/ 653967 w 1543"/>
                  <a:gd name="T77" fmla="*/ 452630 h 867"/>
                  <a:gd name="T78" fmla="*/ 602355 w 1543"/>
                  <a:gd name="T79" fmla="*/ 458489 h 867"/>
                  <a:gd name="T80" fmla="*/ 529837 w 1543"/>
                  <a:gd name="T81" fmla="*/ 493645 h 867"/>
                  <a:gd name="T82" fmla="*/ 501092 w 1543"/>
                  <a:gd name="T83" fmla="*/ 566886 h 867"/>
                  <a:gd name="T84" fmla="*/ 436414 w 1543"/>
                  <a:gd name="T85" fmla="*/ 610830 h 867"/>
                  <a:gd name="T86" fmla="*/ 346256 w 1543"/>
                  <a:gd name="T87" fmla="*/ 633535 h 867"/>
                  <a:gd name="T88" fmla="*/ 311631 w 1543"/>
                  <a:gd name="T89" fmla="*/ 618155 h 867"/>
                  <a:gd name="T90" fmla="*/ 278965 w 1543"/>
                  <a:gd name="T91" fmla="*/ 582999 h 867"/>
                  <a:gd name="T92" fmla="*/ 239113 w 1543"/>
                  <a:gd name="T93" fmla="*/ 547111 h 867"/>
                  <a:gd name="T94" fmla="*/ 268512 w 1543"/>
                  <a:gd name="T95" fmla="*/ 461419 h 867"/>
                  <a:gd name="T96" fmla="*/ 265899 w 1543"/>
                  <a:gd name="T97" fmla="*/ 405023 h 867"/>
                  <a:gd name="T98" fmla="*/ 228660 w 1543"/>
                  <a:gd name="T99" fmla="*/ 341303 h 867"/>
                  <a:gd name="T100" fmla="*/ 187501 w 1543"/>
                  <a:gd name="T101" fmla="*/ 355952 h 867"/>
                  <a:gd name="T102" fmla="*/ 128049 w 1543"/>
                  <a:gd name="T103" fmla="*/ 311275 h 867"/>
                  <a:gd name="T104" fmla="*/ 56838 w 1543"/>
                  <a:gd name="T105" fmla="*/ 290767 h 867"/>
                  <a:gd name="T106" fmla="*/ 15026 w 1543"/>
                  <a:gd name="T107" fmla="*/ 312739 h 867"/>
                  <a:gd name="T108" fmla="*/ 22866 w 1543"/>
                  <a:gd name="T109" fmla="*/ 250484 h 867"/>
                  <a:gd name="T110" fmla="*/ 77091 w 1543"/>
                  <a:gd name="T111" fmla="*/ 202145 h 867"/>
                  <a:gd name="T112" fmla="*/ 128049 w 1543"/>
                  <a:gd name="T113" fmla="*/ 160398 h 867"/>
                  <a:gd name="T114" fmla="*/ 174435 w 1543"/>
                  <a:gd name="T115" fmla="*/ 137693 h 867"/>
                  <a:gd name="T116" fmla="*/ 246953 w 1543"/>
                  <a:gd name="T117" fmla="*/ 96678 h 867"/>
                  <a:gd name="T118" fmla="*/ 292031 w 1543"/>
                  <a:gd name="T119" fmla="*/ 92284 h 867"/>
                  <a:gd name="T120" fmla="*/ 269819 w 1543"/>
                  <a:gd name="T121" fmla="*/ 75438 h 8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3"/>
                  <a:gd name="T184" fmla="*/ 0 h 867"/>
                  <a:gd name="T185" fmla="*/ 1543 w 1543"/>
                  <a:gd name="T186" fmla="*/ 867 h 8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3" h="867">
                    <a:moveTo>
                      <a:pt x="413" y="103"/>
                    </a:moveTo>
                    <a:lnTo>
                      <a:pt x="413" y="97"/>
                    </a:lnTo>
                    <a:lnTo>
                      <a:pt x="413" y="91"/>
                    </a:lnTo>
                    <a:lnTo>
                      <a:pt x="411" y="85"/>
                    </a:lnTo>
                    <a:lnTo>
                      <a:pt x="411" y="83"/>
                    </a:lnTo>
                    <a:lnTo>
                      <a:pt x="411" y="81"/>
                    </a:lnTo>
                    <a:lnTo>
                      <a:pt x="411" y="67"/>
                    </a:lnTo>
                    <a:lnTo>
                      <a:pt x="413" y="53"/>
                    </a:lnTo>
                    <a:lnTo>
                      <a:pt x="415" y="39"/>
                    </a:lnTo>
                    <a:lnTo>
                      <a:pt x="421" y="35"/>
                    </a:lnTo>
                    <a:lnTo>
                      <a:pt x="427" y="31"/>
                    </a:lnTo>
                    <a:lnTo>
                      <a:pt x="435" y="26"/>
                    </a:lnTo>
                    <a:lnTo>
                      <a:pt x="441" y="20"/>
                    </a:lnTo>
                    <a:lnTo>
                      <a:pt x="449" y="16"/>
                    </a:lnTo>
                    <a:lnTo>
                      <a:pt x="457" y="10"/>
                    </a:lnTo>
                    <a:lnTo>
                      <a:pt x="459" y="6"/>
                    </a:lnTo>
                    <a:lnTo>
                      <a:pt x="461" y="4"/>
                    </a:lnTo>
                    <a:lnTo>
                      <a:pt x="463" y="4"/>
                    </a:lnTo>
                    <a:lnTo>
                      <a:pt x="467" y="0"/>
                    </a:lnTo>
                    <a:lnTo>
                      <a:pt x="477" y="4"/>
                    </a:lnTo>
                    <a:lnTo>
                      <a:pt x="483" y="8"/>
                    </a:lnTo>
                    <a:lnTo>
                      <a:pt x="494" y="18"/>
                    </a:lnTo>
                    <a:lnTo>
                      <a:pt x="504" y="24"/>
                    </a:lnTo>
                    <a:lnTo>
                      <a:pt x="508" y="27"/>
                    </a:lnTo>
                    <a:lnTo>
                      <a:pt x="518" y="27"/>
                    </a:lnTo>
                    <a:lnTo>
                      <a:pt x="522" y="33"/>
                    </a:lnTo>
                    <a:lnTo>
                      <a:pt x="530" y="37"/>
                    </a:lnTo>
                    <a:lnTo>
                      <a:pt x="536" y="39"/>
                    </a:lnTo>
                    <a:lnTo>
                      <a:pt x="546" y="39"/>
                    </a:lnTo>
                    <a:lnTo>
                      <a:pt x="562" y="39"/>
                    </a:lnTo>
                    <a:lnTo>
                      <a:pt x="579" y="39"/>
                    </a:lnTo>
                    <a:lnTo>
                      <a:pt x="581" y="43"/>
                    </a:lnTo>
                    <a:lnTo>
                      <a:pt x="581" y="45"/>
                    </a:lnTo>
                    <a:lnTo>
                      <a:pt x="583" y="45"/>
                    </a:lnTo>
                    <a:lnTo>
                      <a:pt x="583" y="43"/>
                    </a:lnTo>
                    <a:lnTo>
                      <a:pt x="589" y="43"/>
                    </a:lnTo>
                    <a:lnTo>
                      <a:pt x="593" y="43"/>
                    </a:lnTo>
                    <a:lnTo>
                      <a:pt x="601" y="43"/>
                    </a:lnTo>
                    <a:lnTo>
                      <a:pt x="609" y="47"/>
                    </a:lnTo>
                    <a:lnTo>
                      <a:pt x="613" y="51"/>
                    </a:lnTo>
                    <a:lnTo>
                      <a:pt x="615" y="57"/>
                    </a:lnTo>
                    <a:lnTo>
                      <a:pt x="615" y="63"/>
                    </a:lnTo>
                    <a:lnTo>
                      <a:pt x="617" y="69"/>
                    </a:lnTo>
                    <a:lnTo>
                      <a:pt x="619" y="75"/>
                    </a:lnTo>
                    <a:lnTo>
                      <a:pt x="627" y="79"/>
                    </a:lnTo>
                    <a:lnTo>
                      <a:pt x="631" y="81"/>
                    </a:lnTo>
                    <a:lnTo>
                      <a:pt x="639" y="81"/>
                    </a:lnTo>
                    <a:lnTo>
                      <a:pt x="643" y="75"/>
                    </a:lnTo>
                    <a:lnTo>
                      <a:pt x="645" y="67"/>
                    </a:lnTo>
                    <a:lnTo>
                      <a:pt x="651" y="59"/>
                    </a:lnTo>
                    <a:lnTo>
                      <a:pt x="653" y="51"/>
                    </a:lnTo>
                    <a:lnTo>
                      <a:pt x="659" y="53"/>
                    </a:lnTo>
                    <a:lnTo>
                      <a:pt x="665" y="57"/>
                    </a:lnTo>
                    <a:lnTo>
                      <a:pt x="665" y="63"/>
                    </a:lnTo>
                    <a:lnTo>
                      <a:pt x="665" y="67"/>
                    </a:lnTo>
                    <a:lnTo>
                      <a:pt x="667" y="69"/>
                    </a:lnTo>
                    <a:lnTo>
                      <a:pt x="674" y="71"/>
                    </a:lnTo>
                    <a:lnTo>
                      <a:pt x="678" y="75"/>
                    </a:lnTo>
                    <a:lnTo>
                      <a:pt x="686" y="77"/>
                    </a:lnTo>
                    <a:lnTo>
                      <a:pt x="694" y="83"/>
                    </a:lnTo>
                    <a:lnTo>
                      <a:pt x="702" y="81"/>
                    </a:lnTo>
                    <a:lnTo>
                      <a:pt x="706" y="85"/>
                    </a:lnTo>
                    <a:lnTo>
                      <a:pt x="712" y="87"/>
                    </a:lnTo>
                    <a:lnTo>
                      <a:pt x="718" y="89"/>
                    </a:lnTo>
                    <a:lnTo>
                      <a:pt x="724" y="95"/>
                    </a:lnTo>
                    <a:lnTo>
                      <a:pt x="724" y="99"/>
                    </a:lnTo>
                    <a:lnTo>
                      <a:pt x="718" y="103"/>
                    </a:lnTo>
                    <a:lnTo>
                      <a:pt x="716" y="109"/>
                    </a:lnTo>
                    <a:lnTo>
                      <a:pt x="718" y="120"/>
                    </a:lnTo>
                    <a:lnTo>
                      <a:pt x="724" y="124"/>
                    </a:lnTo>
                    <a:lnTo>
                      <a:pt x="728" y="126"/>
                    </a:lnTo>
                    <a:lnTo>
                      <a:pt x="738" y="124"/>
                    </a:lnTo>
                    <a:lnTo>
                      <a:pt x="744" y="126"/>
                    </a:lnTo>
                    <a:lnTo>
                      <a:pt x="750" y="128"/>
                    </a:lnTo>
                    <a:lnTo>
                      <a:pt x="752" y="132"/>
                    </a:lnTo>
                    <a:lnTo>
                      <a:pt x="756" y="136"/>
                    </a:lnTo>
                    <a:lnTo>
                      <a:pt x="759" y="136"/>
                    </a:lnTo>
                    <a:lnTo>
                      <a:pt x="763" y="138"/>
                    </a:lnTo>
                    <a:lnTo>
                      <a:pt x="775" y="140"/>
                    </a:lnTo>
                    <a:lnTo>
                      <a:pt x="785" y="142"/>
                    </a:lnTo>
                    <a:lnTo>
                      <a:pt x="791" y="140"/>
                    </a:lnTo>
                    <a:lnTo>
                      <a:pt x="797" y="136"/>
                    </a:lnTo>
                    <a:lnTo>
                      <a:pt x="801" y="132"/>
                    </a:lnTo>
                    <a:lnTo>
                      <a:pt x="807" y="128"/>
                    </a:lnTo>
                    <a:lnTo>
                      <a:pt x="813" y="132"/>
                    </a:lnTo>
                    <a:lnTo>
                      <a:pt x="815" y="134"/>
                    </a:lnTo>
                    <a:lnTo>
                      <a:pt x="815" y="136"/>
                    </a:lnTo>
                    <a:lnTo>
                      <a:pt x="813" y="142"/>
                    </a:lnTo>
                    <a:lnTo>
                      <a:pt x="811" y="148"/>
                    </a:lnTo>
                    <a:lnTo>
                      <a:pt x="811" y="156"/>
                    </a:lnTo>
                    <a:lnTo>
                      <a:pt x="811" y="168"/>
                    </a:lnTo>
                    <a:lnTo>
                      <a:pt x="815" y="172"/>
                    </a:lnTo>
                    <a:lnTo>
                      <a:pt x="829" y="178"/>
                    </a:lnTo>
                    <a:lnTo>
                      <a:pt x="837" y="184"/>
                    </a:lnTo>
                    <a:lnTo>
                      <a:pt x="841" y="184"/>
                    </a:lnTo>
                    <a:lnTo>
                      <a:pt x="841" y="188"/>
                    </a:lnTo>
                    <a:lnTo>
                      <a:pt x="839" y="193"/>
                    </a:lnTo>
                    <a:lnTo>
                      <a:pt x="835" y="195"/>
                    </a:lnTo>
                    <a:lnTo>
                      <a:pt x="833" y="197"/>
                    </a:lnTo>
                    <a:lnTo>
                      <a:pt x="829" y="199"/>
                    </a:lnTo>
                    <a:lnTo>
                      <a:pt x="847" y="201"/>
                    </a:lnTo>
                    <a:lnTo>
                      <a:pt x="860" y="205"/>
                    </a:lnTo>
                    <a:lnTo>
                      <a:pt x="874" y="207"/>
                    </a:lnTo>
                    <a:lnTo>
                      <a:pt x="878" y="211"/>
                    </a:lnTo>
                    <a:lnTo>
                      <a:pt x="884" y="213"/>
                    </a:lnTo>
                    <a:lnTo>
                      <a:pt x="888" y="217"/>
                    </a:lnTo>
                    <a:lnTo>
                      <a:pt x="892" y="223"/>
                    </a:lnTo>
                    <a:lnTo>
                      <a:pt x="894" y="227"/>
                    </a:lnTo>
                    <a:lnTo>
                      <a:pt x="898" y="231"/>
                    </a:lnTo>
                    <a:lnTo>
                      <a:pt x="904" y="233"/>
                    </a:lnTo>
                    <a:lnTo>
                      <a:pt x="910" y="237"/>
                    </a:lnTo>
                    <a:lnTo>
                      <a:pt x="926" y="241"/>
                    </a:lnTo>
                    <a:lnTo>
                      <a:pt x="932" y="249"/>
                    </a:lnTo>
                    <a:lnTo>
                      <a:pt x="936" y="255"/>
                    </a:lnTo>
                    <a:lnTo>
                      <a:pt x="942" y="263"/>
                    </a:lnTo>
                    <a:lnTo>
                      <a:pt x="949" y="267"/>
                    </a:lnTo>
                    <a:lnTo>
                      <a:pt x="953" y="274"/>
                    </a:lnTo>
                    <a:lnTo>
                      <a:pt x="953" y="280"/>
                    </a:lnTo>
                    <a:lnTo>
                      <a:pt x="957" y="288"/>
                    </a:lnTo>
                    <a:lnTo>
                      <a:pt x="965" y="294"/>
                    </a:lnTo>
                    <a:lnTo>
                      <a:pt x="967" y="302"/>
                    </a:lnTo>
                    <a:lnTo>
                      <a:pt x="965" y="306"/>
                    </a:lnTo>
                    <a:lnTo>
                      <a:pt x="957" y="320"/>
                    </a:lnTo>
                    <a:lnTo>
                      <a:pt x="953" y="324"/>
                    </a:lnTo>
                    <a:lnTo>
                      <a:pt x="949" y="328"/>
                    </a:lnTo>
                    <a:lnTo>
                      <a:pt x="947" y="330"/>
                    </a:lnTo>
                    <a:lnTo>
                      <a:pt x="945" y="332"/>
                    </a:lnTo>
                    <a:lnTo>
                      <a:pt x="945" y="338"/>
                    </a:lnTo>
                    <a:lnTo>
                      <a:pt x="945" y="342"/>
                    </a:lnTo>
                    <a:lnTo>
                      <a:pt x="943" y="346"/>
                    </a:lnTo>
                    <a:lnTo>
                      <a:pt x="938" y="348"/>
                    </a:lnTo>
                    <a:lnTo>
                      <a:pt x="942" y="354"/>
                    </a:lnTo>
                    <a:lnTo>
                      <a:pt x="942" y="359"/>
                    </a:lnTo>
                    <a:lnTo>
                      <a:pt x="943" y="359"/>
                    </a:lnTo>
                    <a:lnTo>
                      <a:pt x="949" y="359"/>
                    </a:lnTo>
                    <a:lnTo>
                      <a:pt x="955" y="359"/>
                    </a:lnTo>
                    <a:lnTo>
                      <a:pt x="965" y="363"/>
                    </a:lnTo>
                    <a:lnTo>
                      <a:pt x="971" y="365"/>
                    </a:lnTo>
                    <a:lnTo>
                      <a:pt x="975" y="369"/>
                    </a:lnTo>
                    <a:lnTo>
                      <a:pt x="981" y="373"/>
                    </a:lnTo>
                    <a:lnTo>
                      <a:pt x="985" y="375"/>
                    </a:lnTo>
                    <a:lnTo>
                      <a:pt x="995" y="377"/>
                    </a:lnTo>
                    <a:lnTo>
                      <a:pt x="1009" y="375"/>
                    </a:lnTo>
                    <a:lnTo>
                      <a:pt x="1029" y="373"/>
                    </a:lnTo>
                    <a:lnTo>
                      <a:pt x="1040" y="373"/>
                    </a:lnTo>
                    <a:lnTo>
                      <a:pt x="1050" y="377"/>
                    </a:lnTo>
                    <a:lnTo>
                      <a:pt x="1058" y="381"/>
                    </a:lnTo>
                    <a:lnTo>
                      <a:pt x="1066" y="385"/>
                    </a:lnTo>
                    <a:lnTo>
                      <a:pt x="1072" y="389"/>
                    </a:lnTo>
                    <a:lnTo>
                      <a:pt x="1080" y="385"/>
                    </a:lnTo>
                    <a:lnTo>
                      <a:pt x="1080" y="383"/>
                    </a:lnTo>
                    <a:lnTo>
                      <a:pt x="1078" y="381"/>
                    </a:lnTo>
                    <a:lnTo>
                      <a:pt x="1072" y="375"/>
                    </a:lnTo>
                    <a:lnTo>
                      <a:pt x="1070" y="367"/>
                    </a:lnTo>
                    <a:lnTo>
                      <a:pt x="1066" y="363"/>
                    </a:lnTo>
                    <a:lnTo>
                      <a:pt x="1062" y="359"/>
                    </a:lnTo>
                    <a:lnTo>
                      <a:pt x="1054" y="356"/>
                    </a:lnTo>
                    <a:lnTo>
                      <a:pt x="1050" y="350"/>
                    </a:lnTo>
                    <a:lnTo>
                      <a:pt x="1046" y="342"/>
                    </a:lnTo>
                    <a:lnTo>
                      <a:pt x="1046" y="334"/>
                    </a:lnTo>
                    <a:lnTo>
                      <a:pt x="1044" y="330"/>
                    </a:lnTo>
                    <a:lnTo>
                      <a:pt x="1040" y="328"/>
                    </a:lnTo>
                    <a:lnTo>
                      <a:pt x="1035" y="326"/>
                    </a:lnTo>
                    <a:lnTo>
                      <a:pt x="1023" y="324"/>
                    </a:lnTo>
                    <a:lnTo>
                      <a:pt x="1021" y="320"/>
                    </a:lnTo>
                    <a:lnTo>
                      <a:pt x="1015" y="316"/>
                    </a:lnTo>
                    <a:lnTo>
                      <a:pt x="1009" y="314"/>
                    </a:lnTo>
                    <a:lnTo>
                      <a:pt x="1005" y="306"/>
                    </a:lnTo>
                    <a:lnTo>
                      <a:pt x="1007" y="302"/>
                    </a:lnTo>
                    <a:lnTo>
                      <a:pt x="1007" y="298"/>
                    </a:lnTo>
                    <a:lnTo>
                      <a:pt x="1005" y="292"/>
                    </a:lnTo>
                    <a:lnTo>
                      <a:pt x="1001" y="286"/>
                    </a:lnTo>
                    <a:lnTo>
                      <a:pt x="995" y="282"/>
                    </a:lnTo>
                    <a:lnTo>
                      <a:pt x="991" y="278"/>
                    </a:lnTo>
                    <a:lnTo>
                      <a:pt x="985" y="276"/>
                    </a:lnTo>
                    <a:lnTo>
                      <a:pt x="981" y="274"/>
                    </a:lnTo>
                    <a:lnTo>
                      <a:pt x="971" y="249"/>
                    </a:lnTo>
                    <a:lnTo>
                      <a:pt x="961" y="237"/>
                    </a:lnTo>
                    <a:lnTo>
                      <a:pt x="953" y="229"/>
                    </a:lnTo>
                    <a:lnTo>
                      <a:pt x="949" y="221"/>
                    </a:lnTo>
                    <a:lnTo>
                      <a:pt x="947" y="215"/>
                    </a:lnTo>
                    <a:lnTo>
                      <a:pt x="943" y="207"/>
                    </a:lnTo>
                    <a:lnTo>
                      <a:pt x="936" y="201"/>
                    </a:lnTo>
                    <a:lnTo>
                      <a:pt x="924" y="192"/>
                    </a:lnTo>
                    <a:lnTo>
                      <a:pt x="910" y="180"/>
                    </a:lnTo>
                    <a:lnTo>
                      <a:pt x="910" y="174"/>
                    </a:lnTo>
                    <a:lnTo>
                      <a:pt x="910" y="168"/>
                    </a:lnTo>
                    <a:lnTo>
                      <a:pt x="908" y="164"/>
                    </a:lnTo>
                    <a:lnTo>
                      <a:pt x="908" y="158"/>
                    </a:lnTo>
                    <a:lnTo>
                      <a:pt x="910" y="158"/>
                    </a:lnTo>
                    <a:lnTo>
                      <a:pt x="908" y="162"/>
                    </a:lnTo>
                    <a:lnTo>
                      <a:pt x="906" y="162"/>
                    </a:lnTo>
                    <a:lnTo>
                      <a:pt x="900" y="156"/>
                    </a:lnTo>
                    <a:lnTo>
                      <a:pt x="896" y="148"/>
                    </a:lnTo>
                    <a:lnTo>
                      <a:pt x="894" y="144"/>
                    </a:lnTo>
                    <a:lnTo>
                      <a:pt x="894" y="140"/>
                    </a:lnTo>
                    <a:lnTo>
                      <a:pt x="894" y="138"/>
                    </a:lnTo>
                    <a:lnTo>
                      <a:pt x="894" y="136"/>
                    </a:lnTo>
                    <a:lnTo>
                      <a:pt x="886" y="136"/>
                    </a:lnTo>
                    <a:lnTo>
                      <a:pt x="874" y="132"/>
                    </a:lnTo>
                    <a:lnTo>
                      <a:pt x="864" y="132"/>
                    </a:lnTo>
                    <a:lnTo>
                      <a:pt x="852" y="130"/>
                    </a:lnTo>
                    <a:lnTo>
                      <a:pt x="852" y="120"/>
                    </a:lnTo>
                    <a:lnTo>
                      <a:pt x="849" y="109"/>
                    </a:lnTo>
                    <a:lnTo>
                      <a:pt x="845" y="99"/>
                    </a:lnTo>
                    <a:lnTo>
                      <a:pt x="837" y="89"/>
                    </a:lnTo>
                    <a:lnTo>
                      <a:pt x="837" y="85"/>
                    </a:lnTo>
                    <a:lnTo>
                      <a:pt x="837" y="79"/>
                    </a:lnTo>
                    <a:lnTo>
                      <a:pt x="833" y="63"/>
                    </a:lnTo>
                    <a:lnTo>
                      <a:pt x="827" y="49"/>
                    </a:lnTo>
                    <a:lnTo>
                      <a:pt x="823" y="41"/>
                    </a:lnTo>
                    <a:lnTo>
                      <a:pt x="819" y="37"/>
                    </a:lnTo>
                    <a:lnTo>
                      <a:pt x="819" y="31"/>
                    </a:lnTo>
                    <a:lnTo>
                      <a:pt x="823" y="24"/>
                    </a:lnTo>
                    <a:lnTo>
                      <a:pt x="823" y="18"/>
                    </a:lnTo>
                    <a:lnTo>
                      <a:pt x="827" y="14"/>
                    </a:lnTo>
                    <a:lnTo>
                      <a:pt x="833" y="10"/>
                    </a:lnTo>
                    <a:lnTo>
                      <a:pt x="837" y="14"/>
                    </a:lnTo>
                    <a:lnTo>
                      <a:pt x="847" y="16"/>
                    </a:lnTo>
                    <a:lnTo>
                      <a:pt x="856" y="20"/>
                    </a:lnTo>
                    <a:lnTo>
                      <a:pt x="868" y="22"/>
                    </a:lnTo>
                    <a:lnTo>
                      <a:pt x="872" y="29"/>
                    </a:lnTo>
                    <a:lnTo>
                      <a:pt x="872" y="35"/>
                    </a:lnTo>
                    <a:lnTo>
                      <a:pt x="874" y="41"/>
                    </a:lnTo>
                    <a:lnTo>
                      <a:pt x="882" y="47"/>
                    </a:lnTo>
                    <a:lnTo>
                      <a:pt x="882" y="55"/>
                    </a:lnTo>
                    <a:lnTo>
                      <a:pt x="878" y="63"/>
                    </a:lnTo>
                    <a:lnTo>
                      <a:pt x="878" y="73"/>
                    </a:lnTo>
                    <a:lnTo>
                      <a:pt x="882" y="79"/>
                    </a:lnTo>
                    <a:lnTo>
                      <a:pt x="886" y="85"/>
                    </a:lnTo>
                    <a:lnTo>
                      <a:pt x="894" y="89"/>
                    </a:lnTo>
                    <a:lnTo>
                      <a:pt x="898" y="99"/>
                    </a:lnTo>
                    <a:lnTo>
                      <a:pt x="900" y="109"/>
                    </a:lnTo>
                    <a:lnTo>
                      <a:pt x="904" y="118"/>
                    </a:lnTo>
                    <a:lnTo>
                      <a:pt x="910" y="124"/>
                    </a:lnTo>
                    <a:lnTo>
                      <a:pt x="912" y="134"/>
                    </a:lnTo>
                    <a:lnTo>
                      <a:pt x="916" y="140"/>
                    </a:lnTo>
                    <a:lnTo>
                      <a:pt x="918" y="144"/>
                    </a:lnTo>
                    <a:lnTo>
                      <a:pt x="918" y="148"/>
                    </a:lnTo>
                    <a:lnTo>
                      <a:pt x="922" y="150"/>
                    </a:lnTo>
                    <a:lnTo>
                      <a:pt x="924" y="152"/>
                    </a:lnTo>
                    <a:lnTo>
                      <a:pt x="930" y="154"/>
                    </a:lnTo>
                    <a:lnTo>
                      <a:pt x="938" y="156"/>
                    </a:lnTo>
                    <a:lnTo>
                      <a:pt x="945" y="164"/>
                    </a:lnTo>
                    <a:lnTo>
                      <a:pt x="947" y="170"/>
                    </a:lnTo>
                    <a:lnTo>
                      <a:pt x="953" y="176"/>
                    </a:lnTo>
                    <a:lnTo>
                      <a:pt x="959" y="178"/>
                    </a:lnTo>
                    <a:lnTo>
                      <a:pt x="965" y="188"/>
                    </a:lnTo>
                    <a:lnTo>
                      <a:pt x="971" y="195"/>
                    </a:lnTo>
                    <a:lnTo>
                      <a:pt x="975" y="203"/>
                    </a:lnTo>
                    <a:lnTo>
                      <a:pt x="985" y="211"/>
                    </a:lnTo>
                    <a:lnTo>
                      <a:pt x="997" y="227"/>
                    </a:lnTo>
                    <a:lnTo>
                      <a:pt x="1005" y="235"/>
                    </a:lnTo>
                    <a:lnTo>
                      <a:pt x="1015" y="241"/>
                    </a:lnTo>
                    <a:lnTo>
                      <a:pt x="1021" y="251"/>
                    </a:lnTo>
                    <a:lnTo>
                      <a:pt x="1027" y="263"/>
                    </a:lnTo>
                    <a:lnTo>
                      <a:pt x="1031" y="271"/>
                    </a:lnTo>
                    <a:lnTo>
                      <a:pt x="1040" y="276"/>
                    </a:lnTo>
                    <a:lnTo>
                      <a:pt x="1042" y="280"/>
                    </a:lnTo>
                    <a:lnTo>
                      <a:pt x="1044" y="284"/>
                    </a:lnTo>
                    <a:lnTo>
                      <a:pt x="1050" y="294"/>
                    </a:lnTo>
                    <a:lnTo>
                      <a:pt x="1056" y="298"/>
                    </a:lnTo>
                    <a:lnTo>
                      <a:pt x="1058" y="300"/>
                    </a:lnTo>
                    <a:lnTo>
                      <a:pt x="1064" y="302"/>
                    </a:lnTo>
                    <a:lnTo>
                      <a:pt x="1070" y="306"/>
                    </a:lnTo>
                    <a:lnTo>
                      <a:pt x="1070" y="314"/>
                    </a:lnTo>
                    <a:lnTo>
                      <a:pt x="1072" y="316"/>
                    </a:lnTo>
                    <a:lnTo>
                      <a:pt x="1076" y="322"/>
                    </a:lnTo>
                    <a:lnTo>
                      <a:pt x="1080" y="326"/>
                    </a:lnTo>
                    <a:lnTo>
                      <a:pt x="1088" y="330"/>
                    </a:lnTo>
                    <a:lnTo>
                      <a:pt x="1094" y="336"/>
                    </a:lnTo>
                    <a:lnTo>
                      <a:pt x="1100" y="342"/>
                    </a:lnTo>
                    <a:lnTo>
                      <a:pt x="1104" y="346"/>
                    </a:lnTo>
                    <a:lnTo>
                      <a:pt x="1110" y="350"/>
                    </a:lnTo>
                    <a:lnTo>
                      <a:pt x="1112" y="356"/>
                    </a:lnTo>
                    <a:lnTo>
                      <a:pt x="1112" y="361"/>
                    </a:lnTo>
                    <a:lnTo>
                      <a:pt x="1112" y="365"/>
                    </a:lnTo>
                    <a:lnTo>
                      <a:pt x="1114" y="369"/>
                    </a:lnTo>
                    <a:lnTo>
                      <a:pt x="1116" y="371"/>
                    </a:lnTo>
                    <a:lnTo>
                      <a:pt x="1124" y="375"/>
                    </a:lnTo>
                    <a:lnTo>
                      <a:pt x="1137" y="373"/>
                    </a:lnTo>
                    <a:lnTo>
                      <a:pt x="1147" y="373"/>
                    </a:lnTo>
                    <a:lnTo>
                      <a:pt x="1163" y="373"/>
                    </a:lnTo>
                    <a:lnTo>
                      <a:pt x="1175" y="373"/>
                    </a:lnTo>
                    <a:lnTo>
                      <a:pt x="1179" y="373"/>
                    </a:lnTo>
                    <a:lnTo>
                      <a:pt x="1181" y="373"/>
                    </a:lnTo>
                    <a:lnTo>
                      <a:pt x="1185" y="371"/>
                    </a:lnTo>
                    <a:lnTo>
                      <a:pt x="1195" y="369"/>
                    </a:lnTo>
                    <a:lnTo>
                      <a:pt x="1207" y="365"/>
                    </a:lnTo>
                    <a:lnTo>
                      <a:pt x="1211" y="359"/>
                    </a:lnTo>
                    <a:lnTo>
                      <a:pt x="1213" y="352"/>
                    </a:lnTo>
                    <a:lnTo>
                      <a:pt x="1213" y="346"/>
                    </a:lnTo>
                    <a:lnTo>
                      <a:pt x="1220" y="340"/>
                    </a:lnTo>
                    <a:lnTo>
                      <a:pt x="1224" y="328"/>
                    </a:lnTo>
                    <a:lnTo>
                      <a:pt x="1228" y="322"/>
                    </a:lnTo>
                    <a:lnTo>
                      <a:pt x="1236" y="318"/>
                    </a:lnTo>
                    <a:lnTo>
                      <a:pt x="1234" y="310"/>
                    </a:lnTo>
                    <a:lnTo>
                      <a:pt x="1236" y="302"/>
                    </a:lnTo>
                    <a:lnTo>
                      <a:pt x="1240" y="298"/>
                    </a:lnTo>
                    <a:lnTo>
                      <a:pt x="1250" y="294"/>
                    </a:lnTo>
                    <a:lnTo>
                      <a:pt x="1256" y="298"/>
                    </a:lnTo>
                    <a:lnTo>
                      <a:pt x="1258" y="300"/>
                    </a:lnTo>
                    <a:lnTo>
                      <a:pt x="1260" y="306"/>
                    </a:lnTo>
                    <a:lnTo>
                      <a:pt x="1264" y="314"/>
                    </a:lnTo>
                    <a:lnTo>
                      <a:pt x="1272" y="316"/>
                    </a:lnTo>
                    <a:lnTo>
                      <a:pt x="1278" y="320"/>
                    </a:lnTo>
                    <a:lnTo>
                      <a:pt x="1288" y="330"/>
                    </a:lnTo>
                    <a:lnTo>
                      <a:pt x="1296" y="338"/>
                    </a:lnTo>
                    <a:lnTo>
                      <a:pt x="1298" y="342"/>
                    </a:lnTo>
                    <a:lnTo>
                      <a:pt x="1300" y="346"/>
                    </a:lnTo>
                    <a:lnTo>
                      <a:pt x="1304" y="346"/>
                    </a:lnTo>
                    <a:lnTo>
                      <a:pt x="1306" y="346"/>
                    </a:lnTo>
                    <a:lnTo>
                      <a:pt x="1310" y="342"/>
                    </a:lnTo>
                    <a:lnTo>
                      <a:pt x="1317" y="336"/>
                    </a:lnTo>
                    <a:lnTo>
                      <a:pt x="1319" y="324"/>
                    </a:lnTo>
                    <a:lnTo>
                      <a:pt x="1323" y="316"/>
                    </a:lnTo>
                    <a:lnTo>
                      <a:pt x="1333" y="310"/>
                    </a:lnTo>
                    <a:lnTo>
                      <a:pt x="1343" y="304"/>
                    </a:lnTo>
                    <a:lnTo>
                      <a:pt x="1347" y="296"/>
                    </a:lnTo>
                    <a:lnTo>
                      <a:pt x="1349" y="292"/>
                    </a:lnTo>
                    <a:lnTo>
                      <a:pt x="1353" y="288"/>
                    </a:lnTo>
                    <a:lnTo>
                      <a:pt x="1357" y="290"/>
                    </a:lnTo>
                    <a:lnTo>
                      <a:pt x="1361" y="290"/>
                    </a:lnTo>
                    <a:lnTo>
                      <a:pt x="1371" y="296"/>
                    </a:lnTo>
                    <a:lnTo>
                      <a:pt x="1379" y="298"/>
                    </a:lnTo>
                    <a:lnTo>
                      <a:pt x="1385" y="298"/>
                    </a:lnTo>
                    <a:lnTo>
                      <a:pt x="1395" y="296"/>
                    </a:lnTo>
                    <a:lnTo>
                      <a:pt x="1401" y="296"/>
                    </a:lnTo>
                    <a:lnTo>
                      <a:pt x="1403" y="294"/>
                    </a:lnTo>
                    <a:lnTo>
                      <a:pt x="1404" y="290"/>
                    </a:lnTo>
                    <a:lnTo>
                      <a:pt x="1406" y="284"/>
                    </a:lnTo>
                    <a:lnTo>
                      <a:pt x="1408" y="280"/>
                    </a:lnTo>
                    <a:lnTo>
                      <a:pt x="1440" y="284"/>
                    </a:lnTo>
                    <a:lnTo>
                      <a:pt x="1454" y="286"/>
                    </a:lnTo>
                    <a:lnTo>
                      <a:pt x="1472" y="286"/>
                    </a:lnTo>
                    <a:lnTo>
                      <a:pt x="1480" y="288"/>
                    </a:lnTo>
                    <a:lnTo>
                      <a:pt x="1484" y="288"/>
                    </a:lnTo>
                    <a:lnTo>
                      <a:pt x="1490" y="286"/>
                    </a:lnTo>
                    <a:lnTo>
                      <a:pt x="1495" y="284"/>
                    </a:lnTo>
                    <a:lnTo>
                      <a:pt x="1503" y="288"/>
                    </a:lnTo>
                    <a:lnTo>
                      <a:pt x="1509" y="296"/>
                    </a:lnTo>
                    <a:lnTo>
                      <a:pt x="1515" y="300"/>
                    </a:lnTo>
                    <a:lnTo>
                      <a:pt x="1525" y="302"/>
                    </a:lnTo>
                    <a:lnTo>
                      <a:pt x="1529" y="312"/>
                    </a:lnTo>
                    <a:lnTo>
                      <a:pt x="1535" y="316"/>
                    </a:lnTo>
                    <a:lnTo>
                      <a:pt x="1539" y="320"/>
                    </a:lnTo>
                    <a:lnTo>
                      <a:pt x="1543" y="326"/>
                    </a:lnTo>
                    <a:lnTo>
                      <a:pt x="1543" y="334"/>
                    </a:lnTo>
                    <a:lnTo>
                      <a:pt x="1543" y="338"/>
                    </a:lnTo>
                    <a:lnTo>
                      <a:pt x="1539" y="342"/>
                    </a:lnTo>
                    <a:lnTo>
                      <a:pt x="1529" y="346"/>
                    </a:lnTo>
                    <a:lnTo>
                      <a:pt x="1519" y="350"/>
                    </a:lnTo>
                    <a:lnTo>
                      <a:pt x="1503" y="361"/>
                    </a:lnTo>
                    <a:lnTo>
                      <a:pt x="1494" y="373"/>
                    </a:lnTo>
                    <a:lnTo>
                      <a:pt x="1492" y="379"/>
                    </a:lnTo>
                    <a:lnTo>
                      <a:pt x="1490" y="381"/>
                    </a:lnTo>
                    <a:lnTo>
                      <a:pt x="1488" y="387"/>
                    </a:lnTo>
                    <a:lnTo>
                      <a:pt x="1482" y="393"/>
                    </a:lnTo>
                    <a:lnTo>
                      <a:pt x="1476" y="399"/>
                    </a:lnTo>
                    <a:lnTo>
                      <a:pt x="1476" y="405"/>
                    </a:lnTo>
                    <a:lnTo>
                      <a:pt x="1478" y="409"/>
                    </a:lnTo>
                    <a:lnTo>
                      <a:pt x="1478" y="413"/>
                    </a:lnTo>
                    <a:lnTo>
                      <a:pt x="1476" y="415"/>
                    </a:lnTo>
                    <a:lnTo>
                      <a:pt x="1472" y="419"/>
                    </a:lnTo>
                    <a:lnTo>
                      <a:pt x="1476" y="427"/>
                    </a:lnTo>
                    <a:lnTo>
                      <a:pt x="1480" y="435"/>
                    </a:lnTo>
                    <a:lnTo>
                      <a:pt x="1492" y="444"/>
                    </a:lnTo>
                    <a:lnTo>
                      <a:pt x="1495" y="460"/>
                    </a:lnTo>
                    <a:lnTo>
                      <a:pt x="1501" y="472"/>
                    </a:lnTo>
                    <a:lnTo>
                      <a:pt x="1494" y="478"/>
                    </a:lnTo>
                    <a:lnTo>
                      <a:pt x="1488" y="480"/>
                    </a:lnTo>
                    <a:lnTo>
                      <a:pt x="1480" y="482"/>
                    </a:lnTo>
                    <a:lnTo>
                      <a:pt x="1472" y="484"/>
                    </a:lnTo>
                    <a:lnTo>
                      <a:pt x="1468" y="490"/>
                    </a:lnTo>
                    <a:lnTo>
                      <a:pt x="1458" y="496"/>
                    </a:lnTo>
                    <a:lnTo>
                      <a:pt x="1452" y="498"/>
                    </a:lnTo>
                    <a:lnTo>
                      <a:pt x="1444" y="500"/>
                    </a:lnTo>
                    <a:lnTo>
                      <a:pt x="1434" y="508"/>
                    </a:lnTo>
                    <a:lnTo>
                      <a:pt x="1422" y="512"/>
                    </a:lnTo>
                    <a:lnTo>
                      <a:pt x="1406" y="522"/>
                    </a:lnTo>
                    <a:lnTo>
                      <a:pt x="1395" y="527"/>
                    </a:lnTo>
                    <a:lnTo>
                      <a:pt x="1383" y="523"/>
                    </a:lnTo>
                    <a:lnTo>
                      <a:pt x="1375" y="520"/>
                    </a:lnTo>
                    <a:lnTo>
                      <a:pt x="1371" y="516"/>
                    </a:lnTo>
                    <a:lnTo>
                      <a:pt x="1359" y="512"/>
                    </a:lnTo>
                    <a:lnTo>
                      <a:pt x="1353" y="508"/>
                    </a:lnTo>
                    <a:lnTo>
                      <a:pt x="1347" y="504"/>
                    </a:lnTo>
                    <a:lnTo>
                      <a:pt x="1343" y="500"/>
                    </a:lnTo>
                    <a:lnTo>
                      <a:pt x="1337" y="500"/>
                    </a:lnTo>
                    <a:lnTo>
                      <a:pt x="1333" y="500"/>
                    </a:lnTo>
                    <a:lnTo>
                      <a:pt x="1325" y="502"/>
                    </a:lnTo>
                    <a:lnTo>
                      <a:pt x="1317" y="502"/>
                    </a:lnTo>
                    <a:lnTo>
                      <a:pt x="1311" y="510"/>
                    </a:lnTo>
                    <a:lnTo>
                      <a:pt x="1308" y="512"/>
                    </a:lnTo>
                    <a:lnTo>
                      <a:pt x="1300" y="514"/>
                    </a:lnTo>
                    <a:lnTo>
                      <a:pt x="1290" y="516"/>
                    </a:lnTo>
                    <a:lnTo>
                      <a:pt x="1278" y="516"/>
                    </a:lnTo>
                    <a:lnTo>
                      <a:pt x="1270" y="520"/>
                    </a:lnTo>
                    <a:lnTo>
                      <a:pt x="1258" y="525"/>
                    </a:lnTo>
                    <a:lnTo>
                      <a:pt x="1246" y="522"/>
                    </a:lnTo>
                    <a:lnTo>
                      <a:pt x="1236" y="516"/>
                    </a:lnTo>
                    <a:lnTo>
                      <a:pt x="1224" y="514"/>
                    </a:lnTo>
                    <a:lnTo>
                      <a:pt x="1211" y="510"/>
                    </a:lnTo>
                    <a:lnTo>
                      <a:pt x="1209" y="504"/>
                    </a:lnTo>
                    <a:lnTo>
                      <a:pt x="1207" y="500"/>
                    </a:lnTo>
                    <a:lnTo>
                      <a:pt x="1201" y="496"/>
                    </a:lnTo>
                    <a:lnTo>
                      <a:pt x="1195" y="494"/>
                    </a:lnTo>
                    <a:lnTo>
                      <a:pt x="1181" y="494"/>
                    </a:lnTo>
                    <a:lnTo>
                      <a:pt x="1177" y="488"/>
                    </a:lnTo>
                    <a:lnTo>
                      <a:pt x="1175" y="484"/>
                    </a:lnTo>
                    <a:lnTo>
                      <a:pt x="1169" y="480"/>
                    </a:lnTo>
                    <a:lnTo>
                      <a:pt x="1163" y="476"/>
                    </a:lnTo>
                    <a:lnTo>
                      <a:pt x="1155" y="478"/>
                    </a:lnTo>
                    <a:lnTo>
                      <a:pt x="1149" y="480"/>
                    </a:lnTo>
                    <a:lnTo>
                      <a:pt x="1135" y="482"/>
                    </a:lnTo>
                    <a:lnTo>
                      <a:pt x="1127" y="498"/>
                    </a:lnTo>
                    <a:lnTo>
                      <a:pt x="1114" y="514"/>
                    </a:lnTo>
                    <a:lnTo>
                      <a:pt x="1100" y="527"/>
                    </a:lnTo>
                    <a:lnTo>
                      <a:pt x="1084" y="541"/>
                    </a:lnTo>
                    <a:lnTo>
                      <a:pt x="1082" y="547"/>
                    </a:lnTo>
                    <a:lnTo>
                      <a:pt x="1078" y="553"/>
                    </a:lnTo>
                    <a:lnTo>
                      <a:pt x="1072" y="559"/>
                    </a:lnTo>
                    <a:lnTo>
                      <a:pt x="1066" y="563"/>
                    </a:lnTo>
                    <a:lnTo>
                      <a:pt x="1052" y="567"/>
                    </a:lnTo>
                    <a:lnTo>
                      <a:pt x="1035" y="571"/>
                    </a:lnTo>
                    <a:lnTo>
                      <a:pt x="1027" y="579"/>
                    </a:lnTo>
                    <a:lnTo>
                      <a:pt x="1017" y="587"/>
                    </a:lnTo>
                    <a:lnTo>
                      <a:pt x="1001" y="608"/>
                    </a:lnTo>
                    <a:lnTo>
                      <a:pt x="1001" y="618"/>
                    </a:lnTo>
                    <a:lnTo>
                      <a:pt x="995" y="630"/>
                    </a:lnTo>
                    <a:lnTo>
                      <a:pt x="991" y="638"/>
                    </a:lnTo>
                    <a:lnTo>
                      <a:pt x="981" y="644"/>
                    </a:lnTo>
                    <a:lnTo>
                      <a:pt x="971" y="644"/>
                    </a:lnTo>
                    <a:lnTo>
                      <a:pt x="965" y="644"/>
                    </a:lnTo>
                    <a:lnTo>
                      <a:pt x="957" y="640"/>
                    </a:lnTo>
                    <a:lnTo>
                      <a:pt x="955" y="638"/>
                    </a:lnTo>
                    <a:lnTo>
                      <a:pt x="953" y="634"/>
                    </a:lnTo>
                    <a:lnTo>
                      <a:pt x="949" y="630"/>
                    </a:lnTo>
                    <a:lnTo>
                      <a:pt x="945" y="624"/>
                    </a:lnTo>
                    <a:lnTo>
                      <a:pt x="922" y="626"/>
                    </a:lnTo>
                    <a:lnTo>
                      <a:pt x="896" y="626"/>
                    </a:lnTo>
                    <a:lnTo>
                      <a:pt x="892" y="630"/>
                    </a:lnTo>
                    <a:lnTo>
                      <a:pt x="884" y="634"/>
                    </a:lnTo>
                    <a:lnTo>
                      <a:pt x="882" y="638"/>
                    </a:lnTo>
                    <a:lnTo>
                      <a:pt x="878" y="640"/>
                    </a:lnTo>
                    <a:lnTo>
                      <a:pt x="852" y="638"/>
                    </a:lnTo>
                    <a:lnTo>
                      <a:pt x="841" y="638"/>
                    </a:lnTo>
                    <a:lnTo>
                      <a:pt x="829" y="642"/>
                    </a:lnTo>
                    <a:lnTo>
                      <a:pt x="827" y="652"/>
                    </a:lnTo>
                    <a:lnTo>
                      <a:pt x="819" y="666"/>
                    </a:lnTo>
                    <a:lnTo>
                      <a:pt x="811" y="674"/>
                    </a:lnTo>
                    <a:lnTo>
                      <a:pt x="807" y="680"/>
                    </a:lnTo>
                    <a:lnTo>
                      <a:pt x="803" y="680"/>
                    </a:lnTo>
                    <a:lnTo>
                      <a:pt x="799" y="688"/>
                    </a:lnTo>
                    <a:lnTo>
                      <a:pt x="795" y="691"/>
                    </a:lnTo>
                    <a:lnTo>
                      <a:pt x="779" y="699"/>
                    </a:lnTo>
                    <a:lnTo>
                      <a:pt x="777" y="715"/>
                    </a:lnTo>
                    <a:lnTo>
                      <a:pt x="775" y="729"/>
                    </a:lnTo>
                    <a:lnTo>
                      <a:pt x="775" y="743"/>
                    </a:lnTo>
                    <a:lnTo>
                      <a:pt x="775" y="759"/>
                    </a:lnTo>
                    <a:lnTo>
                      <a:pt x="773" y="767"/>
                    </a:lnTo>
                    <a:lnTo>
                      <a:pt x="767" y="774"/>
                    </a:lnTo>
                    <a:lnTo>
                      <a:pt x="765" y="776"/>
                    </a:lnTo>
                    <a:lnTo>
                      <a:pt x="761" y="778"/>
                    </a:lnTo>
                    <a:lnTo>
                      <a:pt x="752" y="780"/>
                    </a:lnTo>
                    <a:lnTo>
                      <a:pt x="742" y="780"/>
                    </a:lnTo>
                    <a:lnTo>
                      <a:pt x="732" y="782"/>
                    </a:lnTo>
                    <a:lnTo>
                      <a:pt x="724" y="792"/>
                    </a:lnTo>
                    <a:lnTo>
                      <a:pt x="710" y="800"/>
                    </a:lnTo>
                    <a:lnTo>
                      <a:pt x="698" y="810"/>
                    </a:lnTo>
                    <a:lnTo>
                      <a:pt x="680" y="814"/>
                    </a:lnTo>
                    <a:lnTo>
                      <a:pt x="674" y="824"/>
                    </a:lnTo>
                    <a:lnTo>
                      <a:pt x="668" y="834"/>
                    </a:lnTo>
                    <a:lnTo>
                      <a:pt x="667" y="844"/>
                    </a:lnTo>
                    <a:lnTo>
                      <a:pt x="659" y="854"/>
                    </a:lnTo>
                    <a:lnTo>
                      <a:pt x="655" y="855"/>
                    </a:lnTo>
                    <a:lnTo>
                      <a:pt x="653" y="857"/>
                    </a:lnTo>
                    <a:lnTo>
                      <a:pt x="645" y="857"/>
                    </a:lnTo>
                    <a:lnTo>
                      <a:pt x="619" y="855"/>
                    </a:lnTo>
                    <a:lnTo>
                      <a:pt x="593" y="855"/>
                    </a:lnTo>
                    <a:lnTo>
                      <a:pt x="538" y="855"/>
                    </a:lnTo>
                    <a:lnTo>
                      <a:pt x="534" y="859"/>
                    </a:lnTo>
                    <a:lnTo>
                      <a:pt x="532" y="863"/>
                    </a:lnTo>
                    <a:lnTo>
                      <a:pt x="530" y="865"/>
                    </a:lnTo>
                    <a:lnTo>
                      <a:pt x="520" y="867"/>
                    </a:lnTo>
                    <a:lnTo>
                      <a:pt x="516" y="867"/>
                    </a:lnTo>
                    <a:lnTo>
                      <a:pt x="508" y="867"/>
                    </a:lnTo>
                    <a:lnTo>
                      <a:pt x="500" y="865"/>
                    </a:lnTo>
                    <a:lnTo>
                      <a:pt x="494" y="863"/>
                    </a:lnTo>
                    <a:lnTo>
                      <a:pt x="492" y="861"/>
                    </a:lnTo>
                    <a:lnTo>
                      <a:pt x="492" y="857"/>
                    </a:lnTo>
                    <a:lnTo>
                      <a:pt x="488" y="850"/>
                    </a:lnTo>
                    <a:lnTo>
                      <a:pt x="488" y="848"/>
                    </a:lnTo>
                    <a:lnTo>
                      <a:pt x="483" y="846"/>
                    </a:lnTo>
                    <a:lnTo>
                      <a:pt x="477" y="844"/>
                    </a:lnTo>
                    <a:lnTo>
                      <a:pt x="469" y="844"/>
                    </a:lnTo>
                    <a:lnTo>
                      <a:pt x="463" y="844"/>
                    </a:lnTo>
                    <a:lnTo>
                      <a:pt x="453" y="844"/>
                    </a:lnTo>
                    <a:lnTo>
                      <a:pt x="447" y="844"/>
                    </a:lnTo>
                    <a:lnTo>
                      <a:pt x="441" y="844"/>
                    </a:lnTo>
                    <a:lnTo>
                      <a:pt x="439" y="840"/>
                    </a:lnTo>
                    <a:lnTo>
                      <a:pt x="437" y="830"/>
                    </a:lnTo>
                    <a:lnTo>
                      <a:pt x="433" y="824"/>
                    </a:lnTo>
                    <a:lnTo>
                      <a:pt x="427" y="818"/>
                    </a:lnTo>
                    <a:lnTo>
                      <a:pt x="423" y="808"/>
                    </a:lnTo>
                    <a:lnTo>
                      <a:pt x="427" y="796"/>
                    </a:lnTo>
                    <a:lnTo>
                      <a:pt x="427" y="788"/>
                    </a:lnTo>
                    <a:lnTo>
                      <a:pt x="423" y="776"/>
                    </a:lnTo>
                    <a:lnTo>
                      <a:pt x="421" y="774"/>
                    </a:lnTo>
                    <a:lnTo>
                      <a:pt x="419" y="774"/>
                    </a:lnTo>
                    <a:lnTo>
                      <a:pt x="411" y="774"/>
                    </a:lnTo>
                    <a:lnTo>
                      <a:pt x="403" y="772"/>
                    </a:lnTo>
                    <a:lnTo>
                      <a:pt x="397" y="771"/>
                    </a:lnTo>
                    <a:lnTo>
                      <a:pt x="388" y="767"/>
                    </a:lnTo>
                    <a:lnTo>
                      <a:pt x="380" y="765"/>
                    </a:lnTo>
                    <a:lnTo>
                      <a:pt x="372" y="759"/>
                    </a:lnTo>
                    <a:lnTo>
                      <a:pt x="366" y="747"/>
                    </a:lnTo>
                    <a:lnTo>
                      <a:pt x="366" y="727"/>
                    </a:lnTo>
                    <a:lnTo>
                      <a:pt x="374" y="709"/>
                    </a:lnTo>
                    <a:lnTo>
                      <a:pt x="380" y="699"/>
                    </a:lnTo>
                    <a:lnTo>
                      <a:pt x="388" y="691"/>
                    </a:lnTo>
                    <a:lnTo>
                      <a:pt x="391" y="680"/>
                    </a:lnTo>
                    <a:lnTo>
                      <a:pt x="397" y="666"/>
                    </a:lnTo>
                    <a:lnTo>
                      <a:pt x="397" y="658"/>
                    </a:lnTo>
                    <a:lnTo>
                      <a:pt x="399" y="646"/>
                    </a:lnTo>
                    <a:lnTo>
                      <a:pt x="401" y="638"/>
                    </a:lnTo>
                    <a:lnTo>
                      <a:pt x="409" y="634"/>
                    </a:lnTo>
                    <a:lnTo>
                      <a:pt x="411" y="630"/>
                    </a:lnTo>
                    <a:lnTo>
                      <a:pt x="413" y="626"/>
                    </a:lnTo>
                    <a:lnTo>
                      <a:pt x="419" y="616"/>
                    </a:lnTo>
                    <a:lnTo>
                      <a:pt x="423" y="603"/>
                    </a:lnTo>
                    <a:lnTo>
                      <a:pt x="427" y="599"/>
                    </a:lnTo>
                    <a:lnTo>
                      <a:pt x="427" y="595"/>
                    </a:lnTo>
                    <a:lnTo>
                      <a:pt x="421" y="589"/>
                    </a:lnTo>
                    <a:lnTo>
                      <a:pt x="419" y="585"/>
                    </a:lnTo>
                    <a:lnTo>
                      <a:pt x="415" y="583"/>
                    </a:lnTo>
                    <a:lnTo>
                      <a:pt x="411" y="579"/>
                    </a:lnTo>
                    <a:lnTo>
                      <a:pt x="409" y="565"/>
                    </a:lnTo>
                    <a:lnTo>
                      <a:pt x="407" y="553"/>
                    </a:lnTo>
                    <a:lnTo>
                      <a:pt x="401" y="543"/>
                    </a:lnTo>
                    <a:lnTo>
                      <a:pt x="397" y="531"/>
                    </a:lnTo>
                    <a:lnTo>
                      <a:pt x="390" y="514"/>
                    </a:lnTo>
                    <a:lnTo>
                      <a:pt x="378" y="496"/>
                    </a:lnTo>
                    <a:lnTo>
                      <a:pt x="374" y="490"/>
                    </a:lnTo>
                    <a:lnTo>
                      <a:pt x="370" y="488"/>
                    </a:lnTo>
                    <a:lnTo>
                      <a:pt x="364" y="486"/>
                    </a:lnTo>
                    <a:lnTo>
                      <a:pt x="356" y="484"/>
                    </a:lnTo>
                    <a:lnTo>
                      <a:pt x="352" y="474"/>
                    </a:lnTo>
                    <a:lnTo>
                      <a:pt x="352" y="468"/>
                    </a:lnTo>
                    <a:lnTo>
                      <a:pt x="350" y="466"/>
                    </a:lnTo>
                    <a:lnTo>
                      <a:pt x="348" y="466"/>
                    </a:lnTo>
                    <a:lnTo>
                      <a:pt x="342" y="466"/>
                    </a:lnTo>
                    <a:lnTo>
                      <a:pt x="332" y="466"/>
                    </a:lnTo>
                    <a:lnTo>
                      <a:pt x="328" y="472"/>
                    </a:lnTo>
                    <a:lnTo>
                      <a:pt x="324" y="476"/>
                    </a:lnTo>
                    <a:lnTo>
                      <a:pt x="316" y="480"/>
                    </a:lnTo>
                    <a:lnTo>
                      <a:pt x="310" y="482"/>
                    </a:lnTo>
                    <a:lnTo>
                      <a:pt x="302" y="482"/>
                    </a:lnTo>
                    <a:lnTo>
                      <a:pt x="295" y="482"/>
                    </a:lnTo>
                    <a:lnTo>
                      <a:pt x="289" y="486"/>
                    </a:lnTo>
                    <a:lnTo>
                      <a:pt x="287" y="486"/>
                    </a:lnTo>
                    <a:lnTo>
                      <a:pt x="281" y="486"/>
                    </a:lnTo>
                    <a:lnTo>
                      <a:pt x="279" y="484"/>
                    </a:lnTo>
                    <a:lnTo>
                      <a:pt x="275" y="480"/>
                    </a:lnTo>
                    <a:lnTo>
                      <a:pt x="263" y="472"/>
                    </a:lnTo>
                    <a:lnTo>
                      <a:pt x="247" y="462"/>
                    </a:lnTo>
                    <a:lnTo>
                      <a:pt x="241" y="448"/>
                    </a:lnTo>
                    <a:lnTo>
                      <a:pt x="231" y="440"/>
                    </a:lnTo>
                    <a:lnTo>
                      <a:pt x="215" y="435"/>
                    </a:lnTo>
                    <a:lnTo>
                      <a:pt x="202" y="433"/>
                    </a:lnTo>
                    <a:lnTo>
                      <a:pt x="202" y="429"/>
                    </a:lnTo>
                    <a:lnTo>
                      <a:pt x="196" y="425"/>
                    </a:lnTo>
                    <a:lnTo>
                      <a:pt x="186" y="413"/>
                    </a:lnTo>
                    <a:lnTo>
                      <a:pt x="172" y="399"/>
                    </a:lnTo>
                    <a:lnTo>
                      <a:pt x="168" y="395"/>
                    </a:lnTo>
                    <a:lnTo>
                      <a:pt x="164" y="393"/>
                    </a:lnTo>
                    <a:lnTo>
                      <a:pt x="148" y="389"/>
                    </a:lnTo>
                    <a:lnTo>
                      <a:pt x="136" y="387"/>
                    </a:lnTo>
                    <a:lnTo>
                      <a:pt x="122" y="387"/>
                    </a:lnTo>
                    <a:lnTo>
                      <a:pt x="113" y="391"/>
                    </a:lnTo>
                    <a:lnTo>
                      <a:pt x="107" y="399"/>
                    </a:lnTo>
                    <a:lnTo>
                      <a:pt x="95" y="401"/>
                    </a:lnTo>
                    <a:lnTo>
                      <a:pt x="87" y="397"/>
                    </a:lnTo>
                    <a:lnTo>
                      <a:pt x="81" y="395"/>
                    </a:lnTo>
                    <a:lnTo>
                      <a:pt x="71" y="397"/>
                    </a:lnTo>
                    <a:lnTo>
                      <a:pt x="61" y="399"/>
                    </a:lnTo>
                    <a:lnTo>
                      <a:pt x="57" y="403"/>
                    </a:lnTo>
                    <a:lnTo>
                      <a:pt x="55" y="409"/>
                    </a:lnTo>
                    <a:lnTo>
                      <a:pt x="49" y="413"/>
                    </a:lnTo>
                    <a:lnTo>
                      <a:pt x="45" y="415"/>
                    </a:lnTo>
                    <a:lnTo>
                      <a:pt x="39" y="419"/>
                    </a:lnTo>
                    <a:lnTo>
                      <a:pt x="33" y="423"/>
                    </a:lnTo>
                    <a:lnTo>
                      <a:pt x="25" y="425"/>
                    </a:lnTo>
                    <a:lnTo>
                      <a:pt x="23" y="427"/>
                    </a:lnTo>
                    <a:lnTo>
                      <a:pt x="16" y="417"/>
                    </a:lnTo>
                    <a:lnTo>
                      <a:pt x="12" y="401"/>
                    </a:lnTo>
                    <a:lnTo>
                      <a:pt x="8" y="389"/>
                    </a:lnTo>
                    <a:lnTo>
                      <a:pt x="4" y="385"/>
                    </a:lnTo>
                    <a:lnTo>
                      <a:pt x="0" y="381"/>
                    </a:lnTo>
                    <a:lnTo>
                      <a:pt x="2" y="373"/>
                    </a:lnTo>
                    <a:lnTo>
                      <a:pt x="8" y="365"/>
                    </a:lnTo>
                    <a:lnTo>
                      <a:pt x="12" y="361"/>
                    </a:lnTo>
                    <a:lnTo>
                      <a:pt x="22" y="356"/>
                    </a:lnTo>
                    <a:lnTo>
                      <a:pt x="25" y="350"/>
                    </a:lnTo>
                    <a:lnTo>
                      <a:pt x="35" y="342"/>
                    </a:lnTo>
                    <a:lnTo>
                      <a:pt x="49" y="332"/>
                    </a:lnTo>
                    <a:lnTo>
                      <a:pt x="61" y="316"/>
                    </a:lnTo>
                    <a:lnTo>
                      <a:pt x="69" y="310"/>
                    </a:lnTo>
                    <a:lnTo>
                      <a:pt x="81" y="302"/>
                    </a:lnTo>
                    <a:lnTo>
                      <a:pt x="83" y="298"/>
                    </a:lnTo>
                    <a:lnTo>
                      <a:pt x="85" y="294"/>
                    </a:lnTo>
                    <a:lnTo>
                      <a:pt x="87" y="292"/>
                    </a:lnTo>
                    <a:lnTo>
                      <a:pt x="87" y="290"/>
                    </a:lnTo>
                    <a:lnTo>
                      <a:pt x="101" y="284"/>
                    </a:lnTo>
                    <a:lnTo>
                      <a:pt x="111" y="282"/>
                    </a:lnTo>
                    <a:lnTo>
                      <a:pt x="118" y="276"/>
                    </a:lnTo>
                    <a:lnTo>
                      <a:pt x="130" y="271"/>
                    </a:lnTo>
                    <a:lnTo>
                      <a:pt x="132" y="267"/>
                    </a:lnTo>
                    <a:lnTo>
                      <a:pt x="136" y="261"/>
                    </a:lnTo>
                    <a:lnTo>
                      <a:pt x="148" y="247"/>
                    </a:lnTo>
                    <a:lnTo>
                      <a:pt x="160" y="237"/>
                    </a:lnTo>
                    <a:lnTo>
                      <a:pt x="166" y="233"/>
                    </a:lnTo>
                    <a:lnTo>
                      <a:pt x="170" y="229"/>
                    </a:lnTo>
                    <a:lnTo>
                      <a:pt x="176" y="227"/>
                    </a:lnTo>
                    <a:lnTo>
                      <a:pt x="182" y="227"/>
                    </a:lnTo>
                    <a:lnTo>
                      <a:pt x="192" y="225"/>
                    </a:lnTo>
                    <a:lnTo>
                      <a:pt x="196" y="219"/>
                    </a:lnTo>
                    <a:lnTo>
                      <a:pt x="198" y="215"/>
                    </a:lnTo>
                    <a:lnTo>
                      <a:pt x="202" y="211"/>
                    </a:lnTo>
                    <a:lnTo>
                      <a:pt x="206" y="211"/>
                    </a:lnTo>
                    <a:lnTo>
                      <a:pt x="209" y="207"/>
                    </a:lnTo>
                    <a:lnTo>
                      <a:pt x="217" y="205"/>
                    </a:lnTo>
                    <a:lnTo>
                      <a:pt x="225" y="205"/>
                    </a:lnTo>
                    <a:lnTo>
                      <a:pt x="233" y="201"/>
                    </a:lnTo>
                    <a:lnTo>
                      <a:pt x="239" y="199"/>
                    </a:lnTo>
                    <a:lnTo>
                      <a:pt x="251" y="193"/>
                    </a:lnTo>
                    <a:lnTo>
                      <a:pt x="257" y="190"/>
                    </a:lnTo>
                    <a:lnTo>
                      <a:pt x="267" y="188"/>
                    </a:lnTo>
                    <a:lnTo>
                      <a:pt x="287" y="184"/>
                    </a:lnTo>
                    <a:lnTo>
                      <a:pt x="299" y="176"/>
                    </a:lnTo>
                    <a:lnTo>
                      <a:pt x="304" y="168"/>
                    </a:lnTo>
                    <a:lnTo>
                      <a:pt x="314" y="164"/>
                    </a:lnTo>
                    <a:lnTo>
                      <a:pt x="330" y="158"/>
                    </a:lnTo>
                    <a:lnTo>
                      <a:pt x="340" y="148"/>
                    </a:lnTo>
                    <a:lnTo>
                      <a:pt x="352" y="138"/>
                    </a:lnTo>
                    <a:lnTo>
                      <a:pt x="362" y="138"/>
                    </a:lnTo>
                    <a:lnTo>
                      <a:pt x="370" y="136"/>
                    </a:lnTo>
                    <a:lnTo>
                      <a:pt x="374" y="134"/>
                    </a:lnTo>
                    <a:lnTo>
                      <a:pt x="378" y="132"/>
                    </a:lnTo>
                    <a:lnTo>
                      <a:pt x="380" y="128"/>
                    </a:lnTo>
                    <a:lnTo>
                      <a:pt x="384" y="124"/>
                    </a:lnTo>
                    <a:lnTo>
                      <a:pt x="390" y="120"/>
                    </a:lnTo>
                    <a:lnTo>
                      <a:pt x="395" y="128"/>
                    </a:lnTo>
                    <a:lnTo>
                      <a:pt x="399" y="132"/>
                    </a:lnTo>
                    <a:lnTo>
                      <a:pt x="413" y="140"/>
                    </a:lnTo>
                    <a:lnTo>
                      <a:pt x="421" y="138"/>
                    </a:lnTo>
                    <a:lnTo>
                      <a:pt x="429" y="136"/>
                    </a:lnTo>
                    <a:lnTo>
                      <a:pt x="437" y="136"/>
                    </a:lnTo>
                    <a:lnTo>
                      <a:pt x="445" y="130"/>
                    </a:lnTo>
                    <a:lnTo>
                      <a:pt x="447" y="126"/>
                    </a:lnTo>
                    <a:lnTo>
                      <a:pt x="451" y="124"/>
                    </a:lnTo>
                    <a:lnTo>
                      <a:pt x="457" y="124"/>
                    </a:lnTo>
                    <a:lnTo>
                      <a:pt x="461" y="120"/>
                    </a:lnTo>
                    <a:lnTo>
                      <a:pt x="469" y="114"/>
                    </a:lnTo>
                    <a:lnTo>
                      <a:pt x="469" y="109"/>
                    </a:lnTo>
                    <a:lnTo>
                      <a:pt x="461" y="109"/>
                    </a:lnTo>
                    <a:lnTo>
                      <a:pt x="449" y="109"/>
                    </a:lnTo>
                    <a:lnTo>
                      <a:pt x="441" y="103"/>
                    </a:lnTo>
                    <a:lnTo>
                      <a:pt x="437" y="101"/>
                    </a:lnTo>
                    <a:lnTo>
                      <a:pt x="427" y="101"/>
                    </a:lnTo>
                    <a:lnTo>
                      <a:pt x="413" y="103"/>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2" name="Freeform 111"/>
              <p:cNvSpPr>
                <a:spLocks/>
              </p:cNvSpPr>
              <p:nvPr/>
            </p:nvSpPr>
            <p:spPr bwMode="auto">
              <a:xfrm>
                <a:off x="5427663" y="2433752"/>
                <a:ext cx="746125" cy="693738"/>
              </a:xfrm>
              <a:custGeom>
                <a:avLst/>
                <a:gdLst>
                  <a:gd name="T0" fmla="*/ 427944 w 1142"/>
                  <a:gd name="T1" fmla="*/ 692266 h 943"/>
                  <a:gd name="T2" fmla="*/ 397236 w 1142"/>
                  <a:gd name="T3" fmla="*/ 689323 h 943"/>
                  <a:gd name="T4" fmla="*/ 353462 w 1142"/>
                  <a:gd name="T5" fmla="*/ 677552 h 943"/>
                  <a:gd name="T6" fmla="*/ 327328 w 1142"/>
                  <a:gd name="T7" fmla="*/ 647390 h 943"/>
                  <a:gd name="T8" fmla="*/ 305114 w 1142"/>
                  <a:gd name="T9" fmla="*/ 602514 h 943"/>
                  <a:gd name="T10" fmla="*/ 279633 w 1142"/>
                  <a:gd name="T11" fmla="*/ 578972 h 943"/>
                  <a:gd name="T12" fmla="*/ 241739 w 1142"/>
                  <a:gd name="T13" fmla="*/ 571616 h 943"/>
                  <a:gd name="T14" fmla="*/ 190125 w 1142"/>
                  <a:gd name="T15" fmla="*/ 574558 h 943"/>
                  <a:gd name="T16" fmla="*/ 147657 w 1142"/>
                  <a:gd name="T17" fmla="*/ 570144 h 943"/>
                  <a:gd name="T18" fmla="*/ 99962 w 1142"/>
                  <a:gd name="T19" fmla="*/ 517912 h 943"/>
                  <a:gd name="T20" fmla="*/ 37894 w 1142"/>
                  <a:gd name="T21" fmla="*/ 514969 h 943"/>
                  <a:gd name="T22" fmla="*/ 49655 w 1142"/>
                  <a:gd name="T23" fmla="*/ 458323 h 943"/>
                  <a:gd name="T24" fmla="*/ 77749 w 1142"/>
                  <a:gd name="T25" fmla="*/ 428896 h 943"/>
                  <a:gd name="T26" fmla="*/ 85589 w 1142"/>
                  <a:gd name="T27" fmla="*/ 410504 h 943"/>
                  <a:gd name="T28" fmla="*/ 93429 w 1142"/>
                  <a:gd name="T29" fmla="*/ 386963 h 943"/>
                  <a:gd name="T30" fmla="*/ 121523 w 1142"/>
                  <a:gd name="T31" fmla="*/ 363421 h 943"/>
                  <a:gd name="T32" fmla="*/ 97349 w 1142"/>
                  <a:gd name="T33" fmla="*/ 334730 h 943"/>
                  <a:gd name="T34" fmla="*/ 69908 w 1142"/>
                  <a:gd name="T35" fmla="*/ 289854 h 943"/>
                  <a:gd name="T36" fmla="*/ 13067 w 1142"/>
                  <a:gd name="T37" fmla="*/ 273669 h 943"/>
                  <a:gd name="T38" fmla="*/ 5227 w 1142"/>
                  <a:gd name="T39" fmla="*/ 239093 h 943"/>
                  <a:gd name="T40" fmla="*/ 6533 w 1142"/>
                  <a:gd name="T41" fmla="*/ 196424 h 943"/>
                  <a:gd name="T42" fmla="*/ 7840 w 1142"/>
                  <a:gd name="T43" fmla="*/ 175090 h 943"/>
                  <a:gd name="T44" fmla="*/ 5227 w 1142"/>
                  <a:gd name="T45" fmla="*/ 151548 h 943"/>
                  <a:gd name="T46" fmla="*/ 44428 w 1142"/>
                  <a:gd name="T47" fmla="*/ 132421 h 943"/>
                  <a:gd name="T48" fmla="*/ 72522 w 1142"/>
                  <a:gd name="T49" fmla="*/ 106672 h 943"/>
                  <a:gd name="T50" fmla="*/ 125443 w 1142"/>
                  <a:gd name="T51" fmla="*/ 97844 h 943"/>
                  <a:gd name="T52" fmla="*/ 142430 w 1142"/>
                  <a:gd name="T53" fmla="*/ 81659 h 943"/>
                  <a:gd name="T54" fmla="*/ 160724 w 1142"/>
                  <a:gd name="T55" fmla="*/ 64003 h 943"/>
                  <a:gd name="T56" fmla="*/ 187511 w 1142"/>
                  <a:gd name="T57" fmla="*/ 74303 h 943"/>
                  <a:gd name="T58" fmla="*/ 207112 w 1142"/>
                  <a:gd name="T59" fmla="*/ 64003 h 943"/>
                  <a:gd name="T60" fmla="*/ 230632 w 1142"/>
                  <a:gd name="T61" fmla="*/ 50026 h 943"/>
                  <a:gd name="T62" fmla="*/ 245659 w 1142"/>
                  <a:gd name="T63" fmla="*/ 36784 h 943"/>
                  <a:gd name="T64" fmla="*/ 271793 w 1142"/>
                  <a:gd name="T65" fmla="*/ 36784 h 943"/>
                  <a:gd name="T66" fmla="*/ 294007 w 1142"/>
                  <a:gd name="T67" fmla="*/ 54440 h 943"/>
                  <a:gd name="T68" fmla="*/ 312954 w 1142"/>
                  <a:gd name="T69" fmla="*/ 64003 h 943"/>
                  <a:gd name="T70" fmla="*/ 344315 w 1142"/>
                  <a:gd name="T71" fmla="*/ 65475 h 943"/>
                  <a:gd name="T72" fmla="*/ 373716 w 1142"/>
                  <a:gd name="T73" fmla="*/ 71360 h 943"/>
                  <a:gd name="T74" fmla="*/ 403770 w 1142"/>
                  <a:gd name="T75" fmla="*/ 84602 h 943"/>
                  <a:gd name="T76" fmla="*/ 430557 w 1142"/>
                  <a:gd name="T77" fmla="*/ 72831 h 943"/>
                  <a:gd name="T78" fmla="*/ 447544 w 1142"/>
                  <a:gd name="T79" fmla="*/ 56647 h 943"/>
                  <a:gd name="T80" fmla="*/ 492625 w 1142"/>
                  <a:gd name="T81" fmla="*/ 35312 h 943"/>
                  <a:gd name="T82" fmla="*/ 556000 w 1142"/>
                  <a:gd name="T83" fmla="*/ 0 h 943"/>
                  <a:gd name="T84" fmla="*/ 578214 w 1142"/>
                  <a:gd name="T85" fmla="*/ 26484 h 943"/>
                  <a:gd name="T86" fmla="*/ 593894 w 1142"/>
                  <a:gd name="T87" fmla="*/ 45612 h 943"/>
                  <a:gd name="T88" fmla="*/ 619375 w 1142"/>
                  <a:gd name="T89" fmla="*/ 66946 h 943"/>
                  <a:gd name="T90" fmla="*/ 632442 w 1142"/>
                  <a:gd name="T91" fmla="*/ 90487 h 943"/>
                  <a:gd name="T92" fmla="*/ 660536 w 1142"/>
                  <a:gd name="T93" fmla="*/ 128007 h 943"/>
                  <a:gd name="T94" fmla="*/ 697124 w 1142"/>
                  <a:gd name="T95" fmla="*/ 160376 h 943"/>
                  <a:gd name="T96" fmla="*/ 725218 w 1142"/>
                  <a:gd name="T97" fmla="*/ 175090 h 943"/>
                  <a:gd name="T98" fmla="*/ 736978 w 1142"/>
                  <a:gd name="T99" fmla="*/ 189067 h 943"/>
                  <a:gd name="T100" fmla="*/ 742205 w 1142"/>
                  <a:gd name="T101" fmla="*/ 242771 h 943"/>
                  <a:gd name="T102" fmla="*/ 730445 w 1142"/>
                  <a:gd name="T103" fmla="*/ 339144 h 943"/>
                  <a:gd name="T104" fmla="*/ 708884 w 1142"/>
                  <a:gd name="T105" fmla="*/ 372249 h 943"/>
                  <a:gd name="T106" fmla="*/ 711497 w 1142"/>
                  <a:gd name="T107" fmla="*/ 410504 h 943"/>
                  <a:gd name="T108" fmla="*/ 694510 w 1142"/>
                  <a:gd name="T109" fmla="*/ 436252 h 943"/>
                  <a:gd name="T110" fmla="*/ 669683 w 1142"/>
                  <a:gd name="T111" fmla="*/ 443609 h 943"/>
                  <a:gd name="T112" fmla="*/ 628522 w 1142"/>
                  <a:gd name="T113" fmla="*/ 473036 h 943"/>
                  <a:gd name="T114" fmla="*/ 562534 w 1142"/>
                  <a:gd name="T115" fmla="*/ 545132 h 943"/>
                  <a:gd name="T116" fmla="*/ 556000 w 1142"/>
                  <a:gd name="T117" fmla="*/ 590743 h 943"/>
                  <a:gd name="T118" fmla="*/ 491319 w 1142"/>
                  <a:gd name="T119" fmla="*/ 606192 h 943"/>
                  <a:gd name="T120" fmla="*/ 474332 w 1142"/>
                  <a:gd name="T121" fmla="*/ 612078 h 943"/>
                  <a:gd name="T122" fmla="*/ 447544 w 1142"/>
                  <a:gd name="T123" fmla="*/ 629734 h 943"/>
                  <a:gd name="T124" fmla="*/ 474332 w 1142"/>
                  <a:gd name="T125" fmla="*/ 653275 h 9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2"/>
                  <a:gd name="T190" fmla="*/ 0 h 943"/>
                  <a:gd name="T191" fmla="*/ 1142 w 1142"/>
                  <a:gd name="T192" fmla="*/ 943 h 9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2" h="943">
                    <a:moveTo>
                      <a:pt x="726" y="888"/>
                    </a:moveTo>
                    <a:lnTo>
                      <a:pt x="701" y="917"/>
                    </a:lnTo>
                    <a:lnTo>
                      <a:pt x="671" y="941"/>
                    </a:lnTo>
                    <a:lnTo>
                      <a:pt x="665" y="943"/>
                    </a:lnTo>
                    <a:lnTo>
                      <a:pt x="663" y="943"/>
                    </a:lnTo>
                    <a:lnTo>
                      <a:pt x="655" y="941"/>
                    </a:lnTo>
                    <a:lnTo>
                      <a:pt x="649" y="937"/>
                    </a:lnTo>
                    <a:lnTo>
                      <a:pt x="639" y="931"/>
                    </a:lnTo>
                    <a:lnTo>
                      <a:pt x="637" y="931"/>
                    </a:lnTo>
                    <a:lnTo>
                      <a:pt x="635" y="929"/>
                    </a:lnTo>
                    <a:lnTo>
                      <a:pt x="622" y="933"/>
                    </a:lnTo>
                    <a:lnTo>
                      <a:pt x="608" y="937"/>
                    </a:lnTo>
                    <a:lnTo>
                      <a:pt x="594" y="939"/>
                    </a:lnTo>
                    <a:lnTo>
                      <a:pt x="584" y="941"/>
                    </a:lnTo>
                    <a:lnTo>
                      <a:pt x="576" y="941"/>
                    </a:lnTo>
                    <a:lnTo>
                      <a:pt x="562" y="937"/>
                    </a:lnTo>
                    <a:lnTo>
                      <a:pt x="552" y="931"/>
                    </a:lnTo>
                    <a:lnTo>
                      <a:pt x="541" y="921"/>
                    </a:lnTo>
                    <a:lnTo>
                      <a:pt x="533" y="911"/>
                    </a:lnTo>
                    <a:lnTo>
                      <a:pt x="529" y="904"/>
                    </a:lnTo>
                    <a:lnTo>
                      <a:pt x="523" y="898"/>
                    </a:lnTo>
                    <a:lnTo>
                      <a:pt x="517" y="894"/>
                    </a:lnTo>
                    <a:lnTo>
                      <a:pt x="507" y="888"/>
                    </a:lnTo>
                    <a:lnTo>
                      <a:pt x="501" y="880"/>
                    </a:lnTo>
                    <a:lnTo>
                      <a:pt x="491" y="870"/>
                    </a:lnTo>
                    <a:lnTo>
                      <a:pt x="483" y="862"/>
                    </a:lnTo>
                    <a:lnTo>
                      <a:pt x="479" y="852"/>
                    </a:lnTo>
                    <a:lnTo>
                      <a:pt x="475" y="838"/>
                    </a:lnTo>
                    <a:lnTo>
                      <a:pt x="473" y="828"/>
                    </a:lnTo>
                    <a:lnTo>
                      <a:pt x="467" y="819"/>
                    </a:lnTo>
                    <a:lnTo>
                      <a:pt x="461" y="815"/>
                    </a:lnTo>
                    <a:lnTo>
                      <a:pt x="457" y="813"/>
                    </a:lnTo>
                    <a:lnTo>
                      <a:pt x="450" y="807"/>
                    </a:lnTo>
                    <a:lnTo>
                      <a:pt x="442" y="801"/>
                    </a:lnTo>
                    <a:lnTo>
                      <a:pt x="436" y="793"/>
                    </a:lnTo>
                    <a:lnTo>
                      <a:pt x="428" y="787"/>
                    </a:lnTo>
                    <a:lnTo>
                      <a:pt x="420" y="785"/>
                    </a:lnTo>
                    <a:lnTo>
                      <a:pt x="412" y="781"/>
                    </a:lnTo>
                    <a:lnTo>
                      <a:pt x="402" y="779"/>
                    </a:lnTo>
                    <a:lnTo>
                      <a:pt x="392" y="779"/>
                    </a:lnTo>
                    <a:lnTo>
                      <a:pt x="382" y="777"/>
                    </a:lnTo>
                    <a:lnTo>
                      <a:pt x="370" y="777"/>
                    </a:lnTo>
                    <a:lnTo>
                      <a:pt x="357" y="777"/>
                    </a:lnTo>
                    <a:lnTo>
                      <a:pt x="337" y="777"/>
                    </a:lnTo>
                    <a:lnTo>
                      <a:pt x="323" y="779"/>
                    </a:lnTo>
                    <a:lnTo>
                      <a:pt x="309" y="779"/>
                    </a:lnTo>
                    <a:lnTo>
                      <a:pt x="295" y="781"/>
                    </a:lnTo>
                    <a:lnTo>
                      <a:pt x="291" y="781"/>
                    </a:lnTo>
                    <a:lnTo>
                      <a:pt x="275" y="781"/>
                    </a:lnTo>
                    <a:lnTo>
                      <a:pt x="266" y="781"/>
                    </a:lnTo>
                    <a:lnTo>
                      <a:pt x="256" y="781"/>
                    </a:lnTo>
                    <a:lnTo>
                      <a:pt x="246" y="781"/>
                    </a:lnTo>
                    <a:lnTo>
                      <a:pt x="234" y="779"/>
                    </a:lnTo>
                    <a:lnTo>
                      <a:pt x="226" y="775"/>
                    </a:lnTo>
                    <a:lnTo>
                      <a:pt x="216" y="771"/>
                    </a:lnTo>
                    <a:lnTo>
                      <a:pt x="204" y="755"/>
                    </a:lnTo>
                    <a:lnTo>
                      <a:pt x="190" y="738"/>
                    </a:lnTo>
                    <a:lnTo>
                      <a:pt x="173" y="724"/>
                    </a:lnTo>
                    <a:lnTo>
                      <a:pt x="157" y="712"/>
                    </a:lnTo>
                    <a:lnTo>
                      <a:pt x="153" y="704"/>
                    </a:lnTo>
                    <a:lnTo>
                      <a:pt x="143" y="700"/>
                    </a:lnTo>
                    <a:lnTo>
                      <a:pt x="133" y="696"/>
                    </a:lnTo>
                    <a:lnTo>
                      <a:pt x="123" y="694"/>
                    </a:lnTo>
                    <a:lnTo>
                      <a:pt x="103" y="696"/>
                    </a:lnTo>
                    <a:lnTo>
                      <a:pt x="80" y="700"/>
                    </a:lnTo>
                    <a:lnTo>
                      <a:pt x="58" y="700"/>
                    </a:lnTo>
                    <a:lnTo>
                      <a:pt x="36" y="696"/>
                    </a:lnTo>
                    <a:lnTo>
                      <a:pt x="46" y="666"/>
                    </a:lnTo>
                    <a:lnTo>
                      <a:pt x="48" y="655"/>
                    </a:lnTo>
                    <a:lnTo>
                      <a:pt x="58" y="641"/>
                    </a:lnTo>
                    <a:lnTo>
                      <a:pt x="66" y="633"/>
                    </a:lnTo>
                    <a:lnTo>
                      <a:pt x="76" y="623"/>
                    </a:lnTo>
                    <a:lnTo>
                      <a:pt x="89" y="617"/>
                    </a:lnTo>
                    <a:lnTo>
                      <a:pt x="109" y="611"/>
                    </a:lnTo>
                    <a:lnTo>
                      <a:pt x="113" y="607"/>
                    </a:lnTo>
                    <a:lnTo>
                      <a:pt x="115" y="603"/>
                    </a:lnTo>
                    <a:lnTo>
                      <a:pt x="117" y="589"/>
                    </a:lnTo>
                    <a:lnTo>
                      <a:pt x="119" y="583"/>
                    </a:lnTo>
                    <a:lnTo>
                      <a:pt x="119" y="577"/>
                    </a:lnTo>
                    <a:lnTo>
                      <a:pt x="123" y="572"/>
                    </a:lnTo>
                    <a:lnTo>
                      <a:pt x="127" y="566"/>
                    </a:lnTo>
                    <a:lnTo>
                      <a:pt x="129" y="564"/>
                    </a:lnTo>
                    <a:lnTo>
                      <a:pt x="131" y="560"/>
                    </a:lnTo>
                    <a:lnTo>
                      <a:pt x="131" y="558"/>
                    </a:lnTo>
                    <a:lnTo>
                      <a:pt x="133" y="554"/>
                    </a:lnTo>
                    <a:lnTo>
                      <a:pt x="135" y="542"/>
                    </a:lnTo>
                    <a:lnTo>
                      <a:pt x="137" y="534"/>
                    </a:lnTo>
                    <a:lnTo>
                      <a:pt x="137" y="530"/>
                    </a:lnTo>
                    <a:lnTo>
                      <a:pt x="139" y="528"/>
                    </a:lnTo>
                    <a:lnTo>
                      <a:pt x="143" y="526"/>
                    </a:lnTo>
                    <a:lnTo>
                      <a:pt x="149" y="526"/>
                    </a:lnTo>
                    <a:lnTo>
                      <a:pt x="155" y="524"/>
                    </a:lnTo>
                    <a:lnTo>
                      <a:pt x="157" y="524"/>
                    </a:lnTo>
                    <a:lnTo>
                      <a:pt x="171" y="518"/>
                    </a:lnTo>
                    <a:lnTo>
                      <a:pt x="178" y="506"/>
                    </a:lnTo>
                    <a:lnTo>
                      <a:pt x="186" y="494"/>
                    </a:lnTo>
                    <a:lnTo>
                      <a:pt x="192" y="483"/>
                    </a:lnTo>
                    <a:lnTo>
                      <a:pt x="188" y="473"/>
                    </a:lnTo>
                    <a:lnTo>
                      <a:pt x="182" y="467"/>
                    </a:lnTo>
                    <a:lnTo>
                      <a:pt x="174" y="461"/>
                    </a:lnTo>
                    <a:lnTo>
                      <a:pt x="169" y="457"/>
                    </a:lnTo>
                    <a:lnTo>
                      <a:pt x="149" y="455"/>
                    </a:lnTo>
                    <a:lnTo>
                      <a:pt x="125" y="453"/>
                    </a:lnTo>
                    <a:lnTo>
                      <a:pt x="121" y="443"/>
                    </a:lnTo>
                    <a:lnTo>
                      <a:pt x="119" y="433"/>
                    </a:lnTo>
                    <a:lnTo>
                      <a:pt x="113" y="413"/>
                    </a:lnTo>
                    <a:lnTo>
                      <a:pt x="111" y="404"/>
                    </a:lnTo>
                    <a:lnTo>
                      <a:pt x="107" y="394"/>
                    </a:lnTo>
                    <a:lnTo>
                      <a:pt x="99" y="388"/>
                    </a:lnTo>
                    <a:lnTo>
                      <a:pt x="89" y="384"/>
                    </a:lnTo>
                    <a:lnTo>
                      <a:pt x="62" y="382"/>
                    </a:lnTo>
                    <a:lnTo>
                      <a:pt x="30" y="382"/>
                    </a:lnTo>
                    <a:lnTo>
                      <a:pt x="26" y="378"/>
                    </a:lnTo>
                    <a:lnTo>
                      <a:pt x="20" y="372"/>
                    </a:lnTo>
                    <a:lnTo>
                      <a:pt x="18" y="366"/>
                    </a:lnTo>
                    <a:lnTo>
                      <a:pt x="14" y="360"/>
                    </a:lnTo>
                    <a:lnTo>
                      <a:pt x="10" y="354"/>
                    </a:lnTo>
                    <a:lnTo>
                      <a:pt x="8" y="344"/>
                    </a:lnTo>
                    <a:lnTo>
                      <a:pt x="8" y="332"/>
                    </a:lnTo>
                    <a:lnTo>
                      <a:pt x="8" y="325"/>
                    </a:lnTo>
                    <a:lnTo>
                      <a:pt x="8" y="317"/>
                    </a:lnTo>
                    <a:lnTo>
                      <a:pt x="8" y="307"/>
                    </a:lnTo>
                    <a:lnTo>
                      <a:pt x="6" y="293"/>
                    </a:lnTo>
                    <a:lnTo>
                      <a:pt x="8" y="281"/>
                    </a:lnTo>
                    <a:lnTo>
                      <a:pt x="8" y="273"/>
                    </a:lnTo>
                    <a:lnTo>
                      <a:pt x="10" y="267"/>
                    </a:lnTo>
                    <a:lnTo>
                      <a:pt x="10" y="265"/>
                    </a:lnTo>
                    <a:lnTo>
                      <a:pt x="12" y="259"/>
                    </a:lnTo>
                    <a:lnTo>
                      <a:pt x="12" y="255"/>
                    </a:lnTo>
                    <a:lnTo>
                      <a:pt x="14" y="247"/>
                    </a:lnTo>
                    <a:lnTo>
                      <a:pt x="14" y="243"/>
                    </a:lnTo>
                    <a:lnTo>
                      <a:pt x="12" y="238"/>
                    </a:lnTo>
                    <a:lnTo>
                      <a:pt x="10" y="238"/>
                    </a:lnTo>
                    <a:lnTo>
                      <a:pt x="8" y="236"/>
                    </a:lnTo>
                    <a:lnTo>
                      <a:pt x="4" y="236"/>
                    </a:lnTo>
                    <a:lnTo>
                      <a:pt x="0" y="234"/>
                    </a:lnTo>
                    <a:lnTo>
                      <a:pt x="0" y="218"/>
                    </a:lnTo>
                    <a:lnTo>
                      <a:pt x="8" y="206"/>
                    </a:lnTo>
                    <a:lnTo>
                      <a:pt x="20" y="196"/>
                    </a:lnTo>
                    <a:lnTo>
                      <a:pt x="36" y="194"/>
                    </a:lnTo>
                    <a:lnTo>
                      <a:pt x="44" y="188"/>
                    </a:lnTo>
                    <a:lnTo>
                      <a:pt x="50" y="186"/>
                    </a:lnTo>
                    <a:lnTo>
                      <a:pt x="62" y="182"/>
                    </a:lnTo>
                    <a:lnTo>
                      <a:pt x="68" y="180"/>
                    </a:lnTo>
                    <a:lnTo>
                      <a:pt x="74" y="178"/>
                    </a:lnTo>
                    <a:lnTo>
                      <a:pt x="82" y="176"/>
                    </a:lnTo>
                    <a:lnTo>
                      <a:pt x="91" y="176"/>
                    </a:lnTo>
                    <a:lnTo>
                      <a:pt x="99" y="168"/>
                    </a:lnTo>
                    <a:lnTo>
                      <a:pt x="107" y="159"/>
                    </a:lnTo>
                    <a:lnTo>
                      <a:pt x="111" y="145"/>
                    </a:lnTo>
                    <a:lnTo>
                      <a:pt x="117" y="135"/>
                    </a:lnTo>
                    <a:lnTo>
                      <a:pt x="123" y="133"/>
                    </a:lnTo>
                    <a:lnTo>
                      <a:pt x="129" y="131"/>
                    </a:lnTo>
                    <a:lnTo>
                      <a:pt x="141" y="129"/>
                    </a:lnTo>
                    <a:lnTo>
                      <a:pt x="174" y="133"/>
                    </a:lnTo>
                    <a:lnTo>
                      <a:pt x="192" y="133"/>
                    </a:lnTo>
                    <a:lnTo>
                      <a:pt x="210" y="129"/>
                    </a:lnTo>
                    <a:lnTo>
                      <a:pt x="212" y="129"/>
                    </a:lnTo>
                    <a:lnTo>
                      <a:pt x="212" y="127"/>
                    </a:lnTo>
                    <a:lnTo>
                      <a:pt x="212" y="123"/>
                    </a:lnTo>
                    <a:lnTo>
                      <a:pt x="214" y="117"/>
                    </a:lnTo>
                    <a:lnTo>
                      <a:pt x="218" y="111"/>
                    </a:lnTo>
                    <a:lnTo>
                      <a:pt x="222" y="103"/>
                    </a:lnTo>
                    <a:lnTo>
                      <a:pt x="226" y="97"/>
                    </a:lnTo>
                    <a:lnTo>
                      <a:pt x="230" y="91"/>
                    </a:lnTo>
                    <a:lnTo>
                      <a:pt x="234" y="87"/>
                    </a:lnTo>
                    <a:lnTo>
                      <a:pt x="238" y="85"/>
                    </a:lnTo>
                    <a:lnTo>
                      <a:pt x="246" y="87"/>
                    </a:lnTo>
                    <a:lnTo>
                      <a:pt x="260" y="93"/>
                    </a:lnTo>
                    <a:lnTo>
                      <a:pt x="271" y="97"/>
                    </a:lnTo>
                    <a:lnTo>
                      <a:pt x="275" y="101"/>
                    </a:lnTo>
                    <a:lnTo>
                      <a:pt x="277" y="103"/>
                    </a:lnTo>
                    <a:lnTo>
                      <a:pt x="281" y="103"/>
                    </a:lnTo>
                    <a:lnTo>
                      <a:pt x="287" y="101"/>
                    </a:lnTo>
                    <a:lnTo>
                      <a:pt x="293" y="95"/>
                    </a:lnTo>
                    <a:lnTo>
                      <a:pt x="297" y="97"/>
                    </a:lnTo>
                    <a:lnTo>
                      <a:pt x="305" y="97"/>
                    </a:lnTo>
                    <a:lnTo>
                      <a:pt x="309" y="97"/>
                    </a:lnTo>
                    <a:lnTo>
                      <a:pt x="313" y="95"/>
                    </a:lnTo>
                    <a:lnTo>
                      <a:pt x="317" y="87"/>
                    </a:lnTo>
                    <a:lnTo>
                      <a:pt x="325" y="79"/>
                    </a:lnTo>
                    <a:lnTo>
                      <a:pt x="331" y="76"/>
                    </a:lnTo>
                    <a:lnTo>
                      <a:pt x="339" y="74"/>
                    </a:lnTo>
                    <a:lnTo>
                      <a:pt x="345" y="72"/>
                    </a:lnTo>
                    <a:lnTo>
                      <a:pt x="351" y="70"/>
                    </a:lnTo>
                    <a:lnTo>
                      <a:pt x="353" y="68"/>
                    </a:lnTo>
                    <a:lnTo>
                      <a:pt x="357" y="62"/>
                    </a:lnTo>
                    <a:lnTo>
                      <a:pt x="360" y="62"/>
                    </a:lnTo>
                    <a:lnTo>
                      <a:pt x="366" y="60"/>
                    </a:lnTo>
                    <a:lnTo>
                      <a:pt x="370" y="58"/>
                    </a:lnTo>
                    <a:lnTo>
                      <a:pt x="372" y="58"/>
                    </a:lnTo>
                    <a:lnTo>
                      <a:pt x="376" y="50"/>
                    </a:lnTo>
                    <a:lnTo>
                      <a:pt x="384" y="46"/>
                    </a:lnTo>
                    <a:lnTo>
                      <a:pt x="396" y="40"/>
                    </a:lnTo>
                    <a:lnTo>
                      <a:pt x="406" y="44"/>
                    </a:lnTo>
                    <a:lnTo>
                      <a:pt x="412" y="46"/>
                    </a:lnTo>
                    <a:lnTo>
                      <a:pt x="414" y="48"/>
                    </a:lnTo>
                    <a:lnTo>
                      <a:pt x="416" y="50"/>
                    </a:lnTo>
                    <a:lnTo>
                      <a:pt x="416" y="52"/>
                    </a:lnTo>
                    <a:lnTo>
                      <a:pt x="418" y="58"/>
                    </a:lnTo>
                    <a:lnTo>
                      <a:pt x="424" y="62"/>
                    </a:lnTo>
                    <a:lnTo>
                      <a:pt x="430" y="62"/>
                    </a:lnTo>
                    <a:lnTo>
                      <a:pt x="442" y="66"/>
                    </a:lnTo>
                    <a:lnTo>
                      <a:pt x="450" y="74"/>
                    </a:lnTo>
                    <a:lnTo>
                      <a:pt x="451" y="79"/>
                    </a:lnTo>
                    <a:lnTo>
                      <a:pt x="457" y="81"/>
                    </a:lnTo>
                    <a:lnTo>
                      <a:pt x="463" y="83"/>
                    </a:lnTo>
                    <a:lnTo>
                      <a:pt x="473" y="85"/>
                    </a:lnTo>
                    <a:lnTo>
                      <a:pt x="477" y="87"/>
                    </a:lnTo>
                    <a:lnTo>
                      <a:pt x="479" y="87"/>
                    </a:lnTo>
                    <a:lnTo>
                      <a:pt x="485" y="91"/>
                    </a:lnTo>
                    <a:lnTo>
                      <a:pt x="489" y="97"/>
                    </a:lnTo>
                    <a:lnTo>
                      <a:pt x="495" y="101"/>
                    </a:lnTo>
                    <a:lnTo>
                      <a:pt x="503" y="103"/>
                    </a:lnTo>
                    <a:lnTo>
                      <a:pt x="515" y="97"/>
                    </a:lnTo>
                    <a:lnTo>
                      <a:pt x="527" y="89"/>
                    </a:lnTo>
                    <a:lnTo>
                      <a:pt x="537" y="91"/>
                    </a:lnTo>
                    <a:lnTo>
                      <a:pt x="542" y="91"/>
                    </a:lnTo>
                    <a:lnTo>
                      <a:pt x="554" y="91"/>
                    </a:lnTo>
                    <a:lnTo>
                      <a:pt x="562" y="91"/>
                    </a:lnTo>
                    <a:lnTo>
                      <a:pt x="566" y="93"/>
                    </a:lnTo>
                    <a:lnTo>
                      <a:pt x="572" y="97"/>
                    </a:lnTo>
                    <a:lnTo>
                      <a:pt x="582" y="109"/>
                    </a:lnTo>
                    <a:lnTo>
                      <a:pt x="592" y="119"/>
                    </a:lnTo>
                    <a:lnTo>
                      <a:pt x="600" y="123"/>
                    </a:lnTo>
                    <a:lnTo>
                      <a:pt x="606" y="125"/>
                    </a:lnTo>
                    <a:lnTo>
                      <a:pt x="612" y="121"/>
                    </a:lnTo>
                    <a:lnTo>
                      <a:pt x="618" y="115"/>
                    </a:lnTo>
                    <a:lnTo>
                      <a:pt x="624" y="111"/>
                    </a:lnTo>
                    <a:lnTo>
                      <a:pt x="630" y="107"/>
                    </a:lnTo>
                    <a:lnTo>
                      <a:pt x="637" y="103"/>
                    </a:lnTo>
                    <a:lnTo>
                      <a:pt x="647" y="101"/>
                    </a:lnTo>
                    <a:lnTo>
                      <a:pt x="655" y="99"/>
                    </a:lnTo>
                    <a:lnTo>
                      <a:pt x="659" y="99"/>
                    </a:lnTo>
                    <a:lnTo>
                      <a:pt x="663" y="91"/>
                    </a:lnTo>
                    <a:lnTo>
                      <a:pt x="665" y="89"/>
                    </a:lnTo>
                    <a:lnTo>
                      <a:pt x="667" y="85"/>
                    </a:lnTo>
                    <a:lnTo>
                      <a:pt x="671" y="85"/>
                    </a:lnTo>
                    <a:lnTo>
                      <a:pt x="677" y="79"/>
                    </a:lnTo>
                    <a:lnTo>
                      <a:pt x="685" y="77"/>
                    </a:lnTo>
                    <a:lnTo>
                      <a:pt x="697" y="74"/>
                    </a:lnTo>
                    <a:lnTo>
                      <a:pt x="717" y="66"/>
                    </a:lnTo>
                    <a:lnTo>
                      <a:pt x="725" y="62"/>
                    </a:lnTo>
                    <a:lnTo>
                      <a:pt x="728" y="60"/>
                    </a:lnTo>
                    <a:lnTo>
                      <a:pt x="740" y="52"/>
                    </a:lnTo>
                    <a:lnTo>
                      <a:pt x="754" y="48"/>
                    </a:lnTo>
                    <a:lnTo>
                      <a:pt x="770" y="36"/>
                    </a:lnTo>
                    <a:lnTo>
                      <a:pt x="790" y="24"/>
                    </a:lnTo>
                    <a:lnTo>
                      <a:pt x="812" y="16"/>
                    </a:lnTo>
                    <a:lnTo>
                      <a:pt x="831" y="8"/>
                    </a:lnTo>
                    <a:lnTo>
                      <a:pt x="841" y="2"/>
                    </a:lnTo>
                    <a:lnTo>
                      <a:pt x="851" y="0"/>
                    </a:lnTo>
                    <a:lnTo>
                      <a:pt x="855" y="2"/>
                    </a:lnTo>
                    <a:lnTo>
                      <a:pt x="859" y="4"/>
                    </a:lnTo>
                    <a:lnTo>
                      <a:pt x="867" y="18"/>
                    </a:lnTo>
                    <a:lnTo>
                      <a:pt x="875" y="28"/>
                    </a:lnTo>
                    <a:lnTo>
                      <a:pt x="879" y="30"/>
                    </a:lnTo>
                    <a:lnTo>
                      <a:pt x="885" y="36"/>
                    </a:lnTo>
                    <a:lnTo>
                      <a:pt x="889" y="36"/>
                    </a:lnTo>
                    <a:lnTo>
                      <a:pt x="891" y="38"/>
                    </a:lnTo>
                    <a:lnTo>
                      <a:pt x="897" y="46"/>
                    </a:lnTo>
                    <a:lnTo>
                      <a:pt x="901" y="52"/>
                    </a:lnTo>
                    <a:lnTo>
                      <a:pt x="903" y="58"/>
                    </a:lnTo>
                    <a:lnTo>
                      <a:pt x="909" y="62"/>
                    </a:lnTo>
                    <a:lnTo>
                      <a:pt x="916" y="66"/>
                    </a:lnTo>
                    <a:lnTo>
                      <a:pt x="924" y="68"/>
                    </a:lnTo>
                    <a:lnTo>
                      <a:pt x="932" y="70"/>
                    </a:lnTo>
                    <a:lnTo>
                      <a:pt x="936" y="79"/>
                    </a:lnTo>
                    <a:lnTo>
                      <a:pt x="940" y="85"/>
                    </a:lnTo>
                    <a:lnTo>
                      <a:pt x="948" y="91"/>
                    </a:lnTo>
                    <a:lnTo>
                      <a:pt x="954" y="97"/>
                    </a:lnTo>
                    <a:lnTo>
                      <a:pt x="958" y="101"/>
                    </a:lnTo>
                    <a:lnTo>
                      <a:pt x="960" y="107"/>
                    </a:lnTo>
                    <a:lnTo>
                      <a:pt x="964" y="111"/>
                    </a:lnTo>
                    <a:lnTo>
                      <a:pt x="964" y="113"/>
                    </a:lnTo>
                    <a:lnTo>
                      <a:pt x="968" y="123"/>
                    </a:lnTo>
                    <a:lnTo>
                      <a:pt x="972" y="129"/>
                    </a:lnTo>
                    <a:lnTo>
                      <a:pt x="988" y="139"/>
                    </a:lnTo>
                    <a:lnTo>
                      <a:pt x="994" y="147"/>
                    </a:lnTo>
                    <a:lnTo>
                      <a:pt x="1000" y="159"/>
                    </a:lnTo>
                    <a:lnTo>
                      <a:pt x="1003" y="166"/>
                    </a:lnTo>
                    <a:lnTo>
                      <a:pt x="1011" y="174"/>
                    </a:lnTo>
                    <a:lnTo>
                      <a:pt x="1023" y="176"/>
                    </a:lnTo>
                    <a:lnTo>
                      <a:pt x="1037" y="182"/>
                    </a:lnTo>
                    <a:lnTo>
                      <a:pt x="1045" y="190"/>
                    </a:lnTo>
                    <a:lnTo>
                      <a:pt x="1051" y="200"/>
                    </a:lnTo>
                    <a:lnTo>
                      <a:pt x="1057" y="210"/>
                    </a:lnTo>
                    <a:lnTo>
                      <a:pt x="1067" y="218"/>
                    </a:lnTo>
                    <a:lnTo>
                      <a:pt x="1073" y="230"/>
                    </a:lnTo>
                    <a:lnTo>
                      <a:pt x="1075" y="232"/>
                    </a:lnTo>
                    <a:lnTo>
                      <a:pt x="1081" y="236"/>
                    </a:lnTo>
                    <a:lnTo>
                      <a:pt x="1096" y="236"/>
                    </a:lnTo>
                    <a:lnTo>
                      <a:pt x="1104" y="236"/>
                    </a:lnTo>
                    <a:lnTo>
                      <a:pt x="1110" y="238"/>
                    </a:lnTo>
                    <a:lnTo>
                      <a:pt x="1114" y="242"/>
                    </a:lnTo>
                    <a:lnTo>
                      <a:pt x="1116" y="245"/>
                    </a:lnTo>
                    <a:lnTo>
                      <a:pt x="1116" y="249"/>
                    </a:lnTo>
                    <a:lnTo>
                      <a:pt x="1120" y="255"/>
                    </a:lnTo>
                    <a:lnTo>
                      <a:pt x="1124" y="255"/>
                    </a:lnTo>
                    <a:lnTo>
                      <a:pt x="1128" y="257"/>
                    </a:lnTo>
                    <a:lnTo>
                      <a:pt x="1130" y="263"/>
                    </a:lnTo>
                    <a:lnTo>
                      <a:pt x="1130" y="269"/>
                    </a:lnTo>
                    <a:lnTo>
                      <a:pt x="1130" y="273"/>
                    </a:lnTo>
                    <a:lnTo>
                      <a:pt x="1132" y="281"/>
                    </a:lnTo>
                    <a:lnTo>
                      <a:pt x="1132" y="307"/>
                    </a:lnTo>
                    <a:lnTo>
                      <a:pt x="1136" y="330"/>
                    </a:lnTo>
                    <a:lnTo>
                      <a:pt x="1136" y="360"/>
                    </a:lnTo>
                    <a:lnTo>
                      <a:pt x="1142" y="384"/>
                    </a:lnTo>
                    <a:lnTo>
                      <a:pt x="1138" y="411"/>
                    </a:lnTo>
                    <a:lnTo>
                      <a:pt x="1136" y="431"/>
                    </a:lnTo>
                    <a:lnTo>
                      <a:pt x="1126" y="453"/>
                    </a:lnTo>
                    <a:lnTo>
                      <a:pt x="1118" y="461"/>
                    </a:lnTo>
                    <a:lnTo>
                      <a:pt x="1110" y="467"/>
                    </a:lnTo>
                    <a:lnTo>
                      <a:pt x="1104" y="475"/>
                    </a:lnTo>
                    <a:lnTo>
                      <a:pt x="1100" y="479"/>
                    </a:lnTo>
                    <a:lnTo>
                      <a:pt x="1096" y="485"/>
                    </a:lnTo>
                    <a:lnTo>
                      <a:pt x="1093" y="489"/>
                    </a:lnTo>
                    <a:lnTo>
                      <a:pt x="1085" y="506"/>
                    </a:lnTo>
                    <a:lnTo>
                      <a:pt x="1077" y="522"/>
                    </a:lnTo>
                    <a:lnTo>
                      <a:pt x="1079" y="530"/>
                    </a:lnTo>
                    <a:lnTo>
                      <a:pt x="1079" y="536"/>
                    </a:lnTo>
                    <a:lnTo>
                      <a:pt x="1083" y="544"/>
                    </a:lnTo>
                    <a:lnTo>
                      <a:pt x="1087" y="554"/>
                    </a:lnTo>
                    <a:lnTo>
                      <a:pt x="1089" y="558"/>
                    </a:lnTo>
                    <a:lnTo>
                      <a:pt x="1093" y="564"/>
                    </a:lnTo>
                    <a:lnTo>
                      <a:pt x="1087" y="572"/>
                    </a:lnTo>
                    <a:lnTo>
                      <a:pt x="1083" y="577"/>
                    </a:lnTo>
                    <a:lnTo>
                      <a:pt x="1079" y="583"/>
                    </a:lnTo>
                    <a:lnTo>
                      <a:pt x="1075" y="587"/>
                    </a:lnTo>
                    <a:lnTo>
                      <a:pt x="1063" y="593"/>
                    </a:lnTo>
                    <a:lnTo>
                      <a:pt x="1055" y="595"/>
                    </a:lnTo>
                    <a:lnTo>
                      <a:pt x="1043" y="597"/>
                    </a:lnTo>
                    <a:lnTo>
                      <a:pt x="1037" y="597"/>
                    </a:lnTo>
                    <a:lnTo>
                      <a:pt x="1033" y="601"/>
                    </a:lnTo>
                    <a:lnTo>
                      <a:pt x="1029" y="603"/>
                    </a:lnTo>
                    <a:lnTo>
                      <a:pt x="1025" y="603"/>
                    </a:lnTo>
                    <a:lnTo>
                      <a:pt x="1019" y="603"/>
                    </a:lnTo>
                    <a:lnTo>
                      <a:pt x="1013" y="605"/>
                    </a:lnTo>
                    <a:lnTo>
                      <a:pt x="1011" y="607"/>
                    </a:lnTo>
                    <a:lnTo>
                      <a:pt x="1009" y="607"/>
                    </a:lnTo>
                    <a:lnTo>
                      <a:pt x="984" y="625"/>
                    </a:lnTo>
                    <a:lnTo>
                      <a:pt x="962" y="643"/>
                    </a:lnTo>
                    <a:lnTo>
                      <a:pt x="938" y="664"/>
                    </a:lnTo>
                    <a:lnTo>
                      <a:pt x="916" y="684"/>
                    </a:lnTo>
                    <a:lnTo>
                      <a:pt x="905" y="700"/>
                    </a:lnTo>
                    <a:lnTo>
                      <a:pt x="889" y="716"/>
                    </a:lnTo>
                    <a:lnTo>
                      <a:pt x="877" y="730"/>
                    </a:lnTo>
                    <a:lnTo>
                      <a:pt x="861" y="741"/>
                    </a:lnTo>
                    <a:lnTo>
                      <a:pt x="859" y="749"/>
                    </a:lnTo>
                    <a:lnTo>
                      <a:pt x="859" y="757"/>
                    </a:lnTo>
                    <a:lnTo>
                      <a:pt x="857" y="777"/>
                    </a:lnTo>
                    <a:lnTo>
                      <a:pt x="855" y="785"/>
                    </a:lnTo>
                    <a:lnTo>
                      <a:pt x="853" y="795"/>
                    </a:lnTo>
                    <a:lnTo>
                      <a:pt x="851" y="803"/>
                    </a:lnTo>
                    <a:lnTo>
                      <a:pt x="849" y="807"/>
                    </a:lnTo>
                    <a:lnTo>
                      <a:pt x="827" y="815"/>
                    </a:lnTo>
                    <a:lnTo>
                      <a:pt x="804" y="819"/>
                    </a:lnTo>
                    <a:lnTo>
                      <a:pt x="780" y="821"/>
                    </a:lnTo>
                    <a:lnTo>
                      <a:pt x="758" y="822"/>
                    </a:lnTo>
                    <a:lnTo>
                      <a:pt x="752" y="824"/>
                    </a:lnTo>
                    <a:lnTo>
                      <a:pt x="748" y="826"/>
                    </a:lnTo>
                    <a:lnTo>
                      <a:pt x="740" y="828"/>
                    </a:lnTo>
                    <a:lnTo>
                      <a:pt x="738" y="830"/>
                    </a:lnTo>
                    <a:lnTo>
                      <a:pt x="738" y="832"/>
                    </a:lnTo>
                    <a:lnTo>
                      <a:pt x="734" y="832"/>
                    </a:lnTo>
                    <a:lnTo>
                      <a:pt x="726" y="832"/>
                    </a:lnTo>
                    <a:lnTo>
                      <a:pt x="723" y="834"/>
                    </a:lnTo>
                    <a:lnTo>
                      <a:pt x="713" y="834"/>
                    </a:lnTo>
                    <a:lnTo>
                      <a:pt x="703" y="836"/>
                    </a:lnTo>
                    <a:lnTo>
                      <a:pt x="687" y="836"/>
                    </a:lnTo>
                    <a:lnTo>
                      <a:pt x="685" y="848"/>
                    </a:lnTo>
                    <a:lnTo>
                      <a:pt x="685" y="856"/>
                    </a:lnTo>
                    <a:lnTo>
                      <a:pt x="691" y="864"/>
                    </a:lnTo>
                    <a:lnTo>
                      <a:pt x="703" y="870"/>
                    </a:lnTo>
                    <a:lnTo>
                      <a:pt x="707" y="876"/>
                    </a:lnTo>
                    <a:lnTo>
                      <a:pt x="715" y="880"/>
                    </a:lnTo>
                    <a:lnTo>
                      <a:pt x="721" y="884"/>
                    </a:lnTo>
                    <a:lnTo>
                      <a:pt x="726" y="888"/>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3" name="Freeform 112"/>
              <p:cNvSpPr>
                <a:spLocks/>
              </p:cNvSpPr>
              <p:nvPr/>
            </p:nvSpPr>
            <p:spPr bwMode="auto">
              <a:xfrm>
                <a:off x="5295900" y="3287827"/>
                <a:ext cx="735013" cy="711200"/>
              </a:xfrm>
              <a:custGeom>
                <a:avLst/>
                <a:gdLst>
                  <a:gd name="T0" fmla="*/ 248501 w 1121"/>
                  <a:gd name="T1" fmla="*/ 604777 h 969"/>
                  <a:gd name="T2" fmla="*/ 209816 w 1121"/>
                  <a:gd name="T3" fmla="*/ 580556 h 969"/>
                  <a:gd name="T4" fmla="*/ 165886 w 1121"/>
                  <a:gd name="T5" fmla="*/ 540923 h 969"/>
                  <a:gd name="T6" fmla="*/ 163263 w 1121"/>
                  <a:gd name="T7" fmla="*/ 474867 h 969"/>
                  <a:gd name="T8" fmla="*/ 163263 w 1121"/>
                  <a:gd name="T9" fmla="*/ 423491 h 969"/>
                  <a:gd name="T10" fmla="*/ 137036 w 1121"/>
                  <a:gd name="T11" fmla="*/ 411013 h 969"/>
                  <a:gd name="T12" fmla="*/ 97040 w 1121"/>
                  <a:gd name="T13" fmla="*/ 396334 h 969"/>
                  <a:gd name="T14" fmla="*/ 72124 w 1121"/>
                  <a:gd name="T15" fmla="*/ 361105 h 969"/>
                  <a:gd name="T16" fmla="*/ 76058 w 1121"/>
                  <a:gd name="T17" fmla="*/ 328077 h 969"/>
                  <a:gd name="T18" fmla="*/ 64256 w 1121"/>
                  <a:gd name="T19" fmla="*/ 306058 h 969"/>
                  <a:gd name="T20" fmla="*/ 22949 w 1121"/>
                  <a:gd name="T21" fmla="*/ 300187 h 969"/>
                  <a:gd name="T22" fmla="*/ 0 w 1121"/>
                  <a:gd name="T23" fmla="*/ 264223 h 969"/>
                  <a:gd name="T24" fmla="*/ 33439 w 1121"/>
                  <a:gd name="T25" fmla="*/ 255416 h 969"/>
                  <a:gd name="T26" fmla="*/ 77370 w 1121"/>
                  <a:gd name="T27" fmla="*/ 229727 h 969"/>
                  <a:gd name="T28" fmla="*/ 102285 w 1121"/>
                  <a:gd name="T29" fmla="*/ 220920 h 969"/>
                  <a:gd name="T30" fmla="*/ 139659 w 1121"/>
                  <a:gd name="T31" fmla="*/ 222388 h 969"/>
                  <a:gd name="T32" fmla="*/ 182934 w 1121"/>
                  <a:gd name="T33" fmla="*/ 210644 h 969"/>
                  <a:gd name="T34" fmla="*/ 204571 w 1121"/>
                  <a:gd name="T35" fmla="*/ 176883 h 969"/>
                  <a:gd name="T36" fmla="*/ 200637 w 1121"/>
                  <a:gd name="T37" fmla="*/ 139451 h 969"/>
                  <a:gd name="T38" fmla="*/ 160641 w 1121"/>
                  <a:gd name="T39" fmla="*/ 72661 h 969"/>
                  <a:gd name="T40" fmla="*/ 165886 w 1121"/>
                  <a:gd name="T41" fmla="*/ 17615 h 969"/>
                  <a:gd name="T42" fmla="*/ 187523 w 1121"/>
                  <a:gd name="T43" fmla="*/ 10275 h 969"/>
                  <a:gd name="T44" fmla="*/ 253747 w 1121"/>
                  <a:gd name="T45" fmla="*/ 19083 h 969"/>
                  <a:gd name="T46" fmla="*/ 404552 w 1121"/>
                  <a:gd name="T47" fmla="*/ 1468 h 969"/>
                  <a:gd name="T48" fmla="*/ 462907 w 1121"/>
                  <a:gd name="T49" fmla="*/ 51377 h 969"/>
                  <a:gd name="T50" fmla="*/ 493724 w 1121"/>
                  <a:gd name="T51" fmla="*/ 62386 h 969"/>
                  <a:gd name="T52" fmla="*/ 566504 w 1121"/>
                  <a:gd name="T53" fmla="*/ 71193 h 969"/>
                  <a:gd name="T54" fmla="*/ 599288 w 1121"/>
                  <a:gd name="T55" fmla="*/ 133579 h 969"/>
                  <a:gd name="T56" fmla="*/ 623548 w 1121"/>
                  <a:gd name="T57" fmla="*/ 139451 h 969"/>
                  <a:gd name="T58" fmla="*/ 640596 w 1121"/>
                  <a:gd name="T59" fmla="*/ 167341 h 969"/>
                  <a:gd name="T60" fmla="*/ 680592 w 1121"/>
                  <a:gd name="T61" fmla="*/ 187158 h 969"/>
                  <a:gd name="T62" fmla="*/ 719932 w 1121"/>
                  <a:gd name="T63" fmla="*/ 210644 h 969"/>
                  <a:gd name="T64" fmla="*/ 717310 w 1121"/>
                  <a:gd name="T65" fmla="*/ 240736 h 969"/>
                  <a:gd name="T66" fmla="*/ 684526 w 1121"/>
                  <a:gd name="T67" fmla="*/ 270095 h 969"/>
                  <a:gd name="T68" fmla="*/ 666823 w 1121"/>
                  <a:gd name="T69" fmla="*/ 283306 h 969"/>
                  <a:gd name="T70" fmla="*/ 665511 w 1121"/>
                  <a:gd name="T71" fmla="*/ 304590 h 969"/>
                  <a:gd name="T72" fmla="*/ 705508 w 1121"/>
                  <a:gd name="T73" fmla="*/ 323673 h 969"/>
                  <a:gd name="T74" fmla="*/ 728456 w 1121"/>
                  <a:gd name="T75" fmla="*/ 361105 h 969"/>
                  <a:gd name="T76" fmla="*/ 729768 w 1121"/>
                  <a:gd name="T77" fmla="*/ 399270 h 969"/>
                  <a:gd name="T78" fmla="*/ 693705 w 1121"/>
                  <a:gd name="T79" fmla="*/ 416885 h 969"/>
                  <a:gd name="T80" fmla="*/ 667478 w 1121"/>
                  <a:gd name="T81" fmla="*/ 442573 h 969"/>
                  <a:gd name="T82" fmla="*/ 643218 w 1121"/>
                  <a:gd name="T83" fmla="*/ 480005 h 969"/>
                  <a:gd name="T84" fmla="*/ 628793 w 1121"/>
                  <a:gd name="T85" fmla="*/ 449913 h 969"/>
                  <a:gd name="T86" fmla="*/ 578306 w 1121"/>
                  <a:gd name="T87" fmla="*/ 481473 h 969"/>
                  <a:gd name="T88" fmla="*/ 514706 w 1121"/>
                  <a:gd name="T89" fmla="*/ 548263 h 969"/>
                  <a:gd name="T90" fmla="*/ 514706 w 1121"/>
                  <a:gd name="T91" fmla="*/ 513767 h 969"/>
                  <a:gd name="T92" fmla="*/ 448482 w 1121"/>
                  <a:gd name="T93" fmla="*/ 500556 h 969"/>
                  <a:gd name="T94" fmla="*/ 401929 w 1121"/>
                  <a:gd name="T95" fmla="*/ 531382 h 969"/>
                  <a:gd name="T96" fmla="*/ 361933 w 1121"/>
                  <a:gd name="T97" fmla="*/ 562942 h 969"/>
                  <a:gd name="T98" fmla="*/ 325215 w 1121"/>
                  <a:gd name="T99" fmla="*/ 615052 h 969"/>
                  <a:gd name="T100" fmla="*/ 302267 w 1121"/>
                  <a:gd name="T101" fmla="*/ 635603 h 969"/>
                  <a:gd name="T102" fmla="*/ 269483 w 1121"/>
                  <a:gd name="T103" fmla="*/ 678906 h 969"/>
                  <a:gd name="T104" fmla="*/ 243912 w 1121"/>
                  <a:gd name="T105" fmla="*/ 711200 h 969"/>
                  <a:gd name="T106" fmla="*/ 258992 w 1121"/>
                  <a:gd name="T107" fmla="*/ 678906 h 969"/>
                  <a:gd name="T108" fmla="*/ 266860 w 1121"/>
                  <a:gd name="T109" fmla="*/ 657621 h 969"/>
                  <a:gd name="T110" fmla="*/ 283908 w 1121"/>
                  <a:gd name="T111" fmla="*/ 613584 h 9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969"/>
                  <a:gd name="T170" fmla="*/ 1121 w 1121"/>
                  <a:gd name="T171" fmla="*/ 969 h 9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969">
                    <a:moveTo>
                      <a:pt x="411" y="785"/>
                    </a:moveTo>
                    <a:lnTo>
                      <a:pt x="411" y="801"/>
                    </a:lnTo>
                    <a:lnTo>
                      <a:pt x="409" y="813"/>
                    </a:lnTo>
                    <a:lnTo>
                      <a:pt x="401" y="824"/>
                    </a:lnTo>
                    <a:lnTo>
                      <a:pt x="395" y="828"/>
                    </a:lnTo>
                    <a:lnTo>
                      <a:pt x="387" y="832"/>
                    </a:lnTo>
                    <a:lnTo>
                      <a:pt x="379" y="824"/>
                    </a:lnTo>
                    <a:lnTo>
                      <a:pt x="373" y="820"/>
                    </a:lnTo>
                    <a:lnTo>
                      <a:pt x="368" y="815"/>
                    </a:lnTo>
                    <a:lnTo>
                      <a:pt x="362" y="813"/>
                    </a:lnTo>
                    <a:lnTo>
                      <a:pt x="354" y="811"/>
                    </a:lnTo>
                    <a:lnTo>
                      <a:pt x="338" y="799"/>
                    </a:lnTo>
                    <a:lnTo>
                      <a:pt x="328" y="795"/>
                    </a:lnTo>
                    <a:lnTo>
                      <a:pt x="320" y="791"/>
                    </a:lnTo>
                    <a:lnTo>
                      <a:pt x="308" y="783"/>
                    </a:lnTo>
                    <a:lnTo>
                      <a:pt x="290" y="777"/>
                    </a:lnTo>
                    <a:lnTo>
                      <a:pt x="275" y="773"/>
                    </a:lnTo>
                    <a:lnTo>
                      <a:pt x="259" y="767"/>
                    </a:lnTo>
                    <a:lnTo>
                      <a:pt x="253" y="757"/>
                    </a:lnTo>
                    <a:lnTo>
                      <a:pt x="249" y="747"/>
                    </a:lnTo>
                    <a:lnTo>
                      <a:pt x="253" y="737"/>
                    </a:lnTo>
                    <a:lnTo>
                      <a:pt x="261" y="730"/>
                    </a:lnTo>
                    <a:lnTo>
                      <a:pt x="257" y="722"/>
                    </a:lnTo>
                    <a:lnTo>
                      <a:pt x="253" y="712"/>
                    </a:lnTo>
                    <a:lnTo>
                      <a:pt x="237" y="698"/>
                    </a:lnTo>
                    <a:lnTo>
                      <a:pt x="239" y="682"/>
                    </a:lnTo>
                    <a:lnTo>
                      <a:pt x="243" y="662"/>
                    </a:lnTo>
                    <a:lnTo>
                      <a:pt x="249" y="647"/>
                    </a:lnTo>
                    <a:lnTo>
                      <a:pt x="253" y="641"/>
                    </a:lnTo>
                    <a:lnTo>
                      <a:pt x="259" y="635"/>
                    </a:lnTo>
                    <a:lnTo>
                      <a:pt x="261" y="627"/>
                    </a:lnTo>
                    <a:lnTo>
                      <a:pt x="261" y="619"/>
                    </a:lnTo>
                    <a:lnTo>
                      <a:pt x="257" y="605"/>
                    </a:lnTo>
                    <a:lnTo>
                      <a:pt x="253" y="591"/>
                    </a:lnTo>
                    <a:lnTo>
                      <a:pt x="249" y="577"/>
                    </a:lnTo>
                    <a:lnTo>
                      <a:pt x="239" y="575"/>
                    </a:lnTo>
                    <a:lnTo>
                      <a:pt x="235" y="575"/>
                    </a:lnTo>
                    <a:lnTo>
                      <a:pt x="227" y="575"/>
                    </a:lnTo>
                    <a:lnTo>
                      <a:pt x="219" y="573"/>
                    </a:lnTo>
                    <a:lnTo>
                      <a:pt x="217" y="566"/>
                    </a:lnTo>
                    <a:lnTo>
                      <a:pt x="213" y="564"/>
                    </a:lnTo>
                    <a:lnTo>
                      <a:pt x="209" y="560"/>
                    </a:lnTo>
                    <a:lnTo>
                      <a:pt x="205" y="560"/>
                    </a:lnTo>
                    <a:lnTo>
                      <a:pt x="191" y="562"/>
                    </a:lnTo>
                    <a:lnTo>
                      <a:pt x="178" y="564"/>
                    </a:lnTo>
                    <a:lnTo>
                      <a:pt x="168" y="560"/>
                    </a:lnTo>
                    <a:lnTo>
                      <a:pt x="164" y="552"/>
                    </a:lnTo>
                    <a:lnTo>
                      <a:pt x="156" y="546"/>
                    </a:lnTo>
                    <a:lnTo>
                      <a:pt x="148" y="540"/>
                    </a:lnTo>
                    <a:lnTo>
                      <a:pt x="144" y="528"/>
                    </a:lnTo>
                    <a:lnTo>
                      <a:pt x="138" y="516"/>
                    </a:lnTo>
                    <a:lnTo>
                      <a:pt x="132" y="506"/>
                    </a:lnTo>
                    <a:lnTo>
                      <a:pt x="120" y="500"/>
                    </a:lnTo>
                    <a:lnTo>
                      <a:pt x="118" y="498"/>
                    </a:lnTo>
                    <a:lnTo>
                      <a:pt x="114" y="494"/>
                    </a:lnTo>
                    <a:lnTo>
                      <a:pt x="110" y="492"/>
                    </a:lnTo>
                    <a:lnTo>
                      <a:pt x="108" y="488"/>
                    </a:lnTo>
                    <a:lnTo>
                      <a:pt x="106" y="485"/>
                    </a:lnTo>
                    <a:lnTo>
                      <a:pt x="104" y="479"/>
                    </a:lnTo>
                    <a:lnTo>
                      <a:pt x="100" y="475"/>
                    </a:lnTo>
                    <a:lnTo>
                      <a:pt x="100" y="471"/>
                    </a:lnTo>
                    <a:lnTo>
                      <a:pt x="108" y="459"/>
                    </a:lnTo>
                    <a:lnTo>
                      <a:pt x="116" y="447"/>
                    </a:lnTo>
                    <a:lnTo>
                      <a:pt x="128" y="439"/>
                    </a:lnTo>
                    <a:lnTo>
                      <a:pt x="138" y="431"/>
                    </a:lnTo>
                    <a:lnTo>
                      <a:pt x="138" y="421"/>
                    </a:lnTo>
                    <a:lnTo>
                      <a:pt x="136" y="417"/>
                    </a:lnTo>
                    <a:lnTo>
                      <a:pt x="128" y="415"/>
                    </a:lnTo>
                    <a:lnTo>
                      <a:pt x="120" y="415"/>
                    </a:lnTo>
                    <a:lnTo>
                      <a:pt x="98" y="417"/>
                    </a:lnTo>
                    <a:lnTo>
                      <a:pt x="91" y="419"/>
                    </a:lnTo>
                    <a:lnTo>
                      <a:pt x="85" y="419"/>
                    </a:lnTo>
                    <a:lnTo>
                      <a:pt x="75" y="421"/>
                    </a:lnTo>
                    <a:lnTo>
                      <a:pt x="65" y="421"/>
                    </a:lnTo>
                    <a:lnTo>
                      <a:pt x="55" y="421"/>
                    </a:lnTo>
                    <a:lnTo>
                      <a:pt x="43" y="417"/>
                    </a:lnTo>
                    <a:lnTo>
                      <a:pt x="35" y="409"/>
                    </a:lnTo>
                    <a:lnTo>
                      <a:pt x="29" y="405"/>
                    </a:lnTo>
                    <a:lnTo>
                      <a:pt x="21" y="402"/>
                    </a:lnTo>
                    <a:lnTo>
                      <a:pt x="9" y="400"/>
                    </a:lnTo>
                    <a:lnTo>
                      <a:pt x="5" y="388"/>
                    </a:lnTo>
                    <a:lnTo>
                      <a:pt x="0" y="372"/>
                    </a:lnTo>
                    <a:lnTo>
                      <a:pt x="0" y="362"/>
                    </a:lnTo>
                    <a:lnTo>
                      <a:pt x="0" y="360"/>
                    </a:lnTo>
                    <a:lnTo>
                      <a:pt x="2" y="358"/>
                    </a:lnTo>
                    <a:lnTo>
                      <a:pt x="11" y="356"/>
                    </a:lnTo>
                    <a:lnTo>
                      <a:pt x="19" y="354"/>
                    </a:lnTo>
                    <a:lnTo>
                      <a:pt x="35" y="352"/>
                    </a:lnTo>
                    <a:lnTo>
                      <a:pt x="41" y="350"/>
                    </a:lnTo>
                    <a:lnTo>
                      <a:pt x="47" y="350"/>
                    </a:lnTo>
                    <a:lnTo>
                      <a:pt x="51" y="348"/>
                    </a:lnTo>
                    <a:lnTo>
                      <a:pt x="61" y="346"/>
                    </a:lnTo>
                    <a:lnTo>
                      <a:pt x="71" y="338"/>
                    </a:lnTo>
                    <a:lnTo>
                      <a:pt x="81" y="332"/>
                    </a:lnTo>
                    <a:lnTo>
                      <a:pt x="93" y="328"/>
                    </a:lnTo>
                    <a:lnTo>
                      <a:pt x="108" y="322"/>
                    </a:lnTo>
                    <a:lnTo>
                      <a:pt x="114" y="317"/>
                    </a:lnTo>
                    <a:lnTo>
                      <a:pt x="118" y="313"/>
                    </a:lnTo>
                    <a:lnTo>
                      <a:pt x="122" y="311"/>
                    </a:lnTo>
                    <a:lnTo>
                      <a:pt x="132" y="307"/>
                    </a:lnTo>
                    <a:lnTo>
                      <a:pt x="138" y="309"/>
                    </a:lnTo>
                    <a:lnTo>
                      <a:pt x="142" y="311"/>
                    </a:lnTo>
                    <a:lnTo>
                      <a:pt x="148" y="309"/>
                    </a:lnTo>
                    <a:lnTo>
                      <a:pt x="150" y="305"/>
                    </a:lnTo>
                    <a:lnTo>
                      <a:pt x="156" y="301"/>
                    </a:lnTo>
                    <a:lnTo>
                      <a:pt x="162" y="299"/>
                    </a:lnTo>
                    <a:lnTo>
                      <a:pt x="176" y="297"/>
                    </a:lnTo>
                    <a:lnTo>
                      <a:pt x="188" y="297"/>
                    </a:lnTo>
                    <a:lnTo>
                      <a:pt x="193" y="295"/>
                    </a:lnTo>
                    <a:lnTo>
                      <a:pt x="197" y="295"/>
                    </a:lnTo>
                    <a:lnTo>
                      <a:pt x="207" y="299"/>
                    </a:lnTo>
                    <a:lnTo>
                      <a:pt x="213" y="303"/>
                    </a:lnTo>
                    <a:lnTo>
                      <a:pt x="223" y="307"/>
                    </a:lnTo>
                    <a:lnTo>
                      <a:pt x="235" y="311"/>
                    </a:lnTo>
                    <a:lnTo>
                      <a:pt x="243" y="313"/>
                    </a:lnTo>
                    <a:lnTo>
                      <a:pt x="249" y="315"/>
                    </a:lnTo>
                    <a:lnTo>
                      <a:pt x="255" y="317"/>
                    </a:lnTo>
                    <a:lnTo>
                      <a:pt x="267" y="305"/>
                    </a:lnTo>
                    <a:lnTo>
                      <a:pt x="279" y="287"/>
                    </a:lnTo>
                    <a:lnTo>
                      <a:pt x="281" y="283"/>
                    </a:lnTo>
                    <a:lnTo>
                      <a:pt x="282" y="277"/>
                    </a:lnTo>
                    <a:lnTo>
                      <a:pt x="284" y="269"/>
                    </a:lnTo>
                    <a:lnTo>
                      <a:pt x="288" y="265"/>
                    </a:lnTo>
                    <a:lnTo>
                      <a:pt x="294" y="259"/>
                    </a:lnTo>
                    <a:lnTo>
                      <a:pt x="304" y="249"/>
                    </a:lnTo>
                    <a:lnTo>
                      <a:pt x="312" y="241"/>
                    </a:lnTo>
                    <a:lnTo>
                      <a:pt x="320" y="230"/>
                    </a:lnTo>
                    <a:lnTo>
                      <a:pt x="324" y="218"/>
                    </a:lnTo>
                    <a:lnTo>
                      <a:pt x="326" y="208"/>
                    </a:lnTo>
                    <a:lnTo>
                      <a:pt x="324" y="202"/>
                    </a:lnTo>
                    <a:lnTo>
                      <a:pt x="320" y="200"/>
                    </a:lnTo>
                    <a:lnTo>
                      <a:pt x="314" y="196"/>
                    </a:lnTo>
                    <a:lnTo>
                      <a:pt x="306" y="190"/>
                    </a:lnTo>
                    <a:lnTo>
                      <a:pt x="294" y="186"/>
                    </a:lnTo>
                    <a:lnTo>
                      <a:pt x="273" y="182"/>
                    </a:lnTo>
                    <a:lnTo>
                      <a:pt x="269" y="162"/>
                    </a:lnTo>
                    <a:lnTo>
                      <a:pt x="267" y="145"/>
                    </a:lnTo>
                    <a:lnTo>
                      <a:pt x="261" y="129"/>
                    </a:lnTo>
                    <a:lnTo>
                      <a:pt x="249" y="111"/>
                    </a:lnTo>
                    <a:lnTo>
                      <a:pt x="245" y="99"/>
                    </a:lnTo>
                    <a:lnTo>
                      <a:pt x="245" y="85"/>
                    </a:lnTo>
                    <a:lnTo>
                      <a:pt x="245" y="70"/>
                    </a:lnTo>
                    <a:lnTo>
                      <a:pt x="249" y="56"/>
                    </a:lnTo>
                    <a:lnTo>
                      <a:pt x="247" y="42"/>
                    </a:lnTo>
                    <a:lnTo>
                      <a:pt x="247" y="34"/>
                    </a:lnTo>
                    <a:lnTo>
                      <a:pt x="249" y="26"/>
                    </a:lnTo>
                    <a:lnTo>
                      <a:pt x="253" y="24"/>
                    </a:lnTo>
                    <a:lnTo>
                      <a:pt x="255" y="24"/>
                    </a:lnTo>
                    <a:lnTo>
                      <a:pt x="261" y="22"/>
                    </a:lnTo>
                    <a:lnTo>
                      <a:pt x="263" y="20"/>
                    </a:lnTo>
                    <a:lnTo>
                      <a:pt x="263" y="18"/>
                    </a:lnTo>
                    <a:lnTo>
                      <a:pt x="273" y="14"/>
                    </a:lnTo>
                    <a:lnTo>
                      <a:pt x="281" y="12"/>
                    </a:lnTo>
                    <a:lnTo>
                      <a:pt x="286" y="14"/>
                    </a:lnTo>
                    <a:lnTo>
                      <a:pt x="296" y="14"/>
                    </a:lnTo>
                    <a:lnTo>
                      <a:pt x="310" y="20"/>
                    </a:lnTo>
                    <a:lnTo>
                      <a:pt x="320" y="26"/>
                    </a:lnTo>
                    <a:lnTo>
                      <a:pt x="330" y="26"/>
                    </a:lnTo>
                    <a:lnTo>
                      <a:pt x="340" y="26"/>
                    </a:lnTo>
                    <a:lnTo>
                      <a:pt x="366" y="26"/>
                    </a:lnTo>
                    <a:lnTo>
                      <a:pt x="387" y="26"/>
                    </a:lnTo>
                    <a:lnTo>
                      <a:pt x="431" y="16"/>
                    </a:lnTo>
                    <a:lnTo>
                      <a:pt x="474" y="8"/>
                    </a:lnTo>
                    <a:lnTo>
                      <a:pt x="520" y="4"/>
                    </a:lnTo>
                    <a:lnTo>
                      <a:pt x="563" y="0"/>
                    </a:lnTo>
                    <a:lnTo>
                      <a:pt x="575" y="2"/>
                    </a:lnTo>
                    <a:lnTo>
                      <a:pt x="589" y="2"/>
                    </a:lnTo>
                    <a:lnTo>
                      <a:pt x="617" y="2"/>
                    </a:lnTo>
                    <a:lnTo>
                      <a:pt x="645" y="2"/>
                    </a:lnTo>
                    <a:lnTo>
                      <a:pt x="674" y="2"/>
                    </a:lnTo>
                    <a:lnTo>
                      <a:pt x="686" y="16"/>
                    </a:lnTo>
                    <a:lnTo>
                      <a:pt x="700" y="32"/>
                    </a:lnTo>
                    <a:lnTo>
                      <a:pt x="704" y="48"/>
                    </a:lnTo>
                    <a:lnTo>
                      <a:pt x="706" y="60"/>
                    </a:lnTo>
                    <a:lnTo>
                      <a:pt x="706" y="70"/>
                    </a:lnTo>
                    <a:lnTo>
                      <a:pt x="708" y="73"/>
                    </a:lnTo>
                    <a:lnTo>
                      <a:pt x="710" y="79"/>
                    </a:lnTo>
                    <a:lnTo>
                      <a:pt x="716" y="81"/>
                    </a:lnTo>
                    <a:lnTo>
                      <a:pt x="724" y="81"/>
                    </a:lnTo>
                    <a:lnTo>
                      <a:pt x="730" y="83"/>
                    </a:lnTo>
                    <a:lnTo>
                      <a:pt x="740" y="83"/>
                    </a:lnTo>
                    <a:lnTo>
                      <a:pt x="753" y="85"/>
                    </a:lnTo>
                    <a:lnTo>
                      <a:pt x="769" y="87"/>
                    </a:lnTo>
                    <a:lnTo>
                      <a:pt x="781" y="89"/>
                    </a:lnTo>
                    <a:lnTo>
                      <a:pt x="801" y="93"/>
                    </a:lnTo>
                    <a:lnTo>
                      <a:pt x="821" y="97"/>
                    </a:lnTo>
                    <a:lnTo>
                      <a:pt x="834" y="95"/>
                    </a:lnTo>
                    <a:lnTo>
                      <a:pt x="850" y="95"/>
                    </a:lnTo>
                    <a:lnTo>
                      <a:pt x="864" y="97"/>
                    </a:lnTo>
                    <a:lnTo>
                      <a:pt x="870" y="99"/>
                    </a:lnTo>
                    <a:lnTo>
                      <a:pt x="874" y="103"/>
                    </a:lnTo>
                    <a:lnTo>
                      <a:pt x="884" y="131"/>
                    </a:lnTo>
                    <a:lnTo>
                      <a:pt x="890" y="145"/>
                    </a:lnTo>
                    <a:lnTo>
                      <a:pt x="900" y="156"/>
                    </a:lnTo>
                    <a:lnTo>
                      <a:pt x="904" y="168"/>
                    </a:lnTo>
                    <a:lnTo>
                      <a:pt x="914" y="182"/>
                    </a:lnTo>
                    <a:lnTo>
                      <a:pt x="916" y="190"/>
                    </a:lnTo>
                    <a:lnTo>
                      <a:pt x="918" y="194"/>
                    </a:lnTo>
                    <a:lnTo>
                      <a:pt x="925" y="196"/>
                    </a:lnTo>
                    <a:lnTo>
                      <a:pt x="933" y="192"/>
                    </a:lnTo>
                    <a:lnTo>
                      <a:pt x="939" y="190"/>
                    </a:lnTo>
                    <a:lnTo>
                      <a:pt x="945" y="188"/>
                    </a:lnTo>
                    <a:lnTo>
                      <a:pt x="951" y="190"/>
                    </a:lnTo>
                    <a:lnTo>
                      <a:pt x="957" y="196"/>
                    </a:lnTo>
                    <a:lnTo>
                      <a:pt x="959" y="208"/>
                    </a:lnTo>
                    <a:lnTo>
                      <a:pt x="959" y="214"/>
                    </a:lnTo>
                    <a:lnTo>
                      <a:pt x="961" y="220"/>
                    </a:lnTo>
                    <a:lnTo>
                      <a:pt x="965" y="222"/>
                    </a:lnTo>
                    <a:lnTo>
                      <a:pt x="971" y="224"/>
                    </a:lnTo>
                    <a:lnTo>
                      <a:pt x="977" y="228"/>
                    </a:lnTo>
                    <a:lnTo>
                      <a:pt x="987" y="228"/>
                    </a:lnTo>
                    <a:lnTo>
                      <a:pt x="1003" y="228"/>
                    </a:lnTo>
                    <a:lnTo>
                      <a:pt x="1009" y="232"/>
                    </a:lnTo>
                    <a:lnTo>
                      <a:pt x="1015" y="239"/>
                    </a:lnTo>
                    <a:lnTo>
                      <a:pt x="1017" y="245"/>
                    </a:lnTo>
                    <a:lnTo>
                      <a:pt x="1026" y="251"/>
                    </a:lnTo>
                    <a:lnTo>
                      <a:pt x="1038" y="255"/>
                    </a:lnTo>
                    <a:lnTo>
                      <a:pt x="1044" y="257"/>
                    </a:lnTo>
                    <a:lnTo>
                      <a:pt x="1046" y="257"/>
                    </a:lnTo>
                    <a:lnTo>
                      <a:pt x="1054" y="261"/>
                    </a:lnTo>
                    <a:lnTo>
                      <a:pt x="1062" y="265"/>
                    </a:lnTo>
                    <a:lnTo>
                      <a:pt x="1080" y="271"/>
                    </a:lnTo>
                    <a:lnTo>
                      <a:pt x="1088" y="281"/>
                    </a:lnTo>
                    <a:lnTo>
                      <a:pt x="1098" y="287"/>
                    </a:lnTo>
                    <a:lnTo>
                      <a:pt x="1104" y="293"/>
                    </a:lnTo>
                    <a:lnTo>
                      <a:pt x="1106" y="295"/>
                    </a:lnTo>
                    <a:lnTo>
                      <a:pt x="1108" y="297"/>
                    </a:lnTo>
                    <a:lnTo>
                      <a:pt x="1109" y="305"/>
                    </a:lnTo>
                    <a:lnTo>
                      <a:pt x="1108" y="315"/>
                    </a:lnTo>
                    <a:lnTo>
                      <a:pt x="1104" y="320"/>
                    </a:lnTo>
                    <a:lnTo>
                      <a:pt x="1094" y="328"/>
                    </a:lnTo>
                    <a:lnTo>
                      <a:pt x="1088" y="338"/>
                    </a:lnTo>
                    <a:lnTo>
                      <a:pt x="1084" y="344"/>
                    </a:lnTo>
                    <a:lnTo>
                      <a:pt x="1074" y="350"/>
                    </a:lnTo>
                    <a:lnTo>
                      <a:pt x="1066" y="356"/>
                    </a:lnTo>
                    <a:lnTo>
                      <a:pt x="1058" y="362"/>
                    </a:lnTo>
                    <a:lnTo>
                      <a:pt x="1050" y="366"/>
                    </a:lnTo>
                    <a:lnTo>
                      <a:pt x="1044" y="368"/>
                    </a:lnTo>
                    <a:lnTo>
                      <a:pt x="1034" y="372"/>
                    </a:lnTo>
                    <a:lnTo>
                      <a:pt x="1030" y="372"/>
                    </a:lnTo>
                    <a:lnTo>
                      <a:pt x="1026" y="372"/>
                    </a:lnTo>
                    <a:lnTo>
                      <a:pt x="1020" y="378"/>
                    </a:lnTo>
                    <a:lnTo>
                      <a:pt x="1018" y="382"/>
                    </a:lnTo>
                    <a:lnTo>
                      <a:pt x="1017" y="384"/>
                    </a:lnTo>
                    <a:lnTo>
                      <a:pt x="1017" y="386"/>
                    </a:lnTo>
                    <a:lnTo>
                      <a:pt x="1022" y="390"/>
                    </a:lnTo>
                    <a:lnTo>
                      <a:pt x="1030" y="398"/>
                    </a:lnTo>
                    <a:lnTo>
                      <a:pt x="1024" y="400"/>
                    </a:lnTo>
                    <a:lnTo>
                      <a:pt x="1018" y="400"/>
                    </a:lnTo>
                    <a:lnTo>
                      <a:pt x="1017" y="402"/>
                    </a:lnTo>
                    <a:lnTo>
                      <a:pt x="1015" y="405"/>
                    </a:lnTo>
                    <a:lnTo>
                      <a:pt x="1015" y="415"/>
                    </a:lnTo>
                    <a:lnTo>
                      <a:pt x="1017" y="427"/>
                    </a:lnTo>
                    <a:lnTo>
                      <a:pt x="1022" y="433"/>
                    </a:lnTo>
                    <a:lnTo>
                      <a:pt x="1030" y="439"/>
                    </a:lnTo>
                    <a:lnTo>
                      <a:pt x="1050" y="435"/>
                    </a:lnTo>
                    <a:lnTo>
                      <a:pt x="1068" y="431"/>
                    </a:lnTo>
                    <a:lnTo>
                      <a:pt x="1074" y="435"/>
                    </a:lnTo>
                    <a:lnTo>
                      <a:pt x="1076" y="441"/>
                    </a:lnTo>
                    <a:lnTo>
                      <a:pt x="1080" y="445"/>
                    </a:lnTo>
                    <a:lnTo>
                      <a:pt x="1084" y="451"/>
                    </a:lnTo>
                    <a:lnTo>
                      <a:pt x="1090" y="457"/>
                    </a:lnTo>
                    <a:lnTo>
                      <a:pt x="1102" y="461"/>
                    </a:lnTo>
                    <a:lnTo>
                      <a:pt x="1104" y="475"/>
                    </a:lnTo>
                    <a:lnTo>
                      <a:pt x="1108" y="485"/>
                    </a:lnTo>
                    <a:lnTo>
                      <a:pt x="1111" y="492"/>
                    </a:lnTo>
                    <a:lnTo>
                      <a:pt x="1119" y="500"/>
                    </a:lnTo>
                    <a:lnTo>
                      <a:pt x="1121" y="508"/>
                    </a:lnTo>
                    <a:lnTo>
                      <a:pt x="1121" y="516"/>
                    </a:lnTo>
                    <a:lnTo>
                      <a:pt x="1121" y="526"/>
                    </a:lnTo>
                    <a:lnTo>
                      <a:pt x="1121" y="534"/>
                    </a:lnTo>
                    <a:lnTo>
                      <a:pt x="1117" y="540"/>
                    </a:lnTo>
                    <a:lnTo>
                      <a:pt x="1113" y="544"/>
                    </a:lnTo>
                    <a:lnTo>
                      <a:pt x="1100" y="550"/>
                    </a:lnTo>
                    <a:lnTo>
                      <a:pt x="1082" y="558"/>
                    </a:lnTo>
                    <a:lnTo>
                      <a:pt x="1068" y="560"/>
                    </a:lnTo>
                    <a:lnTo>
                      <a:pt x="1060" y="564"/>
                    </a:lnTo>
                    <a:lnTo>
                      <a:pt x="1058" y="566"/>
                    </a:lnTo>
                    <a:lnTo>
                      <a:pt x="1060" y="566"/>
                    </a:lnTo>
                    <a:lnTo>
                      <a:pt x="1058" y="568"/>
                    </a:lnTo>
                    <a:lnTo>
                      <a:pt x="1052" y="573"/>
                    </a:lnTo>
                    <a:lnTo>
                      <a:pt x="1048" y="577"/>
                    </a:lnTo>
                    <a:lnTo>
                      <a:pt x="1044" y="581"/>
                    </a:lnTo>
                    <a:lnTo>
                      <a:pt x="1038" y="583"/>
                    </a:lnTo>
                    <a:lnTo>
                      <a:pt x="1036" y="585"/>
                    </a:lnTo>
                    <a:lnTo>
                      <a:pt x="1028" y="595"/>
                    </a:lnTo>
                    <a:lnTo>
                      <a:pt x="1018" y="603"/>
                    </a:lnTo>
                    <a:lnTo>
                      <a:pt x="1013" y="611"/>
                    </a:lnTo>
                    <a:lnTo>
                      <a:pt x="1007" y="623"/>
                    </a:lnTo>
                    <a:lnTo>
                      <a:pt x="1005" y="635"/>
                    </a:lnTo>
                    <a:lnTo>
                      <a:pt x="1003" y="647"/>
                    </a:lnTo>
                    <a:lnTo>
                      <a:pt x="997" y="654"/>
                    </a:lnTo>
                    <a:lnTo>
                      <a:pt x="985" y="662"/>
                    </a:lnTo>
                    <a:lnTo>
                      <a:pt x="981" y="654"/>
                    </a:lnTo>
                    <a:lnTo>
                      <a:pt x="975" y="647"/>
                    </a:lnTo>
                    <a:lnTo>
                      <a:pt x="973" y="639"/>
                    </a:lnTo>
                    <a:lnTo>
                      <a:pt x="967" y="629"/>
                    </a:lnTo>
                    <a:lnTo>
                      <a:pt x="965" y="623"/>
                    </a:lnTo>
                    <a:lnTo>
                      <a:pt x="963" y="615"/>
                    </a:lnTo>
                    <a:lnTo>
                      <a:pt x="961" y="615"/>
                    </a:lnTo>
                    <a:lnTo>
                      <a:pt x="959" y="613"/>
                    </a:lnTo>
                    <a:lnTo>
                      <a:pt x="955" y="615"/>
                    </a:lnTo>
                    <a:lnTo>
                      <a:pt x="945" y="617"/>
                    </a:lnTo>
                    <a:lnTo>
                      <a:pt x="933" y="627"/>
                    </a:lnTo>
                    <a:lnTo>
                      <a:pt x="925" y="635"/>
                    </a:lnTo>
                    <a:lnTo>
                      <a:pt x="916" y="639"/>
                    </a:lnTo>
                    <a:lnTo>
                      <a:pt x="902" y="643"/>
                    </a:lnTo>
                    <a:lnTo>
                      <a:pt x="882" y="656"/>
                    </a:lnTo>
                    <a:lnTo>
                      <a:pt x="862" y="668"/>
                    </a:lnTo>
                    <a:lnTo>
                      <a:pt x="840" y="682"/>
                    </a:lnTo>
                    <a:lnTo>
                      <a:pt x="823" y="698"/>
                    </a:lnTo>
                    <a:lnTo>
                      <a:pt x="813" y="712"/>
                    </a:lnTo>
                    <a:lnTo>
                      <a:pt x="805" y="728"/>
                    </a:lnTo>
                    <a:lnTo>
                      <a:pt x="793" y="741"/>
                    </a:lnTo>
                    <a:lnTo>
                      <a:pt x="785" y="747"/>
                    </a:lnTo>
                    <a:lnTo>
                      <a:pt x="779" y="751"/>
                    </a:lnTo>
                    <a:lnTo>
                      <a:pt x="775" y="739"/>
                    </a:lnTo>
                    <a:lnTo>
                      <a:pt x="777" y="732"/>
                    </a:lnTo>
                    <a:lnTo>
                      <a:pt x="783" y="724"/>
                    </a:lnTo>
                    <a:lnTo>
                      <a:pt x="793" y="716"/>
                    </a:lnTo>
                    <a:lnTo>
                      <a:pt x="789" y="706"/>
                    </a:lnTo>
                    <a:lnTo>
                      <a:pt x="785" y="700"/>
                    </a:lnTo>
                    <a:lnTo>
                      <a:pt x="781" y="694"/>
                    </a:lnTo>
                    <a:lnTo>
                      <a:pt x="775" y="692"/>
                    </a:lnTo>
                    <a:lnTo>
                      <a:pt x="761" y="686"/>
                    </a:lnTo>
                    <a:lnTo>
                      <a:pt x="753" y="686"/>
                    </a:lnTo>
                    <a:lnTo>
                      <a:pt x="740" y="684"/>
                    </a:lnTo>
                    <a:lnTo>
                      <a:pt x="714" y="684"/>
                    </a:lnTo>
                    <a:lnTo>
                      <a:pt x="684" y="682"/>
                    </a:lnTo>
                    <a:lnTo>
                      <a:pt x="670" y="682"/>
                    </a:lnTo>
                    <a:lnTo>
                      <a:pt x="658" y="686"/>
                    </a:lnTo>
                    <a:lnTo>
                      <a:pt x="645" y="688"/>
                    </a:lnTo>
                    <a:lnTo>
                      <a:pt x="635" y="696"/>
                    </a:lnTo>
                    <a:lnTo>
                      <a:pt x="633" y="700"/>
                    </a:lnTo>
                    <a:lnTo>
                      <a:pt x="627" y="708"/>
                    </a:lnTo>
                    <a:lnTo>
                      <a:pt x="613" y="724"/>
                    </a:lnTo>
                    <a:lnTo>
                      <a:pt x="599" y="737"/>
                    </a:lnTo>
                    <a:lnTo>
                      <a:pt x="591" y="743"/>
                    </a:lnTo>
                    <a:lnTo>
                      <a:pt x="585" y="747"/>
                    </a:lnTo>
                    <a:lnTo>
                      <a:pt x="577" y="751"/>
                    </a:lnTo>
                    <a:lnTo>
                      <a:pt x="569" y="755"/>
                    </a:lnTo>
                    <a:lnTo>
                      <a:pt x="559" y="759"/>
                    </a:lnTo>
                    <a:lnTo>
                      <a:pt x="552" y="767"/>
                    </a:lnTo>
                    <a:lnTo>
                      <a:pt x="542" y="781"/>
                    </a:lnTo>
                    <a:lnTo>
                      <a:pt x="532" y="791"/>
                    </a:lnTo>
                    <a:lnTo>
                      <a:pt x="520" y="799"/>
                    </a:lnTo>
                    <a:lnTo>
                      <a:pt x="508" y="809"/>
                    </a:lnTo>
                    <a:lnTo>
                      <a:pt x="506" y="822"/>
                    </a:lnTo>
                    <a:lnTo>
                      <a:pt x="504" y="830"/>
                    </a:lnTo>
                    <a:lnTo>
                      <a:pt x="496" y="838"/>
                    </a:lnTo>
                    <a:lnTo>
                      <a:pt x="492" y="842"/>
                    </a:lnTo>
                    <a:lnTo>
                      <a:pt x="486" y="844"/>
                    </a:lnTo>
                    <a:lnTo>
                      <a:pt x="482" y="848"/>
                    </a:lnTo>
                    <a:lnTo>
                      <a:pt x="476" y="852"/>
                    </a:lnTo>
                    <a:lnTo>
                      <a:pt x="470" y="854"/>
                    </a:lnTo>
                    <a:lnTo>
                      <a:pt x="466" y="858"/>
                    </a:lnTo>
                    <a:lnTo>
                      <a:pt x="461" y="866"/>
                    </a:lnTo>
                    <a:lnTo>
                      <a:pt x="459" y="876"/>
                    </a:lnTo>
                    <a:lnTo>
                      <a:pt x="455" y="884"/>
                    </a:lnTo>
                    <a:lnTo>
                      <a:pt x="453" y="888"/>
                    </a:lnTo>
                    <a:lnTo>
                      <a:pt x="445" y="892"/>
                    </a:lnTo>
                    <a:lnTo>
                      <a:pt x="435" y="903"/>
                    </a:lnTo>
                    <a:lnTo>
                      <a:pt x="423" y="911"/>
                    </a:lnTo>
                    <a:lnTo>
                      <a:pt x="411" y="925"/>
                    </a:lnTo>
                    <a:lnTo>
                      <a:pt x="401" y="937"/>
                    </a:lnTo>
                    <a:lnTo>
                      <a:pt x="403" y="945"/>
                    </a:lnTo>
                    <a:lnTo>
                      <a:pt x="401" y="951"/>
                    </a:lnTo>
                    <a:lnTo>
                      <a:pt x="395" y="957"/>
                    </a:lnTo>
                    <a:lnTo>
                      <a:pt x="383" y="963"/>
                    </a:lnTo>
                    <a:lnTo>
                      <a:pt x="377" y="969"/>
                    </a:lnTo>
                    <a:lnTo>
                      <a:pt x="372" y="969"/>
                    </a:lnTo>
                    <a:lnTo>
                      <a:pt x="368" y="963"/>
                    </a:lnTo>
                    <a:lnTo>
                      <a:pt x="364" y="957"/>
                    </a:lnTo>
                    <a:lnTo>
                      <a:pt x="368" y="951"/>
                    </a:lnTo>
                    <a:lnTo>
                      <a:pt x="372" y="945"/>
                    </a:lnTo>
                    <a:lnTo>
                      <a:pt x="377" y="943"/>
                    </a:lnTo>
                    <a:lnTo>
                      <a:pt x="383" y="939"/>
                    </a:lnTo>
                    <a:lnTo>
                      <a:pt x="395" y="925"/>
                    </a:lnTo>
                    <a:lnTo>
                      <a:pt x="407" y="911"/>
                    </a:lnTo>
                    <a:lnTo>
                      <a:pt x="411" y="905"/>
                    </a:lnTo>
                    <a:lnTo>
                      <a:pt x="411" y="903"/>
                    </a:lnTo>
                    <a:lnTo>
                      <a:pt x="411" y="901"/>
                    </a:lnTo>
                    <a:lnTo>
                      <a:pt x="411" y="899"/>
                    </a:lnTo>
                    <a:lnTo>
                      <a:pt x="409" y="898"/>
                    </a:lnTo>
                    <a:lnTo>
                      <a:pt x="407" y="896"/>
                    </a:lnTo>
                    <a:lnTo>
                      <a:pt x="411" y="888"/>
                    </a:lnTo>
                    <a:lnTo>
                      <a:pt x="417" y="878"/>
                    </a:lnTo>
                    <a:lnTo>
                      <a:pt x="419" y="866"/>
                    </a:lnTo>
                    <a:lnTo>
                      <a:pt x="421" y="858"/>
                    </a:lnTo>
                    <a:lnTo>
                      <a:pt x="425" y="852"/>
                    </a:lnTo>
                    <a:lnTo>
                      <a:pt x="431" y="844"/>
                    </a:lnTo>
                    <a:lnTo>
                      <a:pt x="433" y="836"/>
                    </a:lnTo>
                    <a:lnTo>
                      <a:pt x="435" y="828"/>
                    </a:lnTo>
                    <a:lnTo>
                      <a:pt x="435" y="809"/>
                    </a:lnTo>
                    <a:lnTo>
                      <a:pt x="431" y="799"/>
                    </a:lnTo>
                    <a:lnTo>
                      <a:pt x="427" y="791"/>
                    </a:lnTo>
                    <a:lnTo>
                      <a:pt x="421" y="787"/>
                    </a:lnTo>
                    <a:lnTo>
                      <a:pt x="411" y="785"/>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4" name="Freeform 113"/>
              <p:cNvSpPr>
                <a:spLocks/>
              </p:cNvSpPr>
              <p:nvPr/>
            </p:nvSpPr>
            <p:spPr bwMode="auto">
              <a:xfrm>
                <a:off x="5856288" y="2844915"/>
                <a:ext cx="563562" cy="847725"/>
              </a:xfrm>
              <a:custGeom>
                <a:avLst/>
                <a:gdLst>
                  <a:gd name="T0" fmla="*/ 209622 w 863"/>
                  <a:gd name="T1" fmla="*/ 828659 h 1156"/>
                  <a:gd name="T2" fmla="*/ 193949 w 863"/>
                  <a:gd name="T3" fmla="*/ 843325 h 1156"/>
                  <a:gd name="T4" fmla="*/ 169134 w 863"/>
                  <a:gd name="T5" fmla="*/ 828659 h 1156"/>
                  <a:gd name="T6" fmla="*/ 142360 w 863"/>
                  <a:gd name="T7" fmla="*/ 767792 h 1156"/>
                  <a:gd name="T8" fmla="*/ 98607 w 863"/>
                  <a:gd name="T9" fmla="*/ 744326 h 1156"/>
                  <a:gd name="T10" fmla="*/ 108402 w 863"/>
                  <a:gd name="T11" fmla="*/ 718659 h 1156"/>
                  <a:gd name="T12" fmla="*/ 142360 w 863"/>
                  <a:gd name="T13" fmla="*/ 695193 h 1156"/>
                  <a:gd name="T14" fmla="*/ 160645 w 863"/>
                  <a:gd name="T15" fmla="*/ 668060 h 1156"/>
                  <a:gd name="T16" fmla="*/ 111015 w 863"/>
                  <a:gd name="T17" fmla="*/ 631394 h 1156"/>
                  <a:gd name="T18" fmla="*/ 77710 w 863"/>
                  <a:gd name="T19" fmla="*/ 613061 h 1156"/>
                  <a:gd name="T20" fmla="*/ 58119 w 863"/>
                  <a:gd name="T21" fmla="*/ 588127 h 1156"/>
                  <a:gd name="T22" fmla="*/ 32651 w 863"/>
                  <a:gd name="T23" fmla="*/ 576394 h 1156"/>
                  <a:gd name="T24" fmla="*/ 5224 w 863"/>
                  <a:gd name="T25" fmla="*/ 514062 h 1156"/>
                  <a:gd name="T26" fmla="*/ 7836 w 863"/>
                  <a:gd name="T27" fmla="*/ 469329 h 1156"/>
                  <a:gd name="T28" fmla="*/ 46365 w 863"/>
                  <a:gd name="T29" fmla="*/ 435596 h 1156"/>
                  <a:gd name="T30" fmla="*/ 54201 w 863"/>
                  <a:gd name="T31" fmla="*/ 371063 h 1156"/>
                  <a:gd name="T32" fmla="*/ 33957 w 863"/>
                  <a:gd name="T33" fmla="*/ 343197 h 1156"/>
                  <a:gd name="T34" fmla="*/ 27427 w 863"/>
                  <a:gd name="T35" fmla="*/ 296997 h 1156"/>
                  <a:gd name="T36" fmla="*/ 7836 w 863"/>
                  <a:gd name="T37" fmla="*/ 272064 h 1156"/>
                  <a:gd name="T38" fmla="*/ 24815 w 863"/>
                  <a:gd name="T39" fmla="*/ 255931 h 1156"/>
                  <a:gd name="T40" fmla="*/ 24815 w 863"/>
                  <a:gd name="T41" fmla="*/ 225864 h 1156"/>
                  <a:gd name="T42" fmla="*/ 32651 w 863"/>
                  <a:gd name="T43" fmla="*/ 195065 h 1156"/>
                  <a:gd name="T44" fmla="*/ 121463 w 863"/>
                  <a:gd name="T45" fmla="*/ 175265 h 1156"/>
                  <a:gd name="T46" fmla="*/ 127993 w 863"/>
                  <a:gd name="T47" fmla="*/ 130532 h 1156"/>
                  <a:gd name="T48" fmla="*/ 147584 w 863"/>
                  <a:gd name="T49" fmla="*/ 105599 h 1156"/>
                  <a:gd name="T50" fmla="*/ 165216 w 863"/>
                  <a:gd name="T51" fmla="*/ 85066 h 1156"/>
                  <a:gd name="T52" fmla="*/ 209622 w 863"/>
                  <a:gd name="T53" fmla="*/ 44733 h 1156"/>
                  <a:gd name="T54" fmla="*/ 270353 w 863"/>
                  <a:gd name="T55" fmla="*/ 15400 h 1156"/>
                  <a:gd name="T56" fmla="*/ 297127 w 863"/>
                  <a:gd name="T57" fmla="*/ 30066 h 1156"/>
                  <a:gd name="T58" fmla="*/ 316718 w 863"/>
                  <a:gd name="T59" fmla="*/ 50600 h 1156"/>
                  <a:gd name="T60" fmla="*/ 320636 w 863"/>
                  <a:gd name="T61" fmla="*/ 99732 h 1156"/>
                  <a:gd name="T62" fmla="*/ 346104 w 863"/>
                  <a:gd name="T63" fmla="*/ 109999 h 1156"/>
                  <a:gd name="T64" fmla="*/ 364389 w 863"/>
                  <a:gd name="T65" fmla="*/ 126132 h 1156"/>
                  <a:gd name="T66" fmla="*/ 382674 w 863"/>
                  <a:gd name="T67" fmla="*/ 153265 h 1156"/>
                  <a:gd name="T68" fmla="*/ 383980 w 863"/>
                  <a:gd name="T69" fmla="*/ 197998 h 1156"/>
                  <a:gd name="T70" fmla="*/ 377449 w 863"/>
                  <a:gd name="T71" fmla="*/ 240531 h 1156"/>
                  <a:gd name="T72" fmla="*/ 393122 w 863"/>
                  <a:gd name="T73" fmla="*/ 267664 h 1156"/>
                  <a:gd name="T74" fmla="*/ 400958 w 863"/>
                  <a:gd name="T75" fmla="*/ 289664 h 1156"/>
                  <a:gd name="T76" fmla="*/ 462996 w 863"/>
                  <a:gd name="T77" fmla="*/ 331463 h 1156"/>
                  <a:gd name="T78" fmla="*/ 511973 w 863"/>
                  <a:gd name="T79" fmla="*/ 376196 h 1156"/>
                  <a:gd name="T80" fmla="*/ 554420 w 863"/>
                  <a:gd name="T81" fmla="*/ 420196 h 1156"/>
                  <a:gd name="T82" fmla="*/ 543971 w 863"/>
                  <a:gd name="T83" fmla="*/ 475195 h 1156"/>
                  <a:gd name="T84" fmla="*/ 519809 w 863"/>
                  <a:gd name="T85" fmla="*/ 525795 h 1156"/>
                  <a:gd name="T86" fmla="*/ 491076 w 863"/>
                  <a:gd name="T87" fmla="*/ 555861 h 1156"/>
                  <a:gd name="T88" fmla="*/ 449935 w 863"/>
                  <a:gd name="T89" fmla="*/ 580794 h 1156"/>
                  <a:gd name="T90" fmla="*/ 431651 w 863"/>
                  <a:gd name="T91" fmla="*/ 601327 h 1156"/>
                  <a:gd name="T92" fmla="*/ 427732 w 863"/>
                  <a:gd name="T93" fmla="*/ 616727 h 1156"/>
                  <a:gd name="T94" fmla="*/ 422508 w 863"/>
                  <a:gd name="T95" fmla="*/ 679060 h 1156"/>
                  <a:gd name="T96" fmla="*/ 423814 w 863"/>
                  <a:gd name="T97" fmla="*/ 706926 h 1156"/>
                  <a:gd name="T98" fmla="*/ 423814 w 863"/>
                  <a:gd name="T99" fmla="*/ 756059 h 1156"/>
                  <a:gd name="T100" fmla="*/ 397040 w 863"/>
                  <a:gd name="T101" fmla="*/ 761926 h 1156"/>
                  <a:gd name="T102" fmla="*/ 353941 w 863"/>
                  <a:gd name="T103" fmla="*/ 761926 h 1156"/>
                  <a:gd name="T104" fmla="*/ 333697 w 863"/>
                  <a:gd name="T105" fmla="*/ 760459 h 1156"/>
                  <a:gd name="T106" fmla="*/ 297127 w 863"/>
                  <a:gd name="T107" fmla="*/ 767792 h 1156"/>
                  <a:gd name="T108" fmla="*/ 254680 w 863"/>
                  <a:gd name="T109" fmla="*/ 775126 h 1156"/>
                  <a:gd name="T110" fmla="*/ 231171 w 863"/>
                  <a:gd name="T111" fmla="*/ 806659 h 1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3"/>
                  <a:gd name="T169" fmla="*/ 0 h 1156"/>
                  <a:gd name="T170" fmla="*/ 863 w 863"/>
                  <a:gd name="T171" fmla="*/ 1156 h 1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3" h="1156">
                    <a:moveTo>
                      <a:pt x="354" y="1100"/>
                    </a:moveTo>
                    <a:lnTo>
                      <a:pt x="348" y="1104"/>
                    </a:lnTo>
                    <a:lnTo>
                      <a:pt x="345" y="1108"/>
                    </a:lnTo>
                    <a:lnTo>
                      <a:pt x="339" y="1114"/>
                    </a:lnTo>
                    <a:lnTo>
                      <a:pt x="333" y="1122"/>
                    </a:lnTo>
                    <a:lnTo>
                      <a:pt x="327" y="1126"/>
                    </a:lnTo>
                    <a:lnTo>
                      <a:pt x="321" y="1130"/>
                    </a:lnTo>
                    <a:lnTo>
                      <a:pt x="319" y="1136"/>
                    </a:lnTo>
                    <a:lnTo>
                      <a:pt x="317" y="1142"/>
                    </a:lnTo>
                    <a:lnTo>
                      <a:pt x="313" y="1148"/>
                    </a:lnTo>
                    <a:lnTo>
                      <a:pt x="309" y="1150"/>
                    </a:lnTo>
                    <a:lnTo>
                      <a:pt x="305" y="1152"/>
                    </a:lnTo>
                    <a:lnTo>
                      <a:pt x="299" y="1156"/>
                    </a:lnTo>
                    <a:lnTo>
                      <a:pt x="297" y="1150"/>
                    </a:lnTo>
                    <a:lnTo>
                      <a:pt x="295" y="1148"/>
                    </a:lnTo>
                    <a:lnTo>
                      <a:pt x="289" y="1144"/>
                    </a:lnTo>
                    <a:lnTo>
                      <a:pt x="283" y="1142"/>
                    </a:lnTo>
                    <a:lnTo>
                      <a:pt x="275" y="1142"/>
                    </a:lnTo>
                    <a:lnTo>
                      <a:pt x="269" y="1140"/>
                    </a:lnTo>
                    <a:lnTo>
                      <a:pt x="263" y="1136"/>
                    </a:lnTo>
                    <a:lnTo>
                      <a:pt x="259" y="1130"/>
                    </a:lnTo>
                    <a:lnTo>
                      <a:pt x="253" y="1122"/>
                    </a:lnTo>
                    <a:lnTo>
                      <a:pt x="250" y="1110"/>
                    </a:lnTo>
                    <a:lnTo>
                      <a:pt x="246" y="1098"/>
                    </a:lnTo>
                    <a:lnTo>
                      <a:pt x="242" y="1081"/>
                    </a:lnTo>
                    <a:lnTo>
                      <a:pt x="236" y="1065"/>
                    </a:lnTo>
                    <a:lnTo>
                      <a:pt x="224" y="1053"/>
                    </a:lnTo>
                    <a:lnTo>
                      <a:pt x="218" y="1047"/>
                    </a:lnTo>
                    <a:lnTo>
                      <a:pt x="210" y="1043"/>
                    </a:lnTo>
                    <a:lnTo>
                      <a:pt x="196" y="1045"/>
                    </a:lnTo>
                    <a:lnTo>
                      <a:pt x="184" y="1045"/>
                    </a:lnTo>
                    <a:lnTo>
                      <a:pt x="170" y="1041"/>
                    </a:lnTo>
                    <a:lnTo>
                      <a:pt x="159" y="1035"/>
                    </a:lnTo>
                    <a:lnTo>
                      <a:pt x="155" y="1023"/>
                    </a:lnTo>
                    <a:lnTo>
                      <a:pt x="151" y="1015"/>
                    </a:lnTo>
                    <a:lnTo>
                      <a:pt x="153" y="1011"/>
                    </a:lnTo>
                    <a:lnTo>
                      <a:pt x="155" y="1007"/>
                    </a:lnTo>
                    <a:lnTo>
                      <a:pt x="159" y="1004"/>
                    </a:lnTo>
                    <a:lnTo>
                      <a:pt x="164" y="1000"/>
                    </a:lnTo>
                    <a:lnTo>
                      <a:pt x="162" y="992"/>
                    </a:lnTo>
                    <a:lnTo>
                      <a:pt x="162" y="984"/>
                    </a:lnTo>
                    <a:lnTo>
                      <a:pt x="166" y="980"/>
                    </a:lnTo>
                    <a:lnTo>
                      <a:pt x="170" y="976"/>
                    </a:lnTo>
                    <a:lnTo>
                      <a:pt x="182" y="966"/>
                    </a:lnTo>
                    <a:lnTo>
                      <a:pt x="196" y="960"/>
                    </a:lnTo>
                    <a:lnTo>
                      <a:pt x="202" y="956"/>
                    </a:lnTo>
                    <a:lnTo>
                      <a:pt x="210" y="952"/>
                    </a:lnTo>
                    <a:lnTo>
                      <a:pt x="216" y="950"/>
                    </a:lnTo>
                    <a:lnTo>
                      <a:pt x="218" y="948"/>
                    </a:lnTo>
                    <a:lnTo>
                      <a:pt x="220" y="944"/>
                    </a:lnTo>
                    <a:lnTo>
                      <a:pt x="222" y="942"/>
                    </a:lnTo>
                    <a:lnTo>
                      <a:pt x="224" y="938"/>
                    </a:lnTo>
                    <a:lnTo>
                      <a:pt x="232" y="934"/>
                    </a:lnTo>
                    <a:lnTo>
                      <a:pt x="236" y="932"/>
                    </a:lnTo>
                    <a:lnTo>
                      <a:pt x="242" y="924"/>
                    </a:lnTo>
                    <a:lnTo>
                      <a:pt x="246" y="911"/>
                    </a:lnTo>
                    <a:lnTo>
                      <a:pt x="242" y="905"/>
                    </a:lnTo>
                    <a:lnTo>
                      <a:pt x="236" y="897"/>
                    </a:lnTo>
                    <a:lnTo>
                      <a:pt x="222" y="887"/>
                    </a:lnTo>
                    <a:lnTo>
                      <a:pt x="204" y="877"/>
                    </a:lnTo>
                    <a:lnTo>
                      <a:pt x="186" y="869"/>
                    </a:lnTo>
                    <a:lnTo>
                      <a:pt x="178" y="867"/>
                    </a:lnTo>
                    <a:lnTo>
                      <a:pt x="170" y="861"/>
                    </a:lnTo>
                    <a:lnTo>
                      <a:pt x="166" y="857"/>
                    </a:lnTo>
                    <a:lnTo>
                      <a:pt x="164" y="855"/>
                    </a:lnTo>
                    <a:lnTo>
                      <a:pt x="159" y="847"/>
                    </a:lnTo>
                    <a:lnTo>
                      <a:pt x="149" y="843"/>
                    </a:lnTo>
                    <a:lnTo>
                      <a:pt x="139" y="840"/>
                    </a:lnTo>
                    <a:lnTo>
                      <a:pt x="125" y="838"/>
                    </a:lnTo>
                    <a:lnTo>
                      <a:pt x="119" y="836"/>
                    </a:lnTo>
                    <a:lnTo>
                      <a:pt x="113" y="836"/>
                    </a:lnTo>
                    <a:lnTo>
                      <a:pt x="107" y="832"/>
                    </a:lnTo>
                    <a:lnTo>
                      <a:pt x="105" y="828"/>
                    </a:lnTo>
                    <a:lnTo>
                      <a:pt x="101" y="812"/>
                    </a:lnTo>
                    <a:lnTo>
                      <a:pt x="97" y="806"/>
                    </a:lnTo>
                    <a:lnTo>
                      <a:pt x="93" y="804"/>
                    </a:lnTo>
                    <a:lnTo>
                      <a:pt x="89" y="802"/>
                    </a:lnTo>
                    <a:lnTo>
                      <a:pt x="83" y="800"/>
                    </a:lnTo>
                    <a:lnTo>
                      <a:pt x="73" y="800"/>
                    </a:lnTo>
                    <a:lnTo>
                      <a:pt x="62" y="798"/>
                    </a:lnTo>
                    <a:lnTo>
                      <a:pt x="58" y="796"/>
                    </a:lnTo>
                    <a:lnTo>
                      <a:pt x="54" y="794"/>
                    </a:lnTo>
                    <a:lnTo>
                      <a:pt x="50" y="790"/>
                    </a:lnTo>
                    <a:lnTo>
                      <a:pt x="50" y="786"/>
                    </a:lnTo>
                    <a:lnTo>
                      <a:pt x="50" y="780"/>
                    </a:lnTo>
                    <a:lnTo>
                      <a:pt x="46" y="776"/>
                    </a:lnTo>
                    <a:lnTo>
                      <a:pt x="36" y="760"/>
                    </a:lnTo>
                    <a:lnTo>
                      <a:pt x="26" y="747"/>
                    </a:lnTo>
                    <a:lnTo>
                      <a:pt x="20" y="731"/>
                    </a:lnTo>
                    <a:lnTo>
                      <a:pt x="14" y="715"/>
                    </a:lnTo>
                    <a:lnTo>
                      <a:pt x="8" y="701"/>
                    </a:lnTo>
                    <a:lnTo>
                      <a:pt x="4" y="687"/>
                    </a:lnTo>
                    <a:lnTo>
                      <a:pt x="2" y="681"/>
                    </a:lnTo>
                    <a:lnTo>
                      <a:pt x="0" y="679"/>
                    </a:lnTo>
                    <a:lnTo>
                      <a:pt x="0" y="677"/>
                    </a:lnTo>
                    <a:lnTo>
                      <a:pt x="2" y="668"/>
                    </a:lnTo>
                    <a:lnTo>
                      <a:pt x="4" y="660"/>
                    </a:lnTo>
                    <a:lnTo>
                      <a:pt x="12" y="640"/>
                    </a:lnTo>
                    <a:lnTo>
                      <a:pt x="20" y="616"/>
                    </a:lnTo>
                    <a:lnTo>
                      <a:pt x="24" y="608"/>
                    </a:lnTo>
                    <a:lnTo>
                      <a:pt x="28" y="602"/>
                    </a:lnTo>
                    <a:lnTo>
                      <a:pt x="46" y="606"/>
                    </a:lnTo>
                    <a:lnTo>
                      <a:pt x="64" y="612"/>
                    </a:lnTo>
                    <a:lnTo>
                      <a:pt x="69" y="604"/>
                    </a:lnTo>
                    <a:lnTo>
                      <a:pt x="71" y="594"/>
                    </a:lnTo>
                    <a:lnTo>
                      <a:pt x="75" y="575"/>
                    </a:lnTo>
                    <a:lnTo>
                      <a:pt x="77" y="555"/>
                    </a:lnTo>
                    <a:lnTo>
                      <a:pt x="79" y="537"/>
                    </a:lnTo>
                    <a:lnTo>
                      <a:pt x="87" y="525"/>
                    </a:lnTo>
                    <a:lnTo>
                      <a:pt x="87" y="519"/>
                    </a:lnTo>
                    <a:lnTo>
                      <a:pt x="89" y="517"/>
                    </a:lnTo>
                    <a:lnTo>
                      <a:pt x="83" y="506"/>
                    </a:lnTo>
                    <a:lnTo>
                      <a:pt x="75" y="496"/>
                    </a:lnTo>
                    <a:lnTo>
                      <a:pt x="66" y="486"/>
                    </a:lnTo>
                    <a:lnTo>
                      <a:pt x="62" y="482"/>
                    </a:lnTo>
                    <a:lnTo>
                      <a:pt x="54" y="480"/>
                    </a:lnTo>
                    <a:lnTo>
                      <a:pt x="52" y="472"/>
                    </a:lnTo>
                    <a:lnTo>
                      <a:pt x="50" y="468"/>
                    </a:lnTo>
                    <a:lnTo>
                      <a:pt x="52" y="468"/>
                    </a:lnTo>
                    <a:lnTo>
                      <a:pt x="54" y="466"/>
                    </a:lnTo>
                    <a:lnTo>
                      <a:pt x="54" y="458"/>
                    </a:lnTo>
                    <a:lnTo>
                      <a:pt x="54" y="454"/>
                    </a:lnTo>
                    <a:lnTo>
                      <a:pt x="54" y="446"/>
                    </a:lnTo>
                    <a:lnTo>
                      <a:pt x="50" y="430"/>
                    </a:lnTo>
                    <a:lnTo>
                      <a:pt x="46" y="413"/>
                    </a:lnTo>
                    <a:lnTo>
                      <a:pt x="42" y="405"/>
                    </a:lnTo>
                    <a:lnTo>
                      <a:pt x="36" y="403"/>
                    </a:lnTo>
                    <a:lnTo>
                      <a:pt x="30" y="401"/>
                    </a:lnTo>
                    <a:lnTo>
                      <a:pt x="24" y="395"/>
                    </a:lnTo>
                    <a:lnTo>
                      <a:pt x="16" y="385"/>
                    </a:lnTo>
                    <a:lnTo>
                      <a:pt x="12" y="377"/>
                    </a:lnTo>
                    <a:lnTo>
                      <a:pt x="10" y="373"/>
                    </a:lnTo>
                    <a:lnTo>
                      <a:pt x="12" y="371"/>
                    </a:lnTo>
                    <a:lnTo>
                      <a:pt x="14" y="365"/>
                    </a:lnTo>
                    <a:lnTo>
                      <a:pt x="20" y="363"/>
                    </a:lnTo>
                    <a:lnTo>
                      <a:pt x="22" y="359"/>
                    </a:lnTo>
                    <a:lnTo>
                      <a:pt x="28" y="355"/>
                    </a:lnTo>
                    <a:lnTo>
                      <a:pt x="30" y="353"/>
                    </a:lnTo>
                    <a:lnTo>
                      <a:pt x="36" y="351"/>
                    </a:lnTo>
                    <a:lnTo>
                      <a:pt x="38" y="349"/>
                    </a:lnTo>
                    <a:lnTo>
                      <a:pt x="40" y="347"/>
                    </a:lnTo>
                    <a:lnTo>
                      <a:pt x="46" y="344"/>
                    </a:lnTo>
                    <a:lnTo>
                      <a:pt x="50" y="338"/>
                    </a:lnTo>
                    <a:lnTo>
                      <a:pt x="54" y="332"/>
                    </a:lnTo>
                    <a:lnTo>
                      <a:pt x="54" y="328"/>
                    </a:lnTo>
                    <a:lnTo>
                      <a:pt x="48" y="316"/>
                    </a:lnTo>
                    <a:lnTo>
                      <a:pt x="38" y="308"/>
                    </a:lnTo>
                    <a:lnTo>
                      <a:pt x="28" y="296"/>
                    </a:lnTo>
                    <a:lnTo>
                      <a:pt x="20" y="284"/>
                    </a:lnTo>
                    <a:lnTo>
                      <a:pt x="22" y="276"/>
                    </a:lnTo>
                    <a:lnTo>
                      <a:pt x="24" y="272"/>
                    </a:lnTo>
                    <a:lnTo>
                      <a:pt x="30" y="270"/>
                    </a:lnTo>
                    <a:lnTo>
                      <a:pt x="40" y="270"/>
                    </a:lnTo>
                    <a:lnTo>
                      <a:pt x="50" y="266"/>
                    </a:lnTo>
                    <a:lnTo>
                      <a:pt x="69" y="262"/>
                    </a:lnTo>
                    <a:lnTo>
                      <a:pt x="89" y="259"/>
                    </a:lnTo>
                    <a:lnTo>
                      <a:pt x="109" y="259"/>
                    </a:lnTo>
                    <a:lnTo>
                      <a:pt x="121" y="257"/>
                    </a:lnTo>
                    <a:lnTo>
                      <a:pt x="135" y="257"/>
                    </a:lnTo>
                    <a:lnTo>
                      <a:pt x="161" y="249"/>
                    </a:lnTo>
                    <a:lnTo>
                      <a:pt x="186" y="239"/>
                    </a:lnTo>
                    <a:lnTo>
                      <a:pt x="188" y="217"/>
                    </a:lnTo>
                    <a:lnTo>
                      <a:pt x="190" y="199"/>
                    </a:lnTo>
                    <a:lnTo>
                      <a:pt x="192" y="195"/>
                    </a:lnTo>
                    <a:lnTo>
                      <a:pt x="192" y="193"/>
                    </a:lnTo>
                    <a:lnTo>
                      <a:pt x="194" y="191"/>
                    </a:lnTo>
                    <a:lnTo>
                      <a:pt x="194" y="189"/>
                    </a:lnTo>
                    <a:lnTo>
                      <a:pt x="196" y="178"/>
                    </a:lnTo>
                    <a:lnTo>
                      <a:pt x="200" y="174"/>
                    </a:lnTo>
                    <a:lnTo>
                      <a:pt x="206" y="168"/>
                    </a:lnTo>
                    <a:lnTo>
                      <a:pt x="214" y="162"/>
                    </a:lnTo>
                    <a:lnTo>
                      <a:pt x="220" y="156"/>
                    </a:lnTo>
                    <a:lnTo>
                      <a:pt x="222" y="150"/>
                    </a:lnTo>
                    <a:lnTo>
                      <a:pt x="224" y="146"/>
                    </a:lnTo>
                    <a:lnTo>
                      <a:pt x="226" y="144"/>
                    </a:lnTo>
                    <a:lnTo>
                      <a:pt x="226" y="142"/>
                    </a:lnTo>
                    <a:lnTo>
                      <a:pt x="232" y="142"/>
                    </a:lnTo>
                    <a:lnTo>
                      <a:pt x="236" y="140"/>
                    </a:lnTo>
                    <a:lnTo>
                      <a:pt x="240" y="140"/>
                    </a:lnTo>
                    <a:lnTo>
                      <a:pt x="246" y="128"/>
                    </a:lnTo>
                    <a:lnTo>
                      <a:pt x="250" y="120"/>
                    </a:lnTo>
                    <a:lnTo>
                      <a:pt x="253" y="116"/>
                    </a:lnTo>
                    <a:lnTo>
                      <a:pt x="257" y="114"/>
                    </a:lnTo>
                    <a:lnTo>
                      <a:pt x="261" y="110"/>
                    </a:lnTo>
                    <a:lnTo>
                      <a:pt x="265" y="106"/>
                    </a:lnTo>
                    <a:lnTo>
                      <a:pt x="271" y="102"/>
                    </a:lnTo>
                    <a:lnTo>
                      <a:pt x="281" y="95"/>
                    </a:lnTo>
                    <a:lnTo>
                      <a:pt x="301" y="77"/>
                    </a:lnTo>
                    <a:lnTo>
                      <a:pt x="321" y="61"/>
                    </a:lnTo>
                    <a:lnTo>
                      <a:pt x="333" y="55"/>
                    </a:lnTo>
                    <a:lnTo>
                      <a:pt x="341" y="51"/>
                    </a:lnTo>
                    <a:lnTo>
                      <a:pt x="352" y="41"/>
                    </a:lnTo>
                    <a:lnTo>
                      <a:pt x="368" y="31"/>
                    </a:lnTo>
                    <a:lnTo>
                      <a:pt x="386" y="27"/>
                    </a:lnTo>
                    <a:lnTo>
                      <a:pt x="404" y="25"/>
                    </a:lnTo>
                    <a:lnTo>
                      <a:pt x="414" y="21"/>
                    </a:lnTo>
                    <a:lnTo>
                      <a:pt x="420" y="15"/>
                    </a:lnTo>
                    <a:lnTo>
                      <a:pt x="436" y="0"/>
                    </a:lnTo>
                    <a:lnTo>
                      <a:pt x="437" y="2"/>
                    </a:lnTo>
                    <a:lnTo>
                      <a:pt x="441" y="6"/>
                    </a:lnTo>
                    <a:lnTo>
                      <a:pt x="447" y="15"/>
                    </a:lnTo>
                    <a:lnTo>
                      <a:pt x="451" y="27"/>
                    </a:lnTo>
                    <a:lnTo>
                      <a:pt x="455" y="41"/>
                    </a:lnTo>
                    <a:lnTo>
                      <a:pt x="457" y="49"/>
                    </a:lnTo>
                    <a:lnTo>
                      <a:pt x="461" y="57"/>
                    </a:lnTo>
                    <a:lnTo>
                      <a:pt x="463" y="65"/>
                    </a:lnTo>
                    <a:lnTo>
                      <a:pt x="467" y="77"/>
                    </a:lnTo>
                    <a:lnTo>
                      <a:pt x="473" y="71"/>
                    </a:lnTo>
                    <a:lnTo>
                      <a:pt x="481" y="69"/>
                    </a:lnTo>
                    <a:lnTo>
                      <a:pt x="485" y="69"/>
                    </a:lnTo>
                    <a:lnTo>
                      <a:pt x="487" y="71"/>
                    </a:lnTo>
                    <a:lnTo>
                      <a:pt x="491" y="79"/>
                    </a:lnTo>
                    <a:lnTo>
                      <a:pt x="493" y="91"/>
                    </a:lnTo>
                    <a:lnTo>
                      <a:pt x="493" y="104"/>
                    </a:lnTo>
                    <a:lnTo>
                      <a:pt x="493" y="118"/>
                    </a:lnTo>
                    <a:lnTo>
                      <a:pt x="491" y="128"/>
                    </a:lnTo>
                    <a:lnTo>
                      <a:pt x="491" y="136"/>
                    </a:lnTo>
                    <a:lnTo>
                      <a:pt x="495" y="140"/>
                    </a:lnTo>
                    <a:lnTo>
                      <a:pt x="501" y="140"/>
                    </a:lnTo>
                    <a:lnTo>
                      <a:pt x="507" y="140"/>
                    </a:lnTo>
                    <a:lnTo>
                      <a:pt x="513" y="140"/>
                    </a:lnTo>
                    <a:lnTo>
                      <a:pt x="517" y="146"/>
                    </a:lnTo>
                    <a:lnTo>
                      <a:pt x="523" y="150"/>
                    </a:lnTo>
                    <a:lnTo>
                      <a:pt x="530" y="150"/>
                    </a:lnTo>
                    <a:lnTo>
                      <a:pt x="538" y="150"/>
                    </a:lnTo>
                    <a:lnTo>
                      <a:pt x="542" y="150"/>
                    </a:lnTo>
                    <a:lnTo>
                      <a:pt x="550" y="152"/>
                    </a:lnTo>
                    <a:lnTo>
                      <a:pt x="554" y="158"/>
                    </a:lnTo>
                    <a:lnTo>
                      <a:pt x="558" y="162"/>
                    </a:lnTo>
                    <a:lnTo>
                      <a:pt x="558" y="166"/>
                    </a:lnTo>
                    <a:lnTo>
                      <a:pt x="558" y="172"/>
                    </a:lnTo>
                    <a:lnTo>
                      <a:pt x="560" y="176"/>
                    </a:lnTo>
                    <a:lnTo>
                      <a:pt x="562" y="178"/>
                    </a:lnTo>
                    <a:lnTo>
                      <a:pt x="566" y="183"/>
                    </a:lnTo>
                    <a:lnTo>
                      <a:pt x="572" y="185"/>
                    </a:lnTo>
                    <a:lnTo>
                      <a:pt x="580" y="195"/>
                    </a:lnTo>
                    <a:lnTo>
                      <a:pt x="582" y="201"/>
                    </a:lnTo>
                    <a:lnTo>
                      <a:pt x="586" y="209"/>
                    </a:lnTo>
                    <a:lnTo>
                      <a:pt x="586" y="217"/>
                    </a:lnTo>
                    <a:lnTo>
                      <a:pt x="586" y="233"/>
                    </a:lnTo>
                    <a:lnTo>
                      <a:pt x="586" y="243"/>
                    </a:lnTo>
                    <a:lnTo>
                      <a:pt x="586" y="251"/>
                    </a:lnTo>
                    <a:lnTo>
                      <a:pt x="586" y="257"/>
                    </a:lnTo>
                    <a:lnTo>
                      <a:pt x="586" y="266"/>
                    </a:lnTo>
                    <a:lnTo>
                      <a:pt x="588" y="270"/>
                    </a:lnTo>
                    <a:lnTo>
                      <a:pt x="588" y="274"/>
                    </a:lnTo>
                    <a:lnTo>
                      <a:pt x="586" y="278"/>
                    </a:lnTo>
                    <a:lnTo>
                      <a:pt x="584" y="288"/>
                    </a:lnTo>
                    <a:lnTo>
                      <a:pt x="580" y="298"/>
                    </a:lnTo>
                    <a:lnTo>
                      <a:pt x="582" y="306"/>
                    </a:lnTo>
                    <a:lnTo>
                      <a:pt x="580" y="312"/>
                    </a:lnTo>
                    <a:lnTo>
                      <a:pt x="578" y="328"/>
                    </a:lnTo>
                    <a:lnTo>
                      <a:pt x="578" y="340"/>
                    </a:lnTo>
                    <a:lnTo>
                      <a:pt x="578" y="345"/>
                    </a:lnTo>
                    <a:lnTo>
                      <a:pt x="580" y="351"/>
                    </a:lnTo>
                    <a:lnTo>
                      <a:pt x="584" y="355"/>
                    </a:lnTo>
                    <a:lnTo>
                      <a:pt x="590" y="359"/>
                    </a:lnTo>
                    <a:lnTo>
                      <a:pt x="596" y="363"/>
                    </a:lnTo>
                    <a:lnTo>
                      <a:pt x="602" y="365"/>
                    </a:lnTo>
                    <a:lnTo>
                      <a:pt x="604" y="367"/>
                    </a:lnTo>
                    <a:lnTo>
                      <a:pt x="604" y="369"/>
                    </a:lnTo>
                    <a:lnTo>
                      <a:pt x="606" y="371"/>
                    </a:lnTo>
                    <a:lnTo>
                      <a:pt x="606" y="381"/>
                    </a:lnTo>
                    <a:lnTo>
                      <a:pt x="608" y="387"/>
                    </a:lnTo>
                    <a:lnTo>
                      <a:pt x="610" y="391"/>
                    </a:lnTo>
                    <a:lnTo>
                      <a:pt x="614" y="395"/>
                    </a:lnTo>
                    <a:lnTo>
                      <a:pt x="621" y="399"/>
                    </a:lnTo>
                    <a:lnTo>
                      <a:pt x="635" y="403"/>
                    </a:lnTo>
                    <a:lnTo>
                      <a:pt x="651" y="407"/>
                    </a:lnTo>
                    <a:lnTo>
                      <a:pt x="663" y="413"/>
                    </a:lnTo>
                    <a:lnTo>
                      <a:pt x="673" y="425"/>
                    </a:lnTo>
                    <a:lnTo>
                      <a:pt x="687" y="436"/>
                    </a:lnTo>
                    <a:lnTo>
                      <a:pt x="709" y="452"/>
                    </a:lnTo>
                    <a:lnTo>
                      <a:pt x="732" y="468"/>
                    </a:lnTo>
                    <a:lnTo>
                      <a:pt x="744" y="476"/>
                    </a:lnTo>
                    <a:lnTo>
                      <a:pt x="754" y="492"/>
                    </a:lnTo>
                    <a:lnTo>
                      <a:pt x="760" y="498"/>
                    </a:lnTo>
                    <a:lnTo>
                      <a:pt x="766" y="506"/>
                    </a:lnTo>
                    <a:lnTo>
                      <a:pt x="776" y="510"/>
                    </a:lnTo>
                    <a:lnTo>
                      <a:pt x="784" y="513"/>
                    </a:lnTo>
                    <a:lnTo>
                      <a:pt x="788" y="517"/>
                    </a:lnTo>
                    <a:lnTo>
                      <a:pt x="796" y="521"/>
                    </a:lnTo>
                    <a:lnTo>
                      <a:pt x="800" y="523"/>
                    </a:lnTo>
                    <a:lnTo>
                      <a:pt x="804" y="525"/>
                    </a:lnTo>
                    <a:lnTo>
                      <a:pt x="811" y="539"/>
                    </a:lnTo>
                    <a:lnTo>
                      <a:pt x="825" y="551"/>
                    </a:lnTo>
                    <a:lnTo>
                      <a:pt x="849" y="573"/>
                    </a:lnTo>
                    <a:lnTo>
                      <a:pt x="853" y="589"/>
                    </a:lnTo>
                    <a:lnTo>
                      <a:pt x="859" y="604"/>
                    </a:lnTo>
                    <a:lnTo>
                      <a:pt x="863" y="618"/>
                    </a:lnTo>
                    <a:lnTo>
                      <a:pt x="863" y="634"/>
                    </a:lnTo>
                    <a:lnTo>
                      <a:pt x="847" y="638"/>
                    </a:lnTo>
                    <a:lnTo>
                      <a:pt x="839" y="642"/>
                    </a:lnTo>
                    <a:lnTo>
                      <a:pt x="833" y="648"/>
                    </a:lnTo>
                    <a:lnTo>
                      <a:pt x="827" y="654"/>
                    </a:lnTo>
                    <a:lnTo>
                      <a:pt x="819" y="660"/>
                    </a:lnTo>
                    <a:lnTo>
                      <a:pt x="815" y="662"/>
                    </a:lnTo>
                    <a:lnTo>
                      <a:pt x="813" y="664"/>
                    </a:lnTo>
                    <a:lnTo>
                      <a:pt x="809" y="681"/>
                    </a:lnTo>
                    <a:lnTo>
                      <a:pt x="804" y="701"/>
                    </a:lnTo>
                    <a:lnTo>
                      <a:pt x="796" y="717"/>
                    </a:lnTo>
                    <a:lnTo>
                      <a:pt x="788" y="733"/>
                    </a:lnTo>
                    <a:lnTo>
                      <a:pt x="780" y="743"/>
                    </a:lnTo>
                    <a:lnTo>
                      <a:pt x="772" y="753"/>
                    </a:lnTo>
                    <a:lnTo>
                      <a:pt x="766" y="757"/>
                    </a:lnTo>
                    <a:lnTo>
                      <a:pt x="760" y="757"/>
                    </a:lnTo>
                    <a:lnTo>
                      <a:pt x="754" y="758"/>
                    </a:lnTo>
                    <a:lnTo>
                      <a:pt x="752" y="758"/>
                    </a:lnTo>
                    <a:lnTo>
                      <a:pt x="750" y="758"/>
                    </a:lnTo>
                    <a:lnTo>
                      <a:pt x="740" y="766"/>
                    </a:lnTo>
                    <a:lnTo>
                      <a:pt x="728" y="776"/>
                    </a:lnTo>
                    <a:lnTo>
                      <a:pt x="713" y="780"/>
                    </a:lnTo>
                    <a:lnTo>
                      <a:pt x="699" y="786"/>
                    </a:lnTo>
                    <a:lnTo>
                      <a:pt x="693" y="788"/>
                    </a:lnTo>
                    <a:lnTo>
                      <a:pt x="689" y="792"/>
                    </a:lnTo>
                    <a:lnTo>
                      <a:pt x="679" y="798"/>
                    </a:lnTo>
                    <a:lnTo>
                      <a:pt x="671" y="802"/>
                    </a:lnTo>
                    <a:lnTo>
                      <a:pt x="669" y="804"/>
                    </a:lnTo>
                    <a:lnTo>
                      <a:pt x="667" y="804"/>
                    </a:lnTo>
                    <a:lnTo>
                      <a:pt x="665" y="810"/>
                    </a:lnTo>
                    <a:lnTo>
                      <a:pt x="663" y="814"/>
                    </a:lnTo>
                    <a:lnTo>
                      <a:pt x="661" y="820"/>
                    </a:lnTo>
                    <a:lnTo>
                      <a:pt x="659" y="828"/>
                    </a:lnTo>
                    <a:lnTo>
                      <a:pt x="659" y="832"/>
                    </a:lnTo>
                    <a:lnTo>
                      <a:pt x="661" y="834"/>
                    </a:lnTo>
                    <a:lnTo>
                      <a:pt x="661" y="836"/>
                    </a:lnTo>
                    <a:lnTo>
                      <a:pt x="661" y="840"/>
                    </a:lnTo>
                    <a:lnTo>
                      <a:pt x="657" y="840"/>
                    </a:lnTo>
                    <a:lnTo>
                      <a:pt x="655" y="841"/>
                    </a:lnTo>
                    <a:lnTo>
                      <a:pt x="653" y="847"/>
                    </a:lnTo>
                    <a:lnTo>
                      <a:pt x="651" y="863"/>
                    </a:lnTo>
                    <a:lnTo>
                      <a:pt x="647" y="879"/>
                    </a:lnTo>
                    <a:lnTo>
                      <a:pt x="647" y="893"/>
                    </a:lnTo>
                    <a:lnTo>
                      <a:pt x="645" y="911"/>
                    </a:lnTo>
                    <a:lnTo>
                      <a:pt x="647" y="919"/>
                    </a:lnTo>
                    <a:lnTo>
                      <a:pt x="647" y="926"/>
                    </a:lnTo>
                    <a:lnTo>
                      <a:pt x="645" y="934"/>
                    </a:lnTo>
                    <a:lnTo>
                      <a:pt x="643" y="938"/>
                    </a:lnTo>
                    <a:lnTo>
                      <a:pt x="643" y="940"/>
                    </a:lnTo>
                    <a:lnTo>
                      <a:pt x="645" y="944"/>
                    </a:lnTo>
                    <a:lnTo>
                      <a:pt x="649" y="948"/>
                    </a:lnTo>
                    <a:lnTo>
                      <a:pt x="651" y="956"/>
                    </a:lnTo>
                    <a:lnTo>
                      <a:pt x="649" y="964"/>
                    </a:lnTo>
                    <a:lnTo>
                      <a:pt x="647" y="974"/>
                    </a:lnTo>
                    <a:lnTo>
                      <a:pt x="645" y="978"/>
                    </a:lnTo>
                    <a:lnTo>
                      <a:pt x="647" y="986"/>
                    </a:lnTo>
                    <a:lnTo>
                      <a:pt x="647" y="994"/>
                    </a:lnTo>
                    <a:lnTo>
                      <a:pt x="649" y="1004"/>
                    </a:lnTo>
                    <a:lnTo>
                      <a:pt x="649" y="1015"/>
                    </a:lnTo>
                    <a:lnTo>
                      <a:pt x="649" y="1031"/>
                    </a:lnTo>
                    <a:lnTo>
                      <a:pt x="641" y="1035"/>
                    </a:lnTo>
                    <a:lnTo>
                      <a:pt x="635" y="1037"/>
                    </a:lnTo>
                    <a:lnTo>
                      <a:pt x="631" y="1037"/>
                    </a:lnTo>
                    <a:lnTo>
                      <a:pt x="627" y="1037"/>
                    </a:lnTo>
                    <a:lnTo>
                      <a:pt x="620" y="1037"/>
                    </a:lnTo>
                    <a:lnTo>
                      <a:pt x="614" y="1037"/>
                    </a:lnTo>
                    <a:lnTo>
                      <a:pt x="608" y="1039"/>
                    </a:lnTo>
                    <a:lnTo>
                      <a:pt x="594" y="1037"/>
                    </a:lnTo>
                    <a:lnTo>
                      <a:pt x="580" y="1035"/>
                    </a:lnTo>
                    <a:lnTo>
                      <a:pt x="564" y="1033"/>
                    </a:lnTo>
                    <a:lnTo>
                      <a:pt x="550" y="1033"/>
                    </a:lnTo>
                    <a:lnTo>
                      <a:pt x="546" y="1037"/>
                    </a:lnTo>
                    <a:lnTo>
                      <a:pt x="544" y="1039"/>
                    </a:lnTo>
                    <a:lnTo>
                      <a:pt x="542" y="1039"/>
                    </a:lnTo>
                    <a:lnTo>
                      <a:pt x="540" y="1037"/>
                    </a:lnTo>
                    <a:lnTo>
                      <a:pt x="534" y="1033"/>
                    </a:lnTo>
                    <a:lnTo>
                      <a:pt x="530" y="1031"/>
                    </a:lnTo>
                    <a:lnTo>
                      <a:pt x="525" y="1027"/>
                    </a:lnTo>
                    <a:lnTo>
                      <a:pt x="521" y="1029"/>
                    </a:lnTo>
                    <a:lnTo>
                      <a:pt x="517" y="1033"/>
                    </a:lnTo>
                    <a:lnTo>
                      <a:pt x="511" y="1037"/>
                    </a:lnTo>
                    <a:lnTo>
                      <a:pt x="505" y="1039"/>
                    </a:lnTo>
                    <a:lnTo>
                      <a:pt x="497" y="1041"/>
                    </a:lnTo>
                    <a:lnTo>
                      <a:pt x="487" y="1041"/>
                    </a:lnTo>
                    <a:lnTo>
                      <a:pt x="475" y="1041"/>
                    </a:lnTo>
                    <a:lnTo>
                      <a:pt x="467" y="1043"/>
                    </a:lnTo>
                    <a:lnTo>
                      <a:pt x="461" y="1045"/>
                    </a:lnTo>
                    <a:lnTo>
                      <a:pt x="455" y="1047"/>
                    </a:lnTo>
                    <a:lnTo>
                      <a:pt x="451" y="1049"/>
                    </a:lnTo>
                    <a:lnTo>
                      <a:pt x="445" y="1051"/>
                    </a:lnTo>
                    <a:lnTo>
                      <a:pt x="434" y="1051"/>
                    </a:lnTo>
                    <a:lnTo>
                      <a:pt x="420" y="1051"/>
                    </a:lnTo>
                    <a:lnTo>
                      <a:pt x="408" y="1049"/>
                    </a:lnTo>
                    <a:lnTo>
                      <a:pt x="396" y="1051"/>
                    </a:lnTo>
                    <a:lnTo>
                      <a:pt x="390" y="1057"/>
                    </a:lnTo>
                    <a:lnTo>
                      <a:pt x="386" y="1065"/>
                    </a:lnTo>
                    <a:lnTo>
                      <a:pt x="380" y="1073"/>
                    </a:lnTo>
                    <a:lnTo>
                      <a:pt x="372" y="1079"/>
                    </a:lnTo>
                    <a:lnTo>
                      <a:pt x="366" y="1085"/>
                    </a:lnTo>
                    <a:lnTo>
                      <a:pt x="360" y="1089"/>
                    </a:lnTo>
                    <a:lnTo>
                      <a:pt x="356" y="1092"/>
                    </a:lnTo>
                    <a:lnTo>
                      <a:pt x="354" y="1100"/>
                    </a:lnTo>
                    <a:close/>
                  </a:path>
                </a:pathLst>
              </a:custGeom>
              <a:solidFill>
                <a:schemeClr val="bg1">
                  <a:lumMod val="85000"/>
                </a:schemeClr>
              </a:solid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sp>
            <p:nvSpPr>
              <p:cNvPr id="115" name="Freeform 114"/>
              <p:cNvSpPr>
                <a:spLocks/>
              </p:cNvSpPr>
              <p:nvPr/>
            </p:nvSpPr>
            <p:spPr bwMode="auto">
              <a:xfrm>
                <a:off x="6132787" y="2560754"/>
                <a:ext cx="504825" cy="752475"/>
              </a:xfrm>
              <a:custGeom>
                <a:avLst/>
                <a:gdLst>
                  <a:gd name="T0" fmla="*/ 319526 w 771"/>
                  <a:gd name="T1" fmla="*/ 752475 h 1026"/>
                  <a:gd name="T2" fmla="*/ 287442 w 771"/>
                  <a:gd name="T3" fmla="*/ 727539 h 1026"/>
                  <a:gd name="T4" fmla="*/ 273038 w 771"/>
                  <a:gd name="T5" fmla="*/ 698936 h 1026"/>
                  <a:gd name="T6" fmla="*/ 244883 w 771"/>
                  <a:gd name="T7" fmla="*/ 671067 h 1026"/>
                  <a:gd name="T8" fmla="*/ 209525 w 771"/>
                  <a:gd name="T9" fmla="*/ 635130 h 1026"/>
                  <a:gd name="T10" fmla="*/ 149942 w 771"/>
                  <a:gd name="T11" fmla="*/ 590392 h 1026"/>
                  <a:gd name="T12" fmla="*/ 112620 w 771"/>
                  <a:gd name="T13" fmla="*/ 555189 h 1026"/>
                  <a:gd name="T14" fmla="*/ 103453 w 771"/>
                  <a:gd name="T15" fmla="*/ 501650 h 1026"/>
                  <a:gd name="T16" fmla="*/ 110001 w 771"/>
                  <a:gd name="T17" fmla="*/ 473047 h 1026"/>
                  <a:gd name="T18" fmla="*/ 107382 w 771"/>
                  <a:gd name="T19" fmla="*/ 443711 h 1026"/>
                  <a:gd name="T20" fmla="*/ 95596 w 771"/>
                  <a:gd name="T21" fmla="*/ 423175 h 1026"/>
                  <a:gd name="T22" fmla="*/ 85120 w 771"/>
                  <a:gd name="T23" fmla="*/ 400440 h 1026"/>
                  <a:gd name="T24" fmla="*/ 59584 w 771"/>
                  <a:gd name="T25" fmla="*/ 393106 h 1026"/>
                  <a:gd name="T26" fmla="*/ 46488 w 771"/>
                  <a:gd name="T27" fmla="*/ 366703 h 1026"/>
                  <a:gd name="T28" fmla="*/ 36012 w 771"/>
                  <a:gd name="T29" fmla="*/ 349835 h 1026"/>
                  <a:gd name="T30" fmla="*/ 18988 w 771"/>
                  <a:gd name="T31" fmla="*/ 302897 h 1026"/>
                  <a:gd name="T32" fmla="*/ 0 w 771"/>
                  <a:gd name="T33" fmla="*/ 262559 h 1026"/>
                  <a:gd name="T34" fmla="*/ 22917 w 771"/>
                  <a:gd name="T35" fmla="*/ 211954 h 1026"/>
                  <a:gd name="T36" fmla="*/ 33393 w 771"/>
                  <a:gd name="T37" fmla="*/ 82875 h 1026"/>
                  <a:gd name="T38" fmla="*/ 38631 w 771"/>
                  <a:gd name="T39" fmla="*/ 62340 h 1026"/>
                  <a:gd name="T40" fmla="*/ 34703 w 771"/>
                  <a:gd name="T41" fmla="*/ 42538 h 1026"/>
                  <a:gd name="T42" fmla="*/ 32084 w 771"/>
                  <a:gd name="T43" fmla="*/ 13201 h 1026"/>
                  <a:gd name="T44" fmla="*/ 55655 w 771"/>
                  <a:gd name="T45" fmla="*/ 1467 h 1026"/>
                  <a:gd name="T46" fmla="*/ 90358 w 771"/>
                  <a:gd name="T47" fmla="*/ 11735 h 1026"/>
                  <a:gd name="T48" fmla="*/ 100834 w 771"/>
                  <a:gd name="T49" fmla="*/ 17602 h 1026"/>
                  <a:gd name="T50" fmla="*/ 119168 w 771"/>
                  <a:gd name="T51" fmla="*/ 29336 h 1026"/>
                  <a:gd name="T52" fmla="*/ 142084 w 771"/>
                  <a:gd name="T53" fmla="*/ 19069 h 1026"/>
                  <a:gd name="T54" fmla="*/ 168275 w 771"/>
                  <a:gd name="T55" fmla="*/ 36670 h 1026"/>
                  <a:gd name="T56" fmla="*/ 185299 w 771"/>
                  <a:gd name="T57" fmla="*/ 65273 h 1026"/>
                  <a:gd name="T58" fmla="*/ 214763 w 771"/>
                  <a:gd name="T59" fmla="*/ 72607 h 1026"/>
                  <a:gd name="T60" fmla="*/ 282204 w 771"/>
                  <a:gd name="T61" fmla="*/ 71140 h 1026"/>
                  <a:gd name="T62" fmla="*/ 292681 w 771"/>
                  <a:gd name="T63" fmla="*/ 81408 h 1026"/>
                  <a:gd name="T64" fmla="*/ 314943 w 771"/>
                  <a:gd name="T65" fmla="*/ 81408 h 1026"/>
                  <a:gd name="T66" fmla="*/ 348336 w 771"/>
                  <a:gd name="T67" fmla="*/ 87275 h 1026"/>
                  <a:gd name="T68" fmla="*/ 378455 w 771"/>
                  <a:gd name="T69" fmla="*/ 106344 h 1026"/>
                  <a:gd name="T70" fmla="*/ 430182 w 771"/>
                  <a:gd name="T71" fmla="*/ 123212 h 1026"/>
                  <a:gd name="T72" fmla="*/ 459646 w 771"/>
                  <a:gd name="T73" fmla="*/ 132013 h 1026"/>
                  <a:gd name="T74" fmla="*/ 480599 w 771"/>
                  <a:gd name="T75" fmla="*/ 137880 h 1026"/>
                  <a:gd name="T76" fmla="*/ 484527 w 771"/>
                  <a:gd name="T77" fmla="*/ 168683 h 1026"/>
                  <a:gd name="T78" fmla="*/ 493694 w 771"/>
                  <a:gd name="T79" fmla="*/ 198753 h 1026"/>
                  <a:gd name="T80" fmla="*/ 503515 w 771"/>
                  <a:gd name="T81" fmla="*/ 240557 h 1026"/>
                  <a:gd name="T82" fmla="*/ 493694 w 771"/>
                  <a:gd name="T83" fmla="*/ 280161 h 1026"/>
                  <a:gd name="T84" fmla="*/ 428872 w 771"/>
                  <a:gd name="T85" fmla="*/ 308764 h 1026"/>
                  <a:gd name="T86" fmla="*/ 424944 w 771"/>
                  <a:gd name="T87" fmla="*/ 341034 h 1026"/>
                  <a:gd name="T88" fmla="*/ 442622 w 771"/>
                  <a:gd name="T89" fmla="*/ 357902 h 1026"/>
                  <a:gd name="T90" fmla="*/ 476670 w 771"/>
                  <a:gd name="T91" fmla="*/ 355702 h 1026"/>
                  <a:gd name="T92" fmla="*/ 498932 w 771"/>
                  <a:gd name="T93" fmla="*/ 366703 h 1026"/>
                  <a:gd name="T94" fmla="*/ 484527 w 771"/>
                  <a:gd name="T95" fmla="*/ 382838 h 1026"/>
                  <a:gd name="T96" fmla="*/ 455718 w 771"/>
                  <a:gd name="T97" fmla="*/ 404840 h 1026"/>
                  <a:gd name="T98" fmla="*/ 446551 w 771"/>
                  <a:gd name="T99" fmla="*/ 421709 h 1026"/>
                  <a:gd name="T100" fmla="*/ 436729 w 771"/>
                  <a:gd name="T101" fmla="*/ 448111 h 1026"/>
                  <a:gd name="T102" fmla="*/ 453098 w 771"/>
                  <a:gd name="T103" fmla="*/ 479648 h 1026"/>
                  <a:gd name="T104" fmla="*/ 477980 w 771"/>
                  <a:gd name="T105" fmla="*/ 513384 h 1026"/>
                  <a:gd name="T106" fmla="*/ 481908 w 771"/>
                  <a:gd name="T107" fmla="*/ 574257 h 1026"/>
                  <a:gd name="T108" fmla="*/ 495004 w 771"/>
                  <a:gd name="T109" fmla="*/ 590392 h 1026"/>
                  <a:gd name="T110" fmla="*/ 500896 w 771"/>
                  <a:gd name="T111" fmla="*/ 627796 h 1026"/>
                  <a:gd name="T112" fmla="*/ 489765 w 771"/>
                  <a:gd name="T113" fmla="*/ 685735 h 1026"/>
                  <a:gd name="T114" fmla="*/ 472741 w 771"/>
                  <a:gd name="T115" fmla="*/ 713604 h 1026"/>
                  <a:gd name="T116" fmla="*/ 439348 w 771"/>
                  <a:gd name="T117" fmla="*/ 739274 h 1026"/>
                  <a:gd name="T118" fmla="*/ 371907 w 771"/>
                  <a:gd name="T119" fmla="*/ 751008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1"/>
                  <a:gd name="T181" fmla="*/ 0 h 1026"/>
                  <a:gd name="T182" fmla="*/ 771 w 771"/>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1" h="1026">
                    <a:moveTo>
                      <a:pt x="568" y="1024"/>
                    </a:moveTo>
                    <a:lnTo>
                      <a:pt x="552" y="1026"/>
                    </a:lnTo>
                    <a:lnTo>
                      <a:pt x="540" y="1026"/>
                    </a:lnTo>
                    <a:lnTo>
                      <a:pt x="516" y="1026"/>
                    </a:lnTo>
                    <a:lnTo>
                      <a:pt x="502" y="1026"/>
                    </a:lnTo>
                    <a:lnTo>
                      <a:pt x="488" y="1026"/>
                    </a:lnTo>
                    <a:lnTo>
                      <a:pt x="473" y="1026"/>
                    </a:lnTo>
                    <a:lnTo>
                      <a:pt x="453" y="1026"/>
                    </a:lnTo>
                    <a:lnTo>
                      <a:pt x="449" y="1016"/>
                    </a:lnTo>
                    <a:lnTo>
                      <a:pt x="447" y="1008"/>
                    </a:lnTo>
                    <a:lnTo>
                      <a:pt x="443" y="1000"/>
                    </a:lnTo>
                    <a:lnTo>
                      <a:pt x="439" y="992"/>
                    </a:lnTo>
                    <a:lnTo>
                      <a:pt x="437" y="984"/>
                    </a:lnTo>
                    <a:lnTo>
                      <a:pt x="433" y="977"/>
                    </a:lnTo>
                    <a:lnTo>
                      <a:pt x="431" y="975"/>
                    </a:lnTo>
                    <a:lnTo>
                      <a:pt x="429" y="967"/>
                    </a:lnTo>
                    <a:lnTo>
                      <a:pt x="425" y="961"/>
                    </a:lnTo>
                    <a:lnTo>
                      <a:pt x="417" y="953"/>
                    </a:lnTo>
                    <a:lnTo>
                      <a:pt x="409" y="945"/>
                    </a:lnTo>
                    <a:lnTo>
                      <a:pt x="395" y="931"/>
                    </a:lnTo>
                    <a:lnTo>
                      <a:pt x="390" y="925"/>
                    </a:lnTo>
                    <a:lnTo>
                      <a:pt x="384" y="921"/>
                    </a:lnTo>
                    <a:lnTo>
                      <a:pt x="380" y="917"/>
                    </a:lnTo>
                    <a:lnTo>
                      <a:pt x="374" y="915"/>
                    </a:lnTo>
                    <a:lnTo>
                      <a:pt x="368" y="915"/>
                    </a:lnTo>
                    <a:lnTo>
                      <a:pt x="362" y="913"/>
                    </a:lnTo>
                    <a:lnTo>
                      <a:pt x="356" y="907"/>
                    </a:lnTo>
                    <a:lnTo>
                      <a:pt x="348" y="898"/>
                    </a:lnTo>
                    <a:lnTo>
                      <a:pt x="330" y="878"/>
                    </a:lnTo>
                    <a:lnTo>
                      <a:pt x="320" y="866"/>
                    </a:lnTo>
                    <a:lnTo>
                      <a:pt x="308" y="858"/>
                    </a:lnTo>
                    <a:lnTo>
                      <a:pt x="299" y="852"/>
                    </a:lnTo>
                    <a:lnTo>
                      <a:pt x="291" y="850"/>
                    </a:lnTo>
                    <a:lnTo>
                      <a:pt x="271" y="834"/>
                    </a:lnTo>
                    <a:lnTo>
                      <a:pt x="249" y="817"/>
                    </a:lnTo>
                    <a:lnTo>
                      <a:pt x="229" y="805"/>
                    </a:lnTo>
                    <a:lnTo>
                      <a:pt x="217" y="801"/>
                    </a:lnTo>
                    <a:lnTo>
                      <a:pt x="204" y="797"/>
                    </a:lnTo>
                    <a:lnTo>
                      <a:pt x="194" y="785"/>
                    </a:lnTo>
                    <a:lnTo>
                      <a:pt x="186" y="773"/>
                    </a:lnTo>
                    <a:lnTo>
                      <a:pt x="176" y="761"/>
                    </a:lnTo>
                    <a:lnTo>
                      <a:pt x="172" y="757"/>
                    </a:lnTo>
                    <a:lnTo>
                      <a:pt x="162" y="753"/>
                    </a:lnTo>
                    <a:lnTo>
                      <a:pt x="156" y="736"/>
                    </a:lnTo>
                    <a:lnTo>
                      <a:pt x="152" y="718"/>
                    </a:lnTo>
                    <a:lnTo>
                      <a:pt x="154" y="706"/>
                    </a:lnTo>
                    <a:lnTo>
                      <a:pt x="156" y="694"/>
                    </a:lnTo>
                    <a:lnTo>
                      <a:pt x="158" y="684"/>
                    </a:lnTo>
                    <a:lnTo>
                      <a:pt x="162" y="670"/>
                    </a:lnTo>
                    <a:lnTo>
                      <a:pt x="164" y="666"/>
                    </a:lnTo>
                    <a:lnTo>
                      <a:pt x="168" y="660"/>
                    </a:lnTo>
                    <a:lnTo>
                      <a:pt x="170" y="656"/>
                    </a:lnTo>
                    <a:lnTo>
                      <a:pt x="170" y="654"/>
                    </a:lnTo>
                    <a:lnTo>
                      <a:pt x="168" y="645"/>
                    </a:lnTo>
                    <a:lnTo>
                      <a:pt x="164" y="641"/>
                    </a:lnTo>
                    <a:lnTo>
                      <a:pt x="164" y="635"/>
                    </a:lnTo>
                    <a:lnTo>
                      <a:pt x="164" y="629"/>
                    </a:lnTo>
                    <a:lnTo>
                      <a:pt x="164" y="625"/>
                    </a:lnTo>
                    <a:lnTo>
                      <a:pt x="164" y="617"/>
                    </a:lnTo>
                    <a:lnTo>
                      <a:pt x="164" y="605"/>
                    </a:lnTo>
                    <a:lnTo>
                      <a:pt x="160" y="597"/>
                    </a:lnTo>
                    <a:lnTo>
                      <a:pt x="158" y="591"/>
                    </a:lnTo>
                    <a:lnTo>
                      <a:pt x="154" y="583"/>
                    </a:lnTo>
                    <a:lnTo>
                      <a:pt x="150" y="579"/>
                    </a:lnTo>
                    <a:lnTo>
                      <a:pt x="150" y="577"/>
                    </a:lnTo>
                    <a:lnTo>
                      <a:pt x="146" y="577"/>
                    </a:lnTo>
                    <a:lnTo>
                      <a:pt x="142" y="571"/>
                    </a:lnTo>
                    <a:lnTo>
                      <a:pt x="138" y="564"/>
                    </a:lnTo>
                    <a:lnTo>
                      <a:pt x="136" y="560"/>
                    </a:lnTo>
                    <a:lnTo>
                      <a:pt x="134" y="556"/>
                    </a:lnTo>
                    <a:lnTo>
                      <a:pt x="134" y="550"/>
                    </a:lnTo>
                    <a:lnTo>
                      <a:pt x="130" y="546"/>
                    </a:lnTo>
                    <a:lnTo>
                      <a:pt x="124" y="544"/>
                    </a:lnTo>
                    <a:lnTo>
                      <a:pt x="119" y="544"/>
                    </a:lnTo>
                    <a:lnTo>
                      <a:pt x="109" y="544"/>
                    </a:lnTo>
                    <a:lnTo>
                      <a:pt x="103" y="542"/>
                    </a:lnTo>
                    <a:lnTo>
                      <a:pt x="97" y="536"/>
                    </a:lnTo>
                    <a:lnTo>
                      <a:pt x="91" y="536"/>
                    </a:lnTo>
                    <a:lnTo>
                      <a:pt x="83" y="532"/>
                    </a:lnTo>
                    <a:lnTo>
                      <a:pt x="81" y="530"/>
                    </a:lnTo>
                    <a:lnTo>
                      <a:pt x="77" y="528"/>
                    </a:lnTo>
                    <a:lnTo>
                      <a:pt x="75" y="522"/>
                    </a:lnTo>
                    <a:lnTo>
                      <a:pt x="71" y="514"/>
                    </a:lnTo>
                    <a:lnTo>
                      <a:pt x="71" y="500"/>
                    </a:lnTo>
                    <a:lnTo>
                      <a:pt x="71" y="492"/>
                    </a:lnTo>
                    <a:lnTo>
                      <a:pt x="71" y="485"/>
                    </a:lnTo>
                    <a:lnTo>
                      <a:pt x="69" y="483"/>
                    </a:lnTo>
                    <a:lnTo>
                      <a:pt x="69" y="479"/>
                    </a:lnTo>
                    <a:lnTo>
                      <a:pt x="61" y="477"/>
                    </a:lnTo>
                    <a:lnTo>
                      <a:pt x="55" y="477"/>
                    </a:lnTo>
                    <a:lnTo>
                      <a:pt x="47" y="471"/>
                    </a:lnTo>
                    <a:lnTo>
                      <a:pt x="43" y="463"/>
                    </a:lnTo>
                    <a:lnTo>
                      <a:pt x="39" y="455"/>
                    </a:lnTo>
                    <a:lnTo>
                      <a:pt x="37" y="439"/>
                    </a:lnTo>
                    <a:lnTo>
                      <a:pt x="33" y="421"/>
                    </a:lnTo>
                    <a:lnTo>
                      <a:pt x="29" y="413"/>
                    </a:lnTo>
                    <a:lnTo>
                      <a:pt x="26" y="405"/>
                    </a:lnTo>
                    <a:lnTo>
                      <a:pt x="16" y="394"/>
                    </a:lnTo>
                    <a:lnTo>
                      <a:pt x="8" y="386"/>
                    </a:lnTo>
                    <a:lnTo>
                      <a:pt x="2" y="372"/>
                    </a:lnTo>
                    <a:lnTo>
                      <a:pt x="2" y="366"/>
                    </a:lnTo>
                    <a:lnTo>
                      <a:pt x="0" y="358"/>
                    </a:lnTo>
                    <a:lnTo>
                      <a:pt x="4" y="342"/>
                    </a:lnTo>
                    <a:lnTo>
                      <a:pt x="10" y="324"/>
                    </a:lnTo>
                    <a:lnTo>
                      <a:pt x="16" y="311"/>
                    </a:lnTo>
                    <a:lnTo>
                      <a:pt x="22" y="303"/>
                    </a:lnTo>
                    <a:lnTo>
                      <a:pt x="26" y="297"/>
                    </a:lnTo>
                    <a:lnTo>
                      <a:pt x="35" y="289"/>
                    </a:lnTo>
                    <a:lnTo>
                      <a:pt x="43" y="281"/>
                    </a:lnTo>
                    <a:lnTo>
                      <a:pt x="51" y="273"/>
                    </a:lnTo>
                    <a:lnTo>
                      <a:pt x="59" y="263"/>
                    </a:lnTo>
                    <a:lnTo>
                      <a:pt x="55" y="190"/>
                    </a:lnTo>
                    <a:lnTo>
                      <a:pt x="55" y="153"/>
                    </a:lnTo>
                    <a:lnTo>
                      <a:pt x="51" y="113"/>
                    </a:lnTo>
                    <a:lnTo>
                      <a:pt x="51" y="105"/>
                    </a:lnTo>
                    <a:lnTo>
                      <a:pt x="53" y="99"/>
                    </a:lnTo>
                    <a:lnTo>
                      <a:pt x="55" y="91"/>
                    </a:lnTo>
                    <a:lnTo>
                      <a:pt x="55" y="87"/>
                    </a:lnTo>
                    <a:lnTo>
                      <a:pt x="57" y="85"/>
                    </a:lnTo>
                    <a:lnTo>
                      <a:pt x="59" y="85"/>
                    </a:lnTo>
                    <a:lnTo>
                      <a:pt x="61" y="85"/>
                    </a:lnTo>
                    <a:lnTo>
                      <a:pt x="63" y="77"/>
                    </a:lnTo>
                    <a:lnTo>
                      <a:pt x="69" y="70"/>
                    </a:lnTo>
                    <a:lnTo>
                      <a:pt x="63" y="64"/>
                    </a:lnTo>
                    <a:lnTo>
                      <a:pt x="59" y="60"/>
                    </a:lnTo>
                    <a:lnTo>
                      <a:pt x="53" y="58"/>
                    </a:lnTo>
                    <a:lnTo>
                      <a:pt x="45" y="56"/>
                    </a:lnTo>
                    <a:lnTo>
                      <a:pt x="45" y="44"/>
                    </a:lnTo>
                    <a:lnTo>
                      <a:pt x="45" y="36"/>
                    </a:lnTo>
                    <a:lnTo>
                      <a:pt x="45" y="26"/>
                    </a:lnTo>
                    <a:lnTo>
                      <a:pt x="45" y="22"/>
                    </a:lnTo>
                    <a:lnTo>
                      <a:pt x="49" y="18"/>
                    </a:lnTo>
                    <a:lnTo>
                      <a:pt x="51" y="18"/>
                    </a:lnTo>
                    <a:lnTo>
                      <a:pt x="57" y="16"/>
                    </a:lnTo>
                    <a:lnTo>
                      <a:pt x="69" y="14"/>
                    </a:lnTo>
                    <a:lnTo>
                      <a:pt x="71" y="10"/>
                    </a:lnTo>
                    <a:lnTo>
                      <a:pt x="75" y="4"/>
                    </a:lnTo>
                    <a:lnTo>
                      <a:pt x="85" y="2"/>
                    </a:lnTo>
                    <a:lnTo>
                      <a:pt x="97" y="0"/>
                    </a:lnTo>
                    <a:lnTo>
                      <a:pt x="109" y="0"/>
                    </a:lnTo>
                    <a:lnTo>
                      <a:pt x="115" y="8"/>
                    </a:lnTo>
                    <a:lnTo>
                      <a:pt x="124" y="12"/>
                    </a:lnTo>
                    <a:lnTo>
                      <a:pt x="132" y="14"/>
                    </a:lnTo>
                    <a:lnTo>
                      <a:pt x="138" y="16"/>
                    </a:lnTo>
                    <a:lnTo>
                      <a:pt x="144" y="16"/>
                    </a:lnTo>
                    <a:lnTo>
                      <a:pt x="146" y="16"/>
                    </a:lnTo>
                    <a:lnTo>
                      <a:pt x="148" y="16"/>
                    </a:lnTo>
                    <a:lnTo>
                      <a:pt x="150" y="18"/>
                    </a:lnTo>
                    <a:lnTo>
                      <a:pt x="152" y="20"/>
                    </a:lnTo>
                    <a:lnTo>
                      <a:pt x="154" y="24"/>
                    </a:lnTo>
                    <a:lnTo>
                      <a:pt x="156" y="28"/>
                    </a:lnTo>
                    <a:lnTo>
                      <a:pt x="162" y="32"/>
                    </a:lnTo>
                    <a:lnTo>
                      <a:pt x="170" y="34"/>
                    </a:lnTo>
                    <a:lnTo>
                      <a:pt x="174" y="36"/>
                    </a:lnTo>
                    <a:lnTo>
                      <a:pt x="176" y="36"/>
                    </a:lnTo>
                    <a:lnTo>
                      <a:pt x="182" y="40"/>
                    </a:lnTo>
                    <a:lnTo>
                      <a:pt x="188" y="44"/>
                    </a:lnTo>
                    <a:lnTo>
                      <a:pt x="194" y="44"/>
                    </a:lnTo>
                    <a:lnTo>
                      <a:pt x="200" y="42"/>
                    </a:lnTo>
                    <a:lnTo>
                      <a:pt x="206" y="36"/>
                    </a:lnTo>
                    <a:lnTo>
                      <a:pt x="210" y="32"/>
                    </a:lnTo>
                    <a:lnTo>
                      <a:pt x="217" y="26"/>
                    </a:lnTo>
                    <a:lnTo>
                      <a:pt x="223" y="24"/>
                    </a:lnTo>
                    <a:lnTo>
                      <a:pt x="231" y="26"/>
                    </a:lnTo>
                    <a:lnTo>
                      <a:pt x="241" y="28"/>
                    </a:lnTo>
                    <a:lnTo>
                      <a:pt x="247" y="36"/>
                    </a:lnTo>
                    <a:lnTo>
                      <a:pt x="253" y="40"/>
                    </a:lnTo>
                    <a:lnTo>
                      <a:pt x="257" y="50"/>
                    </a:lnTo>
                    <a:lnTo>
                      <a:pt x="263" y="62"/>
                    </a:lnTo>
                    <a:lnTo>
                      <a:pt x="269" y="72"/>
                    </a:lnTo>
                    <a:lnTo>
                      <a:pt x="273" y="75"/>
                    </a:lnTo>
                    <a:lnTo>
                      <a:pt x="279" y="81"/>
                    </a:lnTo>
                    <a:lnTo>
                      <a:pt x="281" y="85"/>
                    </a:lnTo>
                    <a:lnTo>
                      <a:pt x="283" y="89"/>
                    </a:lnTo>
                    <a:lnTo>
                      <a:pt x="287" y="93"/>
                    </a:lnTo>
                    <a:lnTo>
                      <a:pt x="293" y="93"/>
                    </a:lnTo>
                    <a:lnTo>
                      <a:pt x="303" y="91"/>
                    </a:lnTo>
                    <a:lnTo>
                      <a:pt x="310" y="93"/>
                    </a:lnTo>
                    <a:lnTo>
                      <a:pt x="320" y="95"/>
                    </a:lnTo>
                    <a:lnTo>
                      <a:pt x="328" y="99"/>
                    </a:lnTo>
                    <a:lnTo>
                      <a:pt x="330" y="101"/>
                    </a:lnTo>
                    <a:lnTo>
                      <a:pt x="332" y="101"/>
                    </a:lnTo>
                    <a:lnTo>
                      <a:pt x="356" y="99"/>
                    </a:lnTo>
                    <a:lnTo>
                      <a:pt x="382" y="97"/>
                    </a:lnTo>
                    <a:lnTo>
                      <a:pt x="405" y="95"/>
                    </a:lnTo>
                    <a:lnTo>
                      <a:pt x="431" y="97"/>
                    </a:lnTo>
                    <a:lnTo>
                      <a:pt x="433" y="103"/>
                    </a:lnTo>
                    <a:lnTo>
                      <a:pt x="437" y="105"/>
                    </a:lnTo>
                    <a:lnTo>
                      <a:pt x="439" y="105"/>
                    </a:lnTo>
                    <a:lnTo>
                      <a:pt x="441" y="105"/>
                    </a:lnTo>
                    <a:lnTo>
                      <a:pt x="445" y="109"/>
                    </a:lnTo>
                    <a:lnTo>
                      <a:pt x="447" y="111"/>
                    </a:lnTo>
                    <a:lnTo>
                      <a:pt x="449" y="111"/>
                    </a:lnTo>
                    <a:lnTo>
                      <a:pt x="455" y="111"/>
                    </a:lnTo>
                    <a:lnTo>
                      <a:pt x="461" y="111"/>
                    </a:lnTo>
                    <a:lnTo>
                      <a:pt x="465" y="111"/>
                    </a:lnTo>
                    <a:lnTo>
                      <a:pt x="473" y="111"/>
                    </a:lnTo>
                    <a:lnTo>
                      <a:pt x="481" y="111"/>
                    </a:lnTo>
                    <a:lnTo>
                      <a:pt x="492" y="111"/>
                    </a:lnTo>
                    <a:lnTo>
                      <a:pt x="500" y="111"/>
                    </a:lnTo>
                    <a:lnTo>
                      <a:pt x="508" y="111"/>
                    </a:lnTo>
                    <a:lnTo>
                      <a:pt x="516" y="113"/>
                    </a:lnTo>
                    <a:lnTo>
                      <a:pt x="522" y="117"/>
                    </a:lnTo>
                    <a:lnTo>
                      <a:pt x="532" y="119"/>
                    </a:lnTo>
                    <a:lnTo>
                      <a:pt x="546" y="121"/>
                    </a:lnTo>
                    <a:lnTo>
                      <a:pt x="558" y="131"/>
                    </a:lnTo>
                    <a:lnTo>
                      <a:pt x="566" y="135"/>
                    </a:lnTo>
                    <a:lnTo>
                      <a:pt x="572" y="139"/>
                    </a:lnTo>
                    <a:lnTo>
                      <a:pt x="576" y="145"/>
                    </a:lnTo>
                    <a:lnTo>
                      <a:pt x="578" y="145"/>
                    </a:lnTo>
                    <a:lnTo>
                      <a:pt x="579" y="145"/>
                    </a:lnTo>
                    <a:lnTo>
                      <a:pt x="581" y="145"/>
                    </a:lnTo>
                    <a:lnTo>
                      <a:pt x="585" y="147"/>
                    </a:lnTo>
                    <a:lnTo>
                      <a:pt x="601" y="158"/>
                    </a:lnTo>
                    <a:lnTo>
                      <a:pt x="615" y="170"/>
                    </a:lnTo>
                    <a:lnTo>
                      <a:pt x="657" y="168"/>
                    </a:lnTo>
                    <a:lnTo>
                      <a:pt x="678" y="168"/>
                    </a:lnTo>
                    <a:lnTo>
                      <a:pt x="700" y="170"/>
                    </a:lnTo>
                    <a:lnTo>
                      <a:pt x="702" y="172"/>
                    </a:lnTo>
                    <a:lnTo>
                      <a:pt x="702" y="174"/>
                    </a:lnTo>
                    <a:lnTo>
                      <a:pt x="702" y="176"/>
                    </a:lnTo>
                    <a:lnTo>
                      <a:pt x="702" y="180"/>
                    </a:lnTo>
                    <a:lnTo>
                      <a:pt x="706" y="182"/>
                    </a:lnTo>
                    <a:lnTo>
                      <a:pt x="712" y="184"/>
                    </a:lnTo>
                    <a:lnTo>
                      <a:pt x="722" y="186"/>
                    </a:lnTo>
                    <a:lnTo>
                      <a:pt x="726" y="186"/>
                    </a:lnTo>
                    <a:lnTo>
                      <a:pt x="730" y="188"/>
                    </a:lnTo>
                    <a:lnTo>
                      <a:pt x="734" y="188"/>
                    </a:lnTo>
                    <a:lnTo>
                      <a:pt x="740" y="194"/>
                    </a:lnTo>
                    <a:lnTo>
                      <a:pt x="742" y="202"/>
                    </a:lnTo>
                    <a:lnTo>
                      <a:pt x="740" y="208"/>
                    </a:lnTo>
                    <a:lnTo>
                      <a:pt x="740" y="216"/>
                    </a:lnTo>
                    <a:lnTo>
                      <a:pt x="740" y="222"/>
                    </a:lnTo>
                    <a:lnTo>
                      <a:pt x="740" y="230"/>
                    </a:lnTo>
                    <a:lnTo>
                      <a:pt x="742" y="236"/>
                    </a:lnTo>
                    <a:lnTo>
                      <a:pt x="748" y="240"/>
                    </a:lnTo>
                    <a:lnTo>
                      <a:pt x="748" y="243"/>
                    </a:lnTo>
                    <a:lnTo>
                      <a:pt x="752" y="247"/>
                    </a:lnTo>
                    <a:lnTo>
                      <a:pt x="752" y="259"/>
                    </a:lnTo>
                    <a:lnTo>
                      <a:pt x="754" y="271"/>
                    </a:lnTo>
                    <a:lnTo>
                      <a:pt x="756" y="275"/>
                    </a:lnTo>
                    <a:lnTo>
                      <a:pt x="762" y="281"/>
                    </a:lnTo>
                    <a:lnTo>
                      <a:pt x="771" y="289"/>
                    </a:lnTo>
                    <a:lnTo>
                      <a:pt x="769" y="305"/>
                    </a:lnTo>
                    <a:lnTo>
                      <a:pt x="769" y="319"/>
                    </a:lnTo>
                    <a:lnTo>
                      <a:pt x="769" y="328"/>
                    </a:lnTo>
                    <a:lnTo>
                      <a:pt x="769" y="338"/>
                    </a:lnTo>
                    <a:lnTo>
                      <a:pt x="769" y="354"/>
                    </a:lnTo>
                    <a:lnTo>
                      <a:pt x="769" y="362"/>
                    </a:lnTo>
                    <a:lnTo>
                      <a:pt x="767" y="374"/>
                    </a:lnTo>
                    <a:lnTo>
                      <a:pt x="762" y="378"/>
                    </a:lnTo>
                    <a:lnTo>
                      <a:pt x="754" y="382"/>
                    </a:lnTo>
                    <a:lnTo>
                      <a:pt x="740" y="388"/>
                    </a:lnTo>
                    <a:lnTo>
                      <a:pt x="724" y="394"/>
                    </a:lnTo>
                    <a:lnTo>
                      <a:pt x="712" y="396"/>
                    </a:lnTo>
                    <a:lnTo>
                      <a:pt x="698" y="405"/>
                    </a:lnTo>
                    <a:lnTo>
                      <a:pt x="684" y="411"/>
                    </a:lnTo>
                    <a:lnTo>
                      <a:pt x="655" y="421"/>
                    </a:lnTo>
                    <a:lnTo>
                      <a:pt x="651" y="431"/>
                    </a:lnTo>
                    <a:lnTo>
                      <a:pt x="647" y="437"/>
                    </a:lnTo>
                    <a:lnTo>
                      <a:pt x="645" y="445"/>
                    </a:lnTo>
                    <a:lnTo>
                      <a:pt x="643" y="453"/>
                    </a:lnTo>
                    <a:lnTo>
                      <a:pt x="645" y="459"/>
                    </a:lnTo>
                    <a:lnTo>
                      <a:pt x="649" y="465"/>
                    </a:lnTo>
                    <a:lnTo>
                      <a:pt x="653" y="469"/>
                    </a:lnTo>
                    <a:lnTo>
                      <a:pt x="659" y="477"/>
                    </a:lnTo>
                    <a:lnTo>
                      <a:pt x="663" y="483"/>
                    </a:lnTo>
                    <a:lnTo>
                      <a:pt x="667" y="485"/>
                    </a:lnTo>
                    <a:lnTo>
                      <a:pt x="671" y="487"/>
                    </a:lnTo>
                    <a:lnTo>
                      <a:pt x="676" y="488"/>
                    </a:lnTo>
                    <a:lnTo>
                      <a:pt x="688" y="485"/>
                    </a:lnTo>
                    <a:lnTo>
                      <a:pt x="700" y="483"/>
                    </a:lnTo>
                    <a:lnTo>
                      <a:pt x="708" y="483"/>
                    </a:lnTo>
                    <a:lnTo>
                      <a:pt x="714" y="483"/>
                    </a:lnTo>
                    <a:lnTo>
                      <a:pt x="722" y="485"/>
                    </a:lnTo>
                    <a:lnTo>
                      <a:pt x="728" y="485"/>
                    </a:lnTo>
                    <a:lnTo>
                      <a:pt x="732" y="487"/>
                    </a:lnTo>
                    <a:lnTo>
                      <a:pt x="736" y="488"/>
                    </a:lnTo>
                    <a:lnTo>
                      <a:pt x="740" y="490"/>
                    </a:lnTo>
                    <a:lnTo>
                      <a:pt x="744" y="492"/>
                    </a:lnTo>
                    <a:lnTo>
                      <a:pt x="752" y="494"/>
                    </a:lnTo>
                    <a:lnTo>
                      <a:pt x="762" y="500"/>
                    </a:lnTo>
                    <a:lnTo>
                      <a:pt x="763" y="506"/>
                    </a:lnTo>
                    <a:lnTo>
                      <a:pt x="763" y="510"/>
                    </a:lnTo>
                    <a:lnTo>
                      <a:pt x="762" y="514"/>
                    </a:lnTo>
                    <a:lnTo>
                      <a:pt x="756" y="518"/>
                    </a:lnTo>
                    <a:lnTo>
                      <a:pt x="748" y="520"/>
                    </a:lnTo>
                    <a:lnTo>
                      <a:pt x="740" y="522"/>
                    </a:lnTo>
                    <a:lnTo>
                      <a:pt x="732" y="526"/>
                    </a:lnTo>
                    <a:lnTo>
                      <a:pt x="726" y="528"/>
                    </a:lnTo>
                    <a:lnTo>
                      <a:pt x="722" y="532"/>
                    </a:lnTo>
                    <a:lnTo>
                      <a:pt x="712" y="540"/>
                    </a:lnTo>
                    <a:lnTo>
                      <a:pt x="702" y="548"/>
                    </a:lnTo>
                    <a:lnTo>
                      <a:pt x="696" y="552"/>
                    </a:lnTo>
                    <a:lnTo>
                      <a:pt x="690" y="554"/>
                    </a:lnTo>
                    <a:lnTo>
                      <a:pt x="688" y="558"/>
                    </a:lnTo>
                    <a:lnTo>
                      <a:pt x="684" y="562"/>
                    </a:lnTo>
                    <a:lnTo>
                      <a:pt x="682" y="566"/>
                    </a:lnTo>
                    <a:lnTo>
                      <a:pt x="682" y="568"/>
                    </a:lnTo>
                    <a:lnTo>
                      <a:pt x="682" y="575"/>
                    </a:lnTo>
                    <a:lnTo>
                      <a:pt x="682" y="577"/>
                    </a:lnTo>
                    <a:lnTo>
                      <a:pt x="676" y="585"/>
                    </a:lnTo>
                    <a:lnTo>
                      <a:pt x="671" y="591"/>
                    </a:lnTo>
                    <a:lnTo>
                      <a:pt x="665" y="597"/>
                    </a:lnTo>
                    <a:lnTo>
                      <a:pt x="659" y="603"/>
                    </a:lnTo>
                    <a:lnTo>
                      <a:pt x="667" y="611"/>
                    </a:lnTo>
                    <a:lnTo>
                      <a:pt x="671" y="617"/>
                    </a:lnTo>
                    <a:lnTo>
                      <a:pt x="676" y="627"/>
                    </a:lnTo>
                    <a:lnTo>
                      <a:pt x="682" y="635"/>
                    </a:lnTo>
                    <a:lnTo>
                      <a:pt x="686" y="643"/>
                    </a:lnTo>
                    <a:lnTo>
                      <a:pt x="688" y="651"/>
                    </a:lnTo>
                    <a:lnTo>
                      <a:pt x="692" y="654"/>
                    </a:lnTo>
                    <a:lnTo>
                      <a:pt x="698" y="656"/>
                    </a:lnTo>
                    <a:lnTo>
                      <a:pt x="702" y="658"/>
                    </a:lnTo>
                    <a:lnTo>
                      <a:pt x="722" y="684"/>
                    </a:lnTo>
                    <a:lnTo>
                      <a:pt x="726" y="690"/>
                    </a:lnTo>
                    <a:lnTo>
                      <a:pt x="728" y="696"/>
                    </a:lnTo>
                    <a:lnTo>
                      <a:pt x="730" y="700"/>
                    </a:lnTo>
                    <a:lnTo>
                      <a:pt x="732" y="706"/>
                    </a:lnTo>
                    <a:lnTo>
                      <a:pt x="734" y="728"/>
                    </a:lnTo>
                    <a:lnTo>
                      <a:pt x="734" y="743"/>
                    </a:lnTo>
                    <a:lnTo>
                      <a:pt x="734" y="761"/>
                    </a:lnTo>
                    <a:lnTo>
                      <a:pt x="736" y="781"/>
                    </a:lnTo>
                    <a:lnTo>
                      <a:pt x="736" y="783"/>
                    </a:lnTo>
                    <a:lnTo>
                      <a:pt x="740" y="785"/>
                    </a:lnTo>
                    <a:lnTo>
                      <a:pt x="744" y="785"/>
                    </a:lnTo>
                    <a:lnTo>
                      <a:pt x="746" y="785"/>
                    </a:lnTo>
                    <a:lnTo>
                      <a:pt x="750" y="791"/>
                    </a:lnTo>
                    <a:lnTo>
                      <a:pt x="752" y="793"/>
                    </a:lnTo>
                    <a:lnTo>
                      <a:pt x="756" y="805"/>
                    </a:lnTo>
                    <a:lnTo>
                      <a:pt x="762" y="817"/>
                    </a:lnTo>
                    <a:lnTo>
                      <a:pt x="765" y="822"/>
                    </a:lnTo>
                    <a:lnTo>
                      <a:pt x="769" y="826"/>
                    </a:lnTo>
                    <a:lnTo>
                      <a:pt x="771" y="836"/>
                    </a:lnTo>
                    <a:lnTo>
                      <a:pt x="769" y="846"/>
                    </a:lnTo>
                    <a:lnTo>
                      <a:pt x="765" y="856"/>
                    </a:lnTo>
                    <a:lnTo>
                      <a:pt x="763" y="866"/>
                    </a:lnTo>
                    <a:lnTo>
                      <a:pt x="762" y="880"/>
                    </a:lnTo>
                    <a:lnTo>
                      <a:pt x="758" y="894"/>
                    </a:lnTo>
                    <a:lnTo>
                      <a:pt x="756" y="907"/>
                    </a:lnTo>
                    <a:lnTo>
                      <a:pt x="752" y="921"/>
                    </a:lnTo>
                    <a:lnTo>
                      <a:pt x="748" y="935"/>
                    </a:lnTo>
                    <a:lnTo>
                      <a:pt x="746" y="945"/>
                    </a:lnTo>
                    <a:lnTo>
                      <a:pt x="742" y="951"/>
                    </a:lnTo>
                    <a:lnTo>
                      <a:pt x="738" y="955"/>
                    </a:lnTo>
                    <a:lnTo>
                      <a:pt x="734" y="959"/>
                    </a:lnTo>
                    <a:lnTo>
                      <a:pt x="726" y="961"/>
                    </a:lnTo>
                    <a:lnTo>
                      <a:pt x="722" y="973"/>
                    </a:lnTo>
                    <a:lnTo>
                      <a:pt x="716" y="981"/>
                    </a:lnTo>
                    <a:lnTo>
                      <a:pt x="712" y="988"/>
                    </a:lnTo>
                    <a:lnTo>
                      <a:pt x="704" y="990"/>
                    </a:lnTo>
                    <a:lnTo>
                      <a:pt x="700" y="992"/>
                    </a:lnTo>
                    <a:lnTo>
                      <a:pt x="686" y="1002"/>
                    </a:lnTo>
                    <a:lnTo>
                      <a:pt x="671" y="1008"/>
                    </a:lnTo>
                    <a:lnTo>
                      <a:pt x="655" y="1012"/>
                    </a:lnTo>
                    <a:lnTo>
                      <a:pt x="639" y="1012"/>
                    </a:lnTo>
                    <a:lnTo>
                      <a:pt x="621" y="1014"/>
                    </a:lnTo>
                    <a:lnTo>
                      <a:pt x="603" y="1014"/>
                    </a:lnTo>
                    <a:lnTo>
                      <a:pt x="585" y="1016"/>
                    </a:lnTo>
                    <a:lnTo>
                      <a:pt x="568" y="1024"/>
                    </a:lnTo>
                    <a:close/>
                  </a:path>
                </a:pathLst>
              </a:custGeom>
              <a:grpFill/>
              <a:ln w="12700">
                <a:solidFill>
                  <a:schemeClr val="bg1"/>
                </a:solidFill>
                <a:round/>
                <a:headEnd/>
                <a:tailEnd/>
              </a:ln>
              <a:effectLst>
                <a:outerShdw blurRad="12700" dist="12700" dir="2700000" algn="tl" rotWithShape="0">
                  <a:prstClr val="black">
                    <a:alpha val="29000"/>
                  </a:prstClr>
                </a:outerShdw>
              </a:effec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b="0" dirty="0">
                  <a:solidFill>
                    <a:srgbClr val="000000"/>
                  </a:solidFill>
                </a:endParaRPr>
              </a:p>
            </p:txBody>
          </p:sp>
        </p:grpSp>
        <p:sp>
          <p:nvSpPr>
            <p:cNvPr id="95" name="Oval 94"/>
            <p:cNvSpPr>
              <a:spLocks noChangeAspect="1"/>
            </p:cNvSpPr>
            <p:nvPr/>
          </p:nvSpPr>
          <p:spPr bwMode="auto">
            <a:xfrm>
              <a:off x="6286320" y="2678381"/>
              <a:ext cx="83953" cy="86363"/>
            </a:xfrm>
            <a:prstGeom prst="ellipse">
              <a:avLst/>
            </a:prstGeom>
            <a:solidFill>
              <a:schemeClr val="accent4"/>
            </a:solidFill>
            <a:ln>
              <a:noFill/>
            </a:ln>
            <a:extLst/>
          </p:spPr>
          <p:txBody>
            <a:bodyPr lIns="0" tIns="0" rIns="0" bIns="0" anchor="ctr"/>
            <a:lstStyle/>
            <a:p>
              <a:pPr marL="171450" indent="-171450" algn="just" fontAlgn="auto">
                <a:lnSpc>
                  <a:spcPct val="90000"/>
                </a:lnSpc>
                <a:spcBef>
                  <a:spcPts val="1200"/>
                </a:spcBef>
                <a:spcAft>
                  <a:spcPts val="0"/>
                </a:spcAft>
                <a:buClr>
                  <a:srgbClr val="007D28"/>
                </a:buClr>
                <a:buSzPct val="150000"/>
                <a:buFont typeface="Arial" charset="0"/>
                <a:buChar char="•"/>
                <a:defRPr/>
              </a:pPr>
              <a:endParaRPr lang="uk-UA" sz="1000" b="0" dirty="0">
                <a:solidFill>
                  <a:prstClr val="black"/>
                </a:solidFill>
                <a:latin typeface="Tahoma" pitchFamily="34" charset="0"/>
                <a:cs typeface="Tahoma" pitchFamily="34" charset="0"/>
              </a:endParaRPr>
            </a:p>
          </p:txBody>
        </p:sp>
        <p:sp>
          <p:nvSpPr>
            <p:cNvPr id="23623" name="Rectangle 97"/>
            <p:cNvSpPr>
              <a:spLocks noChangeArrowheads="1"/>
            </p:cNvSpPr>
            <p:nvPr/>
          </p:nvSpPr>
          <p:spPr bwMode="auto">
            <a:xfrm>
              <a:off x="6894400" y="2423721"/>
              <a:ext cx="425770" cy="172827"/>
            </a:xfrm>
            <a:prstGeom prst="rect">
              <a:avLst/>
            </a:prstGeom>
            <a:noFill/>
            <a:ln w="9525">
              <a:noFill/>
              <a:miter lim="800000"/>
              <a:headEnd/>
              <a:tailEnd/>
            </a:ln>
          </p:spPr>
          <p:txBody>
            <a:bodyPr>
              <a:spAutoFit/>
            </a:bodyPr>
            <a:lstStyle/>
            <a:p>
              <a:r>
                <a:rPr lang="en-US" sz="900" b="0">
                  <a:solidFill>
                    <a:srgbClr val="000000"/>
                  </a:solidFill>
                  <a:latin typeface="Calibri" pitchFamily="34" charset="0"/>
                </a:rPr>
                <a:t>Kyiv</a:t>
              </a:r>
              <a:endParaRPr lang="uk-UA" sz="900" b="0">
                <a:solidFill>
                  <a:srgbClr val="000000"/>
                </a:solidFill>
                <a:latin typeface="Calibri" pitchFamily="34" charset="0"/>
              </a:endParaRPr>
            </a:p>
          </p:txBody>
        </p:sp>
        <p:sp>
          <p:nvSpPr>
            <p:cNvPr id="23624" name="Oval 98"/>
            <p:cNvSpPr>
              <a:spLocks noChangeAspect="1"/>
            </p:cNvSpPr>
            <p:nvPr/>
          </p:nvSpPr>
          <p:spPr bwMode="auto">
            <a:xfrm>
              <a:off x="6884058" y="2540279"/>
              <a:ext cx="85115" cy="86389"/>
            </a:xfrm>
            <a:prstGeom prst="ellipse">
              <a:avLst/>
            </a:prstGeom>
            <a:solidFill>
              <a:schemeClr val="tx1"/>
            </a:solidFill>
            <a:ln w="9525">
              <a:noFill/>
              <a:round/>
              <a:headEnd/>
              <a:tailEnd/>
            </a:ln>
          </p:spPr>
          <p:txBody>
            <a:bodyPr lIns="0" tIns="0" rIns="0" bIns="0" anchor="ctr"/>
            <a:lstStyle/>
            <a:p>
              <a:pPr marL="171450" indent="-171450" algn="just">
                <a:lnSpc>
                  <a:spcPct val="90000"/>
                </a:lnSpc>
                <a:spcBef>
                  <a:spcPts val="1200"/>
                </a:spcBef>
                <a:buClr>
                  <a:srgbClr val="007D28"/>
                </a:buClr>
                <a:buSzPct val="150000"/>
                <a:buFont typeface="Arial" charset="0"/>
                <a:buChar char="•"/>
              </a:pPr>
              <a:endParaRPr lang="ru-RU" sz="1000" b="0">
                <a:solidFill>
                  <a:srgbClr val="000000"/>
                </a:solidFill>
                <a:latin typeface="Tahoma" pitchFamily="34" charset="0"/>
                <a:cs typeface="Tahoma" pitchFamily="34" charset="0"/>
              </a:endParaRPr>
            </a:p>
          </p:txBody>
        </p:sp>
        <p:sp>
          <p:nvSpPr>
            <p:cNvPr id="23625" name="Rectangle 141"/>
            <p:cNvSpPr>
              <a:spLocks noChangeArrowheads="1"/>
            </p:cNvSpPr>
            <p:nvPr/>
          </p:nvSpPr>
          <p:spPr bwMode="auto">
            <a:xfrm>
              <a:off x="6368480" y="2677973"/>
              <a:ext cx="1138013" cy="174514"/>
            </a:xfrm>
            <a:prstGeom prst="rect">
              <a:avLst/>
            </a:prstGeom>
            <a:noFill/>
            <a:ln w="9525">
              <a:noFill/>
              <a:miter lim="800000"/>
              <a:headEnd/>
              <a:tailEnd/>
            </a:ln>
          </p:spPr>
          <p:txBody>
            <a:bodyPr>
              <a:spAutoFit/>
            </a:bodyPr>
            <a:lstStyle/>
            <a:p>
              <a:r>
                <a:rPr lang="en-GB" sz="900" b="0">
                  <a:solidFill>
                    <a:srgbClr val="000000"/>
                  </a:solidFill>
                  <a:latin typeface="Calibri" pitchFamily="34" charset="0"/>
                </a:rPr>
                <a:t>Ternopil</a:t>
              </a:r>
              <a:r>
                <a:rPr lang="ru-RU" sz="900" b="0">
                  <a:solidFill>
                    <a:srgbClr val="000000"/>
                  </a:solidFill>
                  <a:latin typeface="Calibri" pitchFamily="34" charset="0"/>
                </a:rPr>
                <a:t> </a:t>
              </a:r>
              <a:r>
                <a:rPr lang="en-US" sz="900" b="0">
                  <a:solidFill>
                    <a:srgbClr val="000000"/>
                  </a:solidFill>
                  <a:latin typeface="Calibri" pitchFamily="34" charset="0"/>
                </a:rPr>
                <a:t>region</a:t>
              </a:r>
              <a:endParaRPr lang="uk-UA" sz="900" b="0">
                <a:solidFill>
                  <a:srgbClr val="000000"/>
                </a:solidFill>
                <a:latin typeface="Calibri" pitchFamily="34" charset="0"/>
              </a:endParaRPr>
            </a:p>
          </p:txBody>
        </p:sp>
      </p:grpSp>
      <p:sp>
        <p:nvSpPr>
          <p:cNvPr id="23616" name="Rectangle 68"/>
          <p:cNvSpPr>
            <a:spLocks noChangeArrowheads="1"/>
          </p:cNvSpPr>
          <p:nvPr/>
        </p:nvSpPr>
        <p:spPr bwMode="auto">
          <a:xfrm>
            <a:off x="6062663" y="3209925"/>
            <a:ext cx="3870325" cy="714375"/>
          </a:xfrm>
          <a:prstGeom prst="rect">
            <a:avLst/>
          </a:prstGeom>
          <a:noFill/>
          <a:ln w="9525">
            <a:noFill/>
            <a:miter lim="800000"/>
            <a:headEnd/>
            <a:tailEnd/>
          </a:ln>
        </p:spPr>
        <p:txBody>
          <a:bodyPr>
            <a:spAutoFit/>
          </a:bodyPr>
          <a:lstStyle/>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Region area: 13.8k sq. km</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Region population: 1.1 m</a:t>
            </a:r>
          </a:p>
          <a:p>
            <a:pPr marL="228600" indent="-228600" algn="just" eaLnBrk="0" hangingPunct="0">
              <a:spcBef>
                <a:spcPts val="300"/>
              </a:spcBef>
              <a:buClr>
                <a:srgbClr val="034EA2"/>
              </a:buClr>
              <a:buSzPct val="100000"/>
              <a:buFont typeface="Arial" charset="0"/>
              <a:buChar char="•"/>
              <a:tabLst>
                <a:tab pos="171450" algn="l"/>
                <a:tab pos="455613" algn="l"/>
              </a:tabLst>
            </a:pPr>
            <a:r>
              <a:rPr lang="en-US" sz="900" b="0">
                <a:latin typeface="Calibri" pitchFamily="34" charset="0"/>
              </a:rPr>
              <a:t>Key industries: agriculture, light and food industry, machine-building and tourism</a:t>
            </a:r>
          </a:p>
        </p:txBody>
      </p:sp>
      <p:pic>
        <p:nvPicPr>
          <p:cNvPr id="23617" name="Picture 2"/>
          <p:cNvPicPr>
            <a:picLocks noChangeAspect="1" noChangeArrowheads="1"/>
          </p:cNvPicPr>
          <p:nvPr/>
        </p:nvPicPr>
        <p:blipFill>
          <a:blip r:embed="rId2"/>
          <a:srcRect l="18552" t="42311" r="71382" b="51151"/>
          <a:stretch>
            <a:fillRect/>
          </a:stretch>
        </p:blipFill>
        <p:spPr bwMode="auto">
          <a:xfrm>
            <a:off x="0" y="0"/>
            <a:ext cx="1731963" cy="900113"/>
          </a:xfrm>
          <a:prstGeom prst="rect">
            <a:avLst/>
          </a:prstGeom>
          <a:noFill/>
          <a:ln w="9525">
            <a:noFill/>
            <a:miter lim="800000"/>
            <a:headEnd/>
            <a:tailEnd/>
          </a:ln>
        </p:spPr>
      </p:pic>
      <p:pic>
        <p:nvPicPr>
          <p:cNvPr id="23618" name="Picture 2" descr="http://www.gazeta-misto.te.ua/wp-content/uploads/2013/04/2176-1.jpg">
            <a:hlinkClick r:id="rId3"/>
          </p:cNvPr>
          <p:cNvPicPr>
            <a:picLocks noChangeAspect="1" noChangeArrowheads="1"/>
          </p:cNvPicPr>
          <p:nvPr/>
        </p:nvPicPr>
        <p:blipFill>
          <a:blip r:embed="rId4"/>
          <a:srcRect/>
          <a:stretch>
            <a:fillRect/>
          </a:stretch>
        </p:blipFill>
        <p:spPr bwMode="auto">
          <a:xfrm>
            <a:off x="9340850" y="157163"/>
            <a:ext cx="622300" cy="590550"/>
          </a:xfrm>
          <a:prstGeom prst="rect">
            <a:avLst/>
          </a:prstGeom>
          <a:noFill/>
          <a:ln w="9525">
            <a:noFill/>
            <a:miter lim="800000"/>
            <a:headEnd/>
            <a:tailEnd/>
          </a:ln>
        </p:spPr>
      </p:pic>
      <p:sp>
        <p:nvSpPr>
          <p:cNvPr id="23619" name="Прямоугольник 60"/>
          <p:cNvSpPr>
            <a:spLocks noChangeArrowheads="1"/>
          </p:cNvSpPr>
          <p:nvPr/>
        </p:nvSpPr>
        <p:spPr bwMode="auto">
          <a:xfrm>
            <a:off x="638175" y="360363"/>
            <a:ext cx="9144000" cy="425450"/>
          </a:xfrm>
          <a:prstGeom prst="rect">
            <a:avLst/>
          </a:prstGeom>
          <a:noFill/>
          <a:ln w="9525">
            <a:noFill/>
            <a:miter lim="800000"/>
            <a:headEnd/>
            <a:tailEnd/>
          </a:ln>
        </p:spPr>
        <p:txBody>
          <a:bodyPr>
            <a:spAutoFit/>
          </a:bodyPr>
          <a:lstStyle/>
          <a:p>
            <a:pPr marL="323850">
              <a:lnSpc>
                <a:spcPct val="90000"/>
              </a:lnSpc>
            </a:pPr>
            <a:r>
              <a:rPr lang="en-US" sz="2400">
                <a:solidFill>
                  <a:srgbClr val="44546A"/>
                </a:solidFill>
              </a:rPr>
              <a:t> </a:t>
            </a:r>
            <a:r>
              <a:rPr kumimoji="1" lang="en-US" sz="2400">
                <a:solidFill>
                  <a:srgbClr val="44546A"/>
                </a:solidFill>
                <a:latin typeface="Verdana" pitchFamily="34" charset="0"/>
              </a:rPr>
              <a:t>ENERGY DISTRIBUTION: TERNOPILOBLENERGO</a:t>
            </a:r>
          </a:p>
        </p:txBody>
      </p:sp>
      <p:sp>
        <p:nvSpPr>
          <p:cNvPr id="67" name="Line 5"/>
          <p:cNvSpPr>
            <a:spLocks noChangeShapeType="1"/>
          </p:cNvSpPr>
          <p:nvPr/>
        </p:nvSpPr>
        <p:spPr bwMode="auto">
          <a:xfrm flipV="1">
            <a:off x="1082675" y="769938"/>
            <a:ext cx="10804525" cy="23812"/>
          </a:xfrm>
          <a:prstGeom prst="line">
            <a:avLst/>
          </a:prstGeom>
          <a:ln w="19050">
            <a:solidFill>
              <a:schemeClr val="bg1">
                <a:lumMod val="85000"/>
              </a:schemeClr>
            </a:solidFill>
            <a:headEnd/>
            <a:tailEnd/>
          </a:ln>
        </p:spPr>
        <p:style>
          <a:lnRef idx="1">
            <a:schemeClr val="accent3"/>
          </a:lnRef>
          <a:fillRef idx="0">
            <a:schemeClr val="accent3"/>
          </a:fillRef>
          <a:effectRef idx="0">
            <a:schemeClr val="accent3"/>
          </a:effectRef>
          <a:fontRef idx="minor">
            <a:schemeClr val="tx1"/>
          </a:fontRef>
        </p:style>
        <p:txBody>
          <a:bodyPr/>
          <a:lstStyle/>
          <a:p>
            <a:pPr>
              <a:defRPr/>
            </a:pPr>
            <a:endParaRPr lang="ru-RU" b="0"/>
          </a:p>
        </p:txBody>
      </p:sp>
      <p:sp>
        <p:nvSpPr>
          <p:cNvPr id="23627" name="Text Box 75"/>
          <p:cNvSpPr txBox="1">
            <a:spLocks noChangeArrowheads="1"/>
          </p:cNvSpPr>
          <p:nvPr/>
        </p:nvSpPr>
        <p:spPr bwMode="auto">
          <a:xfrm>
            <a:off x="11536363" y="6378575"/>
            <a:ext cx="474662" cy="274638"/>
          </a:xfrm>
          <a:prstGeom prst="rect">
            <a:avLst/>
          </a:prstGeom>
          <a:noFill/>
          <a:ln w="9525">
            <a:noFill/>
            <a:miter lim="800000"/>
            <a:headEnd/>
            <a:tailEnd/>
          </a:ln>
          <a:effectLst/>
        </p:spPr>
        <p:txBody>
          <a:bodyPr>
            <a:spAutoFit/>
          </a:bodyPr>
          <a:lstStyle/>
          <a:p>
            <a:pPr>
              <a:spcBef>
                <a:spcPct val="50000"/>
              </a:spcBef>
            </a:pPr>
            <a:r>
              <a:rPr lang="en-US" sz="1200" b="0"/>
              <a:t>21</a:t>
            </a:r>
            <a:endParaRPr lang="ru-RU" sz="1200" b="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Другая 1">
      <a:dk1>
        <a:srgbClr val="313131"/>
      </a:dk1>
      <a:lt1>
        <a:srgbClr val="FFFFFF"/>
      </a:lt1>
      <a:dk2>
        <a:srgbClr val="1B1B1B"/>
      </a:dk2>
      <a:lt2>
        <a:srgbClr val="1B1B1B"/>
      </a:lt2>
      <a:accent1>
        <a:srgbClr val="99CCFF"/>
      </a:accent1>
      <a:accent2>
        <a:srgbClr val="FFFFCC"/>
      </a:accent2>
      <a:accent3>
        <a:srgbClr val="99FF99"/>
      </a:accent3>
      <a:accent4>
        <a:srgbClr val="FFD965"/>
      </a:accent4>
      <a:accent5>
        <a:srgbClr val="FF99CC"/>
      </a:accent5>
      <a:accent6>
        <a:srgbClr val="28FFFE"/>
      </a:accent6>
      <a:hlink>
        <a:srgbClr val="009999"/>
      </a:hlink>
      <a:folHlink>
        <a:srgbClr val="99CC0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blue only">
    <a:dk1>
      <a:srgbClr val="000000"/>
    </a:dk1>
    <a:lt1>
      <a:srgbClr val="FFFFFF"/>
    </a:lt1>
    <a:dk2>
      <a:srgbClr val="002776"/>
    </a:dk2>
    <a:lt2>
      <a:srgbClr val="FFFFFF"/>
    </a:lt2>
    <a:accent1>
      <a:srgbClr val="002776"/>
    </a:accent1>
    <a:accent2>
      <a:srgbClr val="00A1DE"/>
    </a:accent2>
    <a:accent3>
      <a:srgbClr val="72C7E7"/>
    </a:accent3>
    <a:accent4>
      <a:srgbClr val="002776"/>
    </a:accent4>
    <a:accent5>
      <a:srgbClr val="00A1DE"/>
    </a:accent5>
    <a:accent6>
      <a:srgbClr val="72C7E7"/>
    </a:accent6>
    <a:hlink>
      <a:srgbClr val="00A1DE"/>
    </a:hlink>
    <a:folHlink>
      <a:srgbClr val="72C7E7"/>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1199</TotalTime>
  <Words>3602</Words>
  <Application>Microsoft Macintosh PowerPoint</Application>
  <PresentationFormat>Другой</PresentationFormat>
  <Paragraphs>1042</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PRIVATIZATION IN UKRAINE: OPPORTUNITIES</dc:title>
  <dc:creator>Oleh Peleshchak</dc:creator>
  <cp:lastModifiedBy>Marylia Bosakevych</cp:lastModifiedBy>
  <cp:revision>76</cp:revision>
  <dcterms:created xsi:type="dcterms:W3CDTF">2015-09-16T05:39:21Z</dcterms:created>
  <dcterms:modified xsi:type="dcterms:W3CDTF">2016-03-30T08:25:56Z</dcterms:modified>
</cp:coreProperties>
</file>