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3" r:id="rId4"/>
    <p:sldId id="257" r:id="rId5"/>
    <p:sldId id="259" r:id="rId6"/>
    <p:sldId id="260" r:id="rId7"/>
    <p:sldId id="264" r:id="rId8"/>
    <p:sldId id="299" r:id="rId9"/>
    <p:sldId id="262" r:id="rId10"/>
    <p:sldId id="270" r:id="rId11"/>
    <p:sldId id="269" r:id="rId12"/>
    <p:sldId id="301" r:id="rId13"/>
    <p:sldId id="275" r:id="rId14"/>
    <p:sldId id="276" r:id="rId15"/>
    <p:sldId id="277" r:id="rId16"/>
    <p:sldId id="302" r:id="rId17"/>
    <p:sldId id="280" r:id="rId18"/>
    <p:sldId id="303" r:id="rId19"/>
    <p:sldId id="293" r:id="rId20"/>
    <p:sldId id="294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7284" autoAdjust="0"/>
  </p:normalViewPr>
  <p:slideViewPr>
    <p:cSldViewPr>
      <p:cViewPr varScale="1">
        <p:scale>
          <a:sx n="68" d="100"/>
          <a:sy n="68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67C8-790B-4D27-BC3F-834C53CE9465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B7D5-7510-4578-912D-2A8D6C8930D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86256-8A96-4FE8-BC0F-05A4AE838DF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94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A35-AFFF-4543-8752-54A0AB2C79EA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9AC0-97F8-426F-B47F-A93B55BA6C42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42F-B7B5-4F3A-A69C-D826C137F40C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58E9-1411-42A5-A32B-FA3CDBEC903F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0EB-C105-4865-AAC5-7B8779D5BAB5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B4-1A2B-441D-803D-DE0C52E2050B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A52A-BA7A-49B0-ABDB-B6C71022C772}" type="datetime1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84EE-BF37-4927-8560-03317E9DBD6A}" type="datetime1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C21-37C7-4D79-B001-F233F4F1151C}" type="datetime1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11C-21D4-4E9A-9496-287C3152B833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D03C-AE07-4762-8641-E691E932078A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497B-71B7-4544-B37F-B405773CDA58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законодавчі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вимоги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щодо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доброчесної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поведінки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uk-UA" dirty="0">
                <a:solidFill>
                  <a:srgbClr val="0070C0"/>
                </a:solidFill>
              </a:rPr>
            </a:br>
            <a:br>
              <a:rPr lang="uk-UA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936704" cy="1991072"/>
          </a:xfrm>
        </p:spPr>
        <p:txBody>
          <a:bodyPr/>
          <a:lstStyle/>
          <a:p>
            <a:endParaRPr lang="uk-UA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2016 рік</a:t>
            </a:r>
          </a:p>
        </p:txBody>
      </p:sp>
      <p:pic>
        <p:nvPicPr>
          <p:cNvPr id="1026" name="Picture 2" descr="D:\Системные Папки\Desktop\Logo_nazk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92" y="70892"/>
            <a:ext cx="7604224" cy="198995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</a:t>
            </a:fld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Алгоритм дій керівника у зв'язку із встановленням наявності конфлікту інтересів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F:\stepanovst\department of justise\4_СИСТЕМАТИЗАЦІЯ\САЙТ\!ЗОБРАЖЕННЯ НА САЙТ\3D_Humans\Gold_stock_Collection\Why_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24336" cy="3024336"/>
          </a:xfrm>
          <a:prstGeom prst="rect">
            <a:avLst/>
          </a:prstGeom>
          <a:noFill/>
        </p:spPr>
      </p:pic>
      <p:pic>
        <p:nvPicPr>
          <p:cNvPr id="24580" name="Picture 4" descr="F:\stepanovst\department of justise\4_СИСТЕМАТИЗАЦІЯ\САЙТ\!ЗОБРАЖЕННЯ НА САЙТ\3D_Humans\Gold_stock_Collection\Teamwork_Conn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3312368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604935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Отримання повідомлення про 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628800"/>
            <a:ext cx="5256584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Прийняття рішення протягом двох робочих днів щодо врегулювання конфлікту інтересів та повідомлення про це відповідної особи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656200"/>
            <a:ext cx="2584928" cy="7681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10</a:t>
            </a:fld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1) усунення особи від виконання завдання, вчинення дій, прийняття рішення чи участі в його прийнятті в умовах реального чи потенційного конфлікту інтересів </a:t>
            </a:r>
            <a:r>
              <a:rPr lang="ru-RU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30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2) застосування зовнішнього контролю за виконанням особою відповідного завдання, вчиненням нею певних дій чи прийняття рішень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33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3) обмеження доступу особи до певної інформації </a:t>
            </a:r>
            <a:r>
              <a:rPr lang="ru-RU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31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4) перегляду обсягу службових повноважень особи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32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5) переведення особи на іншу посаду </a:t>
            </a:r>
            <a:r>
              <a:rPr lang="uk-UA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34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6) звільнення особи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600" dirty="0">
                <a:solidFill>
                  <a:srgbClr val="0070C0"/>
                </a:solidFill>
              </a:rPr>
              <a:t>(</a:t>
            </a:r>
            <a:r>
              <a:rPr lang="ru-RU" sz="2600" dirty="0" err="1">
                <a:solidFill>
                  <a:srgbClr val="0070C0"/>
                </a:solidFill>
              </a:rPr>
              <a:t>стаття</a:t>
            </a:r>
            <a:r>
              <a:rPr lang="ru-RU" sz="2600" dirty="0">
                <a:solidFill>
                  <a:srgbClr val="0070C0"/>
                </a:solidFill>
              </a:rPr>
              <a:t> 34 Закону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r>
              <a:rPr lang="ru-RU" sz="2600" dirty="0">
                <a:solidFill>
                  <a:srgbClr val="0070C0"/>
                </a:solidFill>
              </a:rPr>
              <a:t> “Про </a:t>
            </a:r>
            <a:r>
              <a:rPr lang="ru-RU" sz="2600" dirty="0" err="1">
                <a:solidFill>
                  <a:srgbClr val="0070C0"/>
                </a:solidFill>
              </a:rPr>
              <a:t>запобігання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корупції</a:t>
            </a:r>
            <a:r>
              <a:rPr lang="ru-RU" sz="2600" dirty="0">
                <a:solidFill>
                  <a:srgbClr val="0070C0"/>
                </a:solidFill>
              </a:rPr>
              <a:t>”)</a:t>
            </a:r>
            <a:r>
              <a:rPr lang="uk-UA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Способи врегулювання конфлікту інтересів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11</a:t>
            </a:fld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Обмеження для державних посадових осіб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4" name="Picture 2" descr="F:\stepanovst\department of justise\4_СИСТЕМАТИЗАЦІЯ\САЙТ\!ЗОБРАЖЕННЯ НА САЙТ\3D_Humans\Gold_stock_Collection\Large_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71359"/>
            <a:ext cx="4536504" cy="48000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9611" y="1688135"/>
            <a:ext cx="4238373" cy="4783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1600" dirty="0"/>
              <a:t>Використання службового становища для отримання неправомірної вигоди (стаття 22 Закону).</a:t>
            </a:r>
          </a:p>
          <a:p>
            <a:pPr marL="342900" indent="-342900" algn="just">
              <a:buAutoNum type="arabicPeriod"/>
            </a:pPr>
            <a:r>
              <a:rPr lang="uk-UA" sz="1600" dirty="0"/>
              <a:t>Обмеження (заборона) щодо одержання неправомірної вигоди або подарунка (статті 23, 24 Закону).</a:t>
            </a:r>
          </a:p>
          <a:p>
            <a:pPr marL="342900" indent="-342900" algn="just">
              <a:buAutoNum type="arabicPeriod"/>
            </a:pPr>
            <a:r>
              <a:rPr lang="uk-UA" sz="1600" dirty="0"/>
              <a:t>Обмеження щодо сумісництва та суміщення з іншими видами діяльності (стаття 25 Закону).</a:t>
            </a:r>
          </a:p>
          <a:p>
            <a:pPr marL="342900" indent="-342900" algn="just">
              <a:buAutoNum type="arabicPeriod"/>
            </a:pPr>
            <a:r>
              <a:rPr lang="uk-UA" sz="1600" dirty="0"/>
              <a:t>Обмеження після припинення  діяльності державної посадової особи (стаття 26 Закону).</a:t>
            </a:r>
          </a:p>
          <a:p>
            <a:pPr marL="342900" indent="-342900" algn="just">
              <a:buAutoNum type="arabicPeriod"/>
            </a:pPr>
            <a:r>
              <a:rPr lang="uk-UA" sz="1600" dirty="0"/>
              <a:t>Обмеження спільної роботи близьких осіб (стаття 27 Закону).</a:t>
            </a:r>
          </a:p>
          <a:p>
            <a:pPr marL="342900" indent="-342900" algn="just">
              <a:buAutoNum type="arabicPeriod"/>
            </a:pPr>
            <a:r>
              <a:rPr lang="uk-UA" sz="1600" dirty="0"/>
              <a:t>Зобов’язання у зв’язку із наявністю в особи підприємств чи корпоративних прав (стаття 36 Закону). </a:t>
            </a:r>
          </a:p>
          <a:p>
            <a:pPr marL="342900" indent="-342900" algn="just">
              <a:buAutoNum type="arabicPeriod"/>
            </a:pP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12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153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Відповідальність </a:t>
            </a:r>
            <a:r>
              <a:rPr lang="uk-UA" sz="4400" dirty="0">
                <a:solidFill>
                  <a:srgbClr val="0070C0"/>
                </a:solidFill>
              </a:rPr>
              <a:t>за вчинення правопорушень, пов'язаних із корупцією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 descr="F:\stepanovst\department of justise\4_СИСТЕМАТИЗАЦІЯ\САЙТ\!ЗОБРАЖЕННЯ НА САЙТ\3D_Humans\3D_Figures\3D Character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712" y="2420888"/>
            <a:ext cx="3374504" cy="25308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6964" y="56279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Кримінальна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51311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Адміністративна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9464" y="505901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Цивільно-правова відповідальність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1621142"/>
            <a:ext cx="443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Дисциплінарна відповідальність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13</a:t>
            </a:fld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Дисциплінарна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700" dirty="0">
                <a:solidFill>
                  <a:srgbClr val="0070C0"/>
                </a:solidFill>
              </a:rPr>
              <a:t>за порушення вимог щодо недопущення конфлікту інтересів або порушення інших обмежень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56733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rgbClr val="0070C0"/>
                </a:solidFill>
              </a:rPr>
              <a:t>	</a:t>
            </a:r>
            <a:r>
              <a:rPr lang="uk-UA" sz="2400" dirty="0">
                <a:solidFill>
                  <a:srgbClr val="FF0000"/>
                </a:solidFill>
              </a:rPr>
              <a:t>може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бути застосована в залежності від конкретних обставин вчинення проступку та ступені вини особи;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uk-UA" sz="2400" dirty="0">
                <a:solidFill>
                  <a:srgbClr val="FF0000"/>
                </a:solidFill>
              </a:rPr>
              <a:t>обов'язково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за умови, що судом до особи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застосовано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покарання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накладено на неї стягнення у виді позбавлення права обіймати певні посади або займатися певною діяльністю, пов’язаними з виконанням функцій держави або місцевого самоврядування, або такою, що прирівнюється до цієї діяльності (застосовується обов'язково) </a:t>
            </a:r>
            <a:r>
              <a:rPr lang="uk-UA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(ч.2 статті 65 Закону).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14</a:t>
            </a:fld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stepanovst\department of justise\4_СИСТЕМАТИЗАЦІЯ\САЙТ\!ЗОБРАЖЕННЯ НА САЙТ\3D_Humans\3D_Figures\3D Character (5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366374" cy="448849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Цивільно-правова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900" dirty="0">
                <a:solidFill>
                  <a:srgbClr val="0070C0"/>
                </a:solidFill>
              </a:rPr>
              <a:t>за порушення вимог щодо недопущення конфлікту інтересів або порушення інших обмежень</a:t>
            </a:r>
            <a:endParaRPr lang="ru-RU" sz="2900" dirty="0">
              <a:solidFill>
                <a:srgbClr val="0070C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567333"/>
            <a:ext cx="8229600" cy="171765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	відшкодування матеріальної та/або моральної шкоди відповідно до Цивільного кодексу України.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15</a:t>
            </a:fld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6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Адміністративна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порушення вимог щодо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недопущення конфлікту інтересів або порушення інших обмежень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3328" y="1700808"/>
            <a:ext cx="8841160" cy="5102027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70C0"/>
                </a:solidFill>
              </a:rPr>
              <a:t>Порушення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обмежень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щодо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сумісництва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суміщення</a:t>
            </a:r>
            <a:r>
              <a:rPr lang="ru-RU" sz="2000" dirty="0">
                <a:solidFill>
                  <a:srgbClr val="0070C0"/>
                </a:solidFill>
              </a:rPr>
              <a:t> з </a:t>
            </a:r>
            <a:r>
              <a:rPr lang="ru-RU" sz="2000" dirty="0" err="1">
                <a:solidFill>
                  <a:srgbClr val="0070C0"/>
                </a:solidFill>
              </a:rPr>
              <a:t>іншими</a:t>
            </a:r>
            <a:r>
              <a:rPr lang="ru-RU" sz="2000" dirty="0">
                <a:solidFill>
                  <a:srgbClr val="0070C0"/>
                </a:solidFill>
              </a:rPr>
              <a:t> видами </a:t>
            </a:r>
            <a:r>
              <a:rPr lang="ru-RU" sz="2000" dirty="0" err="1">
                <a:solidFill>
                  <a:srgbClr val="0070C0"/>
                </a:solidFill>
              </a:rPr>
              <a:t>діяльності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(</a:t>
            </a:r>
            <a:r>
              <a:rPr lang="ru-RU" sz="1800" dirty="0" err="1">
                <a:solidFill>
                  <a:srgbClr val="0070C0"/>
                </a:solidFill>
              </a:rPr>
              <a:t>стаття</a:t>
            </a:r>
            <a:r>
              <a:rPr lang="ru-RU" sz="1800" dirty="0">
                <a:solidFill>
                  <a:srgbClr val="0070C0"/>
                </a:solidFill>
              </a:rPr>
              <a:t> 172-4 </a:t>
            </a:r>
            <a:r>
              <a:rPr lang="ru-RU" sz="1800" dirty="0" err="1">
                <a:solidFill>
                  <a:srgbClr val="0070C0"/>
                </a:solidFill>
              </a:rPr>
              <a:t>КУпАП</a:t>
            </a:r>
            <a:r>
              <a:rPr lang="ru-RU" sz="1800" dirty="0">
                <a:solidFill>
                  <a:srgbClr val="0070C0"/>
                </a:solidFill>
              </a:rPr>
              <a:t>); </a:t>
            </a:r>
            <a:endParaRPr lang="uk-UA" sz="1800" dirty="0">
              <a:solidFill>
                <a:srgbClr val="0070C0"/>
              </a:solidFill>
            </a:endParaRPr>
          </a:p>
          <a:p>
            <a:r>
              <a:rPr lang="ru-RU" sz="2000" dirty="0" err="1">
                <a:solidFill>
                  <a:srgbClr val="0070C0"/>
                </a:solidFill>
              </a:rPr>
              <a:t>Порушення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встановлених</a:t>
            </a:r>
            <a:r>
              <a:rPr lang="ru-RU" sz="2000" dirty="0">
                <a:solidFill>
                  <a:srgbClr val="0070C0"/>
                </a:solidFill>
              </a:rPr>
              <a:t> законом </a:t>
            </a:r>
            <a:r>
              <a:rPr lang="ru-RU" sz="2000" dirty="0" err="1">
                <a:solidFill>
                  <a:srgbClr val="0070C0"/>
                </a:solidFill>
              </a:rPr>
              <a:t>обмежень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щодо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одержання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подарунків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(</a:t>
            </a:r>
            <a:r>
              <a:rPr lang="ru-RU" sz="1800" dirty="0" err="1">
                <a:solidFill>
                  <a:srgbClr val="0070C0"/>
                </a:solidFill>
              </a:rPr>
              <a:t>стаття</a:t>
            </a:r>
            <a:r>
              <a:rPr lang="ru-RU" sz="1800" dirty="0">
                <a:solidFill>
                  <a:srgbClr val="0070C0"/>
                </a:solidFill>
              </a:rPr>
              <a:t> 172-5 </a:t>
            </a:r>
            <a:r>
              <a:rPr lang="ru-RU" sz="1800" dirty="0" err="1">
                <a:solidFill>
                  <a:srgbClr val="0070C0"/>
                </a:solidFill>
              </a:rPr>
              <a:t>КУпАП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  <a:r>
              <a:rPr lang="uk-UA" sz="2000" dirty="0">
                <a:solidFill>
                  <a:srgbClr val="0070C0"/>
                </a:solidFill>
              </a:rPr>
              <a:t>;</a:t>
            </a:r>
          </a:p>
          <a:p>
            <a:r>
              <a:rPr lang="ru-RU" sz="2000" dirty="0" err="1">
                <a:solidFill>
                  <a:srgbClr val="0070C0"/>
                </a:solidFill>
              </a:rPr>
              <a:t>Порушення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вимог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щодо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врегулювання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конфлікту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інтересів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(</a:t>
            </a:r>
            <a:r>
              <a:rPr lang="ru-RU" sz="1800" dirty="0" err="1">
                <a:solidFill>
                  <a:srgbClr val="0070C0"/>
                </a:solidFill>
              </a:rPr>
              <a:t>стаття</a:t>
            </a:r>
            <a:r>
              <a:rPr lang="ru-RU" sz="1800" dirty="0">
                <a:solidFill>
                  <a:srgbClr val="0070C0"/>
                </a:solidFill>
              </a:rPr>
              <a:t> 172-7 </a:t>
            </a:r>
            <a:r>
              <a:rPr lang="ru-RU" sz="1800" dirty="0" err="1">
                <a:solidFill>
                  <a:srgbClr val="0070C0"/>
                </a:solidFill>
              </a:rPr>
              <a:t>КУпАП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  <a:r>
              <a:rPr lang="uk-UA" sz="2000" dirty="0">
                <a:solidFill>
                  <a:srgbClr val="0070C0"/>
                </a:solidFill>
              </a:rPr>
              <a:t>;</a:t>
            </a:r>
          </a:p>
          <a:p>
            <a:r>
              <a:rPr lang="uk-UA" sz="2000" dirty="0">
                <a:solidFill>
                  <a:srgbClr val="0070C0"/>
                </a:solidFill>
              </a:rPr>
              <a:t>Незаконне використання інформації, що стала відома особі у зв’язку з виконанням службових повноважень (стаття 172-8 КУпАП)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16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90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Незаконні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акти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правочини</a:t>
            </a:r>
            <a:br>
              <a:rPr lang="ru-RU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70C0"/>
                </a:solidFill>
              </a:rPr>
              <a:t>	Нормативно-</a:t>
            </a:r>
            <a:r>
              <a:rPr lang="ru-RU" sz="2000" dirty="0" err="1">
                <a:solidFill>
                  <a:srgbClr val="0070C0"/>
                </a:solidFill>
              </a:rPr>
              <a:t>правові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акти</a:t>
            </a:r>
            <a:r>
              <a:rPr lang="ru-RU" sz="2000" dirty="0">
                <a:solidFill>
                  <a:srgbClr val="0070C0"/>
                </a:solidFill>
              </a:rPr>
              <a:t>, р</a:t>
            </a:r>
            <a:r>
              <a:rPr lang="uk-UA" sz="2000" dirty="0">
                <a:solidFill>
                  <a:srgbClr val="0070C0"/>
                </a:solidFill>
              </a:rPr>
              <a:t>і</a:t>
            </a:r>
            <a:r>
              <a:rPr lang="ru-RU" sz="2000" dirty="0" err="1">
                <a:solidFill>
                  <a:srgbClr val="0070C0"/>
                </a:solidFill>
              </a:rPr>
              <a:t>шення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правочини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прийняті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err="1">
                <a:solidFill>
                  <a:srgbClr val="0070C0"/>
                </a:solidFill>
              </a:rPr>
              <a:t>укладені</a:t>
            </a:r>
            <a:r>
              <a:rPr lang="ru-RU" sz="2000" dirty="0">
                <a:solidFill>
                  <a:srgbClr val="0070C0"/>
                </a:solidFill>
              </a:rPr>
              <a:t>), з </a:t>
            </a:r>
            <a:r>
              <a:rPr lang="ru-RU" sz="2000" dirty="0" err="1">
                <a:solidFill>
                  <a:srgbClr val="0070C0"/>
                </a:solidFill>
              </a:rPr>
              <a:t>порушенням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err="1">
                <a:solidFill>
                  <a:srgbClr val="0070C0"/>
                </a:solidFill>
              </a:rPr>
              <a:t>внаслідок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порушення</a:t>
            </a:r>
            <a:r>
              <a:rPr lang="ru-RU" sz="2000" dirty="0">
                <a:solidFill>
                  <a:srgbClr val="0070C0"/>
                </a:solidFill>
              </a:rPr>
              <a:t>) </a:t>
            </a:r>
            <a:r>
              <a:rPr lang="ru-RU" sz="2000" dirty="0" err="1">
                <a:solidFill>
                  <a:srgbClr val="0070C0"/>
                </a:solidFill>
              </a:rPr>
              <a:t>вимог</a:t>
            </a:r>
            <a:r>
              <a:rPr lang="ru-RU" sz="2000" dirty="0">
                <a:solidFill>
                  <a:srgbClr val="0070C0"/>
                </a:solidFill>
              </a:rPr>
              <a:t> Закону, </a:t>
            </a:r>
            <a:r>
              <a:rPr lang="ru-RU" sz="2000" dirty="0" err="1">
                <a:solidFill>
                  <a:srgbClr val="0070C0"/>
                </a:solidFill>
              </a:rPr>
              <a:t>можуть</a:t>
            </a:r>
            <a:r>
              <a:rPr lang="ru-RU" sz="2000" dirty="0">
                <a:solidFill>
                  <a:srgbClr val="0070C0"/>
                </a:solidFill>
              </a:rPr>
              <a:t> бути </a:t>
            </a:r>
            <a:r>
              <a:rPr lang="ru-RU" sz="2000" dirty="0" err="1">
                <a:solidFill>
                  <a:srgbClr val="0070C0"/>
                </a:solidFill>
              </a:rPr>
              <a:t>визнані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незаконними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err="1">
                <a:solidFill>
                  <a:srgbClr val="0070C0"/>
                </a:solidFill>
              </a:rPr>
              <a:t>недійсними</a:t>
            </a:r>
            <a:r>
              <a:rPr lang="ru-RU" sz="2000" dirty="0">
                <a:solidFill>
                  <a:srgbClr val="0070C0"/>
                </a:solidFill>
              </a:rPr>
              <a:t>) в судовому порядку. </a:t>
            </a:r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uk-UA" sz="1800" dirty="0">
                <a:solidFill>
                  <a:srgbClr val="0070C0"/>
                </a:solidFill>
              </a:rPr>
              <a:t>(стаття 67 Закону України «Про запобігання корупції»)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284984"/>
            <a:ext cx="2612054" cy="316835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17</a:t>
            </a:fld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stepanovst\department of justise\4_СИСТЕМАТИЗАЦІЯ\САЙТ\!ЗОБРАЖЕННЯ НА САЙТ\3D_Humans\3D_Figures\3D Character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28" y="2132856"/>
            <a:ext cx="3348372" cy="44644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8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Кримінальна  відповідальність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1628800"/>
            <a:ext cx="8841160" cy="345638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Зловживання службовим становищем</a:t>
            </a:r>
          </a:p>
          <a:p>
            <a:pPr>
              <a:buNone/>
            </a:pPr>
            <a:r>
              <a:rPr lang="uk-UA" sz="1800" dirty="0">
                <a:solidFill>
                  <a:srgbClr val="0070C0"/>
                </a:solidFill>
              </a:rPr>
              <a:t>(стаття 364 Кримінального кодексу України)</a:t>
            </a:r>
          </a:p>
          <a:p>
            <a:pPr>
              <a:buNone/>
            </a:pPr>
            <a:endParaRPr lang="uk-UA" sz="2400" dirty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Прийняття пропозиції, обіцянки або одержання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</a:rPr>
              <a:t>неправомірної вигоди службовою особою </a:t>
            </a:r>
          </a:p>
          <a:p>
            <a:pPr>
              <a:buNone/>
            </a:pPr>
            <a:r>
              <a:rPr lang="uk-UA" sz="1800" dirty="0">
                <a:solidFill>
                  <a:srgbClr val="0070C0"/>
                </a:solidFill>
              </a:rPr>
              <a:t>(стаття 368 Кримінального кодексу України)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18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794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Думаючи, що все можна купити за свої статки, більшість насамперед продала себе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dirty="0" err="1">
                <a:solidFill>
                  <a:srgbClr val="0070C0"/>
                </a:solidFill>
              </a:rPr>
              <a:t>Френс</a:t>
            </a:r>
            <a:r>
              <a:rPr lang="uk-UA" dirty="0" err="1">
                <a:solidFill>
                  <a:srgbClr val="0070C0"/>
                </a:solidFill>
              </a:rPr>
              <a:t>іс</a:t>
            </a:r>
            <a:r>
              <a:rPr lang="uk-UA" dirty="0">
                <a:solidFill>
                  <a:srgbClr val="0070C0"/>
                </a:solidFill>
              </a:rPr>
              <a:t> Бекон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 descr="F:\stepanovst\department of justise\4_СИСТЕМАТИЗАЦІЯ\САЙТ\!ЗОБРАЖЕННЯ НА САЙТ\3D_Humans\3D_Figures\3D Character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184576" cy="388843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/>
              <a:pPr/>
              <a:t>19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975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таке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доброчесна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поведінка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сумлінному</a:t>
            </a:r>
            <a:r>
              <a:rPr lang="ru-RU" dirty="0"/>
              <a:t> </a:t>
            </a:r>
            <a:r>
              <a:rPr lang="ru-RU" dirty="0" err="1"/>
              <a:t>виконанні</a:t>
            </a:r>
            <a:r>
              <a:rPr lang="ru-RU" dirty="0"/>
              <a:t> особою, </a:t>
            </a:r>
            <a:r>
              <a:rPr lang="ru-RU" dirty="0" err="1"/>
              <a:t>уповноваженою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, </a:t>
            </a:r>
            <a:r>
              <a:rPr lang="ru-RU" dirty="0" err="1"/>
              <a:t>ввічливому</a:t>
            </a:r>
            <a:r>
              <a:rPr lang="ru-RU" dirty="0"/>
              <a:t>, </a:t>
            </a:r>
            <a:r>
              <a:rPr lang="ru-RU" dirty="0" err="1"/>
              <a:t>шанобливому</a:t>
            </a:r>
            <a:r>
              <a:rPr lang="ru-RU" dirty="0"/>
              <a:t> </a:t>
            </a:r>
            <a:r>
              <a:rPr lang="ru-RU" dirty="0" err="1"/>
              <a:t>ставленні</a:t>
            </a:r>
            <a:r>
              <a:rPr lang="ru-RU" dirty="0"/>
              <a:t> до </a:t>
            </a:r>
            <a:r>
              <a:rPr lang="ru-RU" dirty="0" err="1"/>
              <a:t>громадян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неухильному</a:t>
            </a:r>
            <a:r>
              <a:rPr lang="ru-RU" dirty="0"/>
              <a:t> </a:t>
            </a:r>
            <a:r>
              <a:rPr lang="ru-RU" dirty="0" err="1"/>
              <a:t>дотриманні</a:t>
            </a:r>
            <a:r>
              <a:rPr lang="ru-RU" dirty="0"/>
              <a:t> </a:t>
            </a:r>
            <a:r>
              <a:rPr lang="ru-RU" dirty="0" err="1"/>
              <a:t>Конституції</a:t>
            </a:r>
            <a:r>
              <a:rPr lang="ru-RU" dirty="0"/>
              <a:t>,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2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731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7606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dirty="0"/>
              <a:t>Дякуємо за увагу!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20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760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err="1"/>
              <a:t>Відсутність</a:t>
            </a:r>
            <a:r>
              <a:rPr lang="ru-RU" sz="3200" dirty="0"/>
              <a:t> до 2014 року </a:t>
            </a:r>
            <a:r>
              <a:rPr lang="ru-RU" sz="3200" dirty="0" err="1"/>
              <a:t>належного</a:t>
            </a:r>
            <a:r>
              <a:rPr lang="ru-RU" sz="3200" dirty="0"/>
              <a:t> </a:t>
            </a:r>
            <a:r>
              <a:rPr lang="ru-RU" sz="3200" dirty="0" err="1"/>
              <a:t>законодавчого</a:t>
            </a:r>
            <a:r>
              <a:rPr lang="ru-RU" sz="3200" dirty="0"/>
              <a:t> </a:t>
            </a:r>
            <a:r>
              <a:rPr lang="ru-RU" sz="3200" dirty="0" err="1"/>
              <a:t>підґрунтя</a:t>
            </a:r>
            <a:r>
              <a:rPr lang="ru-RU" sz="3200" dirty="0"/>
              <a:t> </a:t>
            </a:r>
            <a:r>
              <a:rPr lang="ru-RU" sz="3200" dirty="0" err="1"/>
              <a:t>стандартів</a:t>
            </a:r>
            <a:r>
              <a:rPr lang="ru-RU" sz="3200" dirty="0"/>
              <a:t> </a:t>
            </a:r>
            <a:r>
              <a:rPr lang="ru-RU" sz="3200" dirty="0" err="1"/>
              <a:t>доброчесності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rIns="360000" anchor="ctr"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prstClr val="black"/>
                </a:solidFill>
              </a:rPr>
              <a:t>До прийняття у </a:t>
            </a:r>
            <a:r>
              <a:rPr lang="uk-UA" sz="2400" dirty="0">
                <a:solidFill>
                  <a:srgbClr val="FF0000"/>
                </a:solidFill>
              </a:rPr>
              <a:t>2014</a:t>
            </a:r>
            <a:r>
              <a:rPr lang="uk-UA" sz="2400" dirty="0">
                <a:solidFill>
                  <a:prstClr val="black"/>
                </a:solidFill>
              </a:rPr>
              <a:t> році </a:t>
            </a:r>
            <a:r>
              <a:rPr lang="uk-UA" sz="2400" dirty="0">
                <a:solidFill>
                  <a:srgbClr val="FF0000"/>
                </a:solidFill>
              </a:rPr>
              <a:t>Закону України «Про запобігання корупції» </a:t>
            </a:r>
            <a:r>
              <a:rPr lang="uk-UA" sz="2400" dirty="0">
                <a:solidFill>
                  <a:prstClr val="black"/>
                </a:solidFill>
              </a:rPr>
              <a:t>в законодавстві України не було 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</a:rPr>
              <a:t>розмежування потенційного та реального конфлікту інтересів, 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</a:rPr>
              <a:t>детальних механізмів запобігання та врегулювання конфлікту інтересів, інших обмежень щодо запобігання корупції, 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</a:rPr>
              <a:t>специфіки врегулювання конфлікту інтересів в діяльності окремих категорій осіб, 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uk-UA" sz="2400" dirty="0">
                <a:solidFill>
                  <a:prstClr val="black"/>
                </a:solidFill>
              </a:rPr>
              <a:t>ефективної системи декларування не лише доходів, а й видатків тощо.</a:t>
            </a:r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3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5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70C0"/>
                </a:solidFill>
              </a:rPr>
              <a:t>Законодавчі обмеження для</a:t>
            </a:r>
            <a:br>
              <a:rPr lang="uk-UA" sz="3200" dirty="0">
                <a:solidFill>
                  <a:srgbClr val="0070C0"/>
                </a:solidFill>
              </a:rPr>
            </a:br>
            <a:r>
              <a:rPr lang="uk-UA" sz="3200" dirty="0">
                <a:solidFill>
                  <a:srgbClr val="0070C0"/>
                </a:solidFill>
              </a:rPr>
              <a:t>державних посадових осіб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stepanovst\department of justise\4_СИСТЕМАТИЗАЦІЯ\САЙТ\!ЗОБРАЖЕННЯ НА САЙТ\3D_Humans\3D Humans\3D Humans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670" y="1818753"/>
            <a:ext cx="2400267" cy="180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893" y="5158573"/>
            <a:ext cx="2106234" cy="1684950"/>
          </a:xfrm>
          <a:prstGeom prst="rect">
            <a:avLst/>
          </a:prstGeom>
          <a:noFill/>
        </p:spPr>
      </p:pic>
      <p:pic>
        <p:nvPicPr>
          <p:cNvPr id="1028" name="Picture 4" descr="F:\stepanovst\department of justise\4_СИСТЕМАТИЗАЦІЯ\САЙТ\!ЗОБРАЖЕННЯ НА САЙТ\3D_Humans\3D Humans\3D Human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3" y="2924944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F:\stepanovst\department of justise\4_СИСТЕМАТИЗАЦІЯ\САЙТ\!ЗОБРАЖЕННЯ НА САЙТ\3D_Humans\3D_Figures\3D Character (4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897" y="2661388"/>
            <a:ext cx="1656184" cy="2208327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3437922">
            <a:off x="5954158" y="4486162"/>
            <a:ext cx="1224136" cy="1774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828229">
            <a:off x="2238234" y="4576008"/>
            <a:ext cx="1224136" cy="1785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580579" y="3110945"/>
            <a:ext cx="1224136" cy="151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55679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 Інші обмеження (заборони)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448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5438" y="4479564"/>
            <a:ext cx="330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 Відповідальність за порушення</a:t>
            </a:r>
          </a:p>
          <a:p>
            <a:pPr algn="ctr"/>
            <a:r>
              <a:rPr lang="uk-UA" dirty="0">
                <a:solidFill>
                  <a:srgbClr val="0070C0"/>
                </a:solidFill>
              </a:rPr>
              <a:t>обмежень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873201" y="3155039"/>
            <a:ext cx="1224136" cy="1434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4</a:t>
            </a:fld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epanovst\department of justise\4_СИСТЕМАТИЗАЦІЯ\САЙТ\!ЗОБРАЖЕННЯ НА САЙТ\3D_Humans\3D_Figures\3D Character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916766" cy="522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Потенційний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421087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70C0"/>
                </a:solidFill>
              </a:rPr>
              <a:t>ПОТЕНЦІЙНИЙ КОНФЛІКТ ІНТЕРЕСІВ </a:t>
            </a:r>
            <a:r>
              <a:rPr lang="uk-UA" sz="2000" dirty="0">
                <a:solidFill>
                  <a:srgbClr val="0070C0"/>
                </a:solidFill>
              </a:rPr>
              <a:t>– наявність у особи приватного інтересу у сфері, в якій вона виконує свої службові чи представницькі повноваження, що </a:t>
            </a:r>
            <a:r>
              <a:rPr lang="uk-UA" sz="2000" b="1" dirty="0">
                <a:solidFill>
                  <a:srgbClr val="FF0000"/>
                </a:solidFill>
              </a:rPr>
              <a:t>МОЖЕ</a:t>
            </a:r>
            <a:r>
              <a:rPr lang="uk-UA" sz="2000" dirty="0">
                <a:solidFill>
                  <a:srgbClr val="0070C0"/>
                </a:solidFill>
              </a:rPr>
              <a:t> вплинути на об’єктивність чи неупередженість прийняття нею рішень, або на вчинення чи невчинення дій під час виконання зазначених повноважень.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(абзац 8 </a:t>
            </a:r>
            <a:r>
              <a:rPr lang="ru-RU" sz="1800" dirty="0" err="1">
                <a:solidFill>
                  <a:srgbClr val="0070C0"/>
                </a:solidFill>
              </a:rPr>
              <a:t>частини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першої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статті</a:t>
            </a:r>
            <a:r>
              <a:rPr lang="ru-RU" sz="1800" dirty="0">
                <a:solidFill>
                  <a:srgbClr val="0070C0"/>
                </a:solidFill>
              </a:rPr>
              <a:t> 1 Закону </a:t>
            </a:r>
            <a:r>
              <a:rPr lang="ru-RU" sz="1800" dirty="0" err="1">
                <a:solidFill>
                  <a:srgbClr val="0070C0"/>
                </a:solidFill>
              </a:rPr>
              <a:t>України</a:t>
            </a:r>
            <a:r>
              <a:rPr lang="ru-RU" sz="1800" dirty="0">
                <a:solidFill>
                  <a:srgbClr val="0070C0"/>
                </a:solidFill>
              </a:rPr>
              <a:t> “Про </a:t>
            </a:r>
            <a:r>
              <a:rPr lang="ru-RU" sz="1800" dirty="0" err="1">
                <a:solidFill>
                  <a:srgbClr val="0070C0"/>
                </a:solidFill>
              </a:rPr>
              <a:t>запобігання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корупції</a:t>
            </a:r>
            <a:r>
              <a:rPr lang="ru-RU" sz="1800" dirty="0">
                <a:solidFill>
                  <a:srgbClr val="0070C0"/>
                </a:solidFill>
              </a:rPr>
              <a:t>”).</a:t>
            </a:r>
            <a:endParaRPr lang="uk-UA" sz="1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3732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1247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7232143">
            <a:off x="4510812" y="3092539"/>
            <a:ext cx="3642506" cy="1224136"/>
          </a:xfrm>
          <a:prstGeom prst="stripedRightArrow">
            <a:avLst/>
          </a:prstGeom>
          <a:solidFill>
            <a:schemeClr val="accent1">
              <a:alpha val="13000"/>
            </a:schemeClr>
          </a:solidFill>
          <a:ln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5</a:t>
            </a:fld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Реальний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361036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</a:rPr>
              <a:t>РЕАЛЬНИЙ КОНФЛІКТ ІНТЕРЕСІВ </a:t>
            </a:r>
            <a:r>
              <a:rPr lang="uk-UA" sz="2000" dirty="0">
                <a:solidFill>
                  <a:srgbClr val="0070C0"/>
                </a:solidFill>
              </a:rPr>
              <a:t>– суперечність між приватним інтересом особи та її службовими чи представницькими повноваженнями, що </a:t>
            </a:r>
            <a:r>
              <a:rPr lang="uk-UA" sz="2000" b="1" dirty="0">
                <a:solidFill>
                  <a:srgbClr val="FF0000"/>
                </a:solidFill>
              </a:rPr>
              <a:t>ВПЛИВАЄ</a:t>
            </a:r>
            <a:r>
              <a:rPr lang="uk-UA" sz="2000" dirty="0">
                <a:solidFill>
                  <a:srgbClr val="0070C0"/>
                </a:solidFill>
              </a:rPr>
              <a:t> на об’єктивність або неупередженість прийняття рішень, або на вчинення чи невчинення дій під час виконання зазначених повноважень </a:t>
            </a:r>
            <a:r>
              <a:rPr lang="uk-UA" dirty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абзац 11 </a:t>
            </a:r>
            <a:r>
              <a:rPr lang="ru-RU" dirty="0" err="1">
                <a:solidFill>
                  <a:srgbClr val="0070C0"/>
                </a:solidFill>
              </a:rPr>
              <a:t>частини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першої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статті</a:t>
            </a:r>
            <a:r>
              <a:rPr lang="ru-RU" dirty="0">
                <a:solidFill>
                  <a:srgbClr val="0070C0"/>
                </a:solidFill>
              </a:rPr>
              <a:t> 1 Закону </a:t>
            </a:r>
            <a:r>
              <a:rPr lang="ru-RU" dirty="0" err="1">
                <a:solidFill>
                  <a:srgbClr val="0070C0"/>
                </a:solidFill>
              </a:rPr>
              <a:t>України</a:t>
            </a:r>
            <a:r>
              <a:rPr lang="ru-RU" dirty="0">
                <a:solidFill>
                  <a:srgbClr val="0070C0"/>
                </a:solidFill>
              </a:rPr>
              <a:t> “Про </a:t>
            </a:r>
            <a:r>
              <a:rPr lang="ru-RU" dirty="0" err="1">
                <a:solidFill>
                  <a:srgbClr val="0070C0"/>
                </a:solidFill>
              </a:rPr>
              <a:t>запобігання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корупції</a:t>
            </a:r>
            <a:r>
              <a:rPr lang="ru-RU" dirty="0">
                <a:solidFill>
                  <a:srgbClr val="0070C0"/>
                </a:solidFill>
              </a:rPr>
              <a:t>”).</a:t>
            </a: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886035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7954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195736" y="1196752"/>
            <a:ext cx="5256584" cy="1584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F:\stepanovst\department of justise\4_СИСТЕМАТИЗАЦІЯ\САЙТ\!ЗОБРАЖЕННЯ НА САЙТ\3D_Humans\Gold_stock_Collection\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48" y="1656184"/>
            <a:ext cx="2708920" cy="27089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116713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ВПЛИВ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6</a:t>
            </a:fld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tepanovst\department of justise\4_СИСТЕМАТИЗАЦІЯ\САЙТ\!ЗОБРАЖЕННЯ НА САЙТ\3D_Humans\3D_Figures\3D Character (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1289"/>
            <a:ext cx="2880321" cy="5138071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555776" y="1268760"/>
            <a:ext cx="6480720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Приватний інтерес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немайновий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03497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зумовлений, у тому числі особистими, сімейними, дружніми, іншими позаслужбовими стосунками з фізичними чи юридичними особами, у тому числі громадськими, політичними, релігійними організаціями</a:t>
            </a:r>
          </a:p>
          <a:p>
            <a:pPr algn="ctr"/>
            <a:r>
              <a:rPr lang="uk-UA" sz="2000" dirty="0">
                <a:solidFill>
                  <a:srgbClr val="FF0000"/>
                </a:solidFill>
              </a:rPr>
              <a:t>(перелік невичерпний!)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555776" y="2060848"/>
            <a:ext cx="648072" cy="208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388424" y="2060848"/>
            <a:ext cx="648072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98921" y="558962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(абзац  10 частини першої статті 1 Закону України “Про запобігання корупції”).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7</a:t>
            </a:fld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Суб'єкти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stepanovst\department of justise\4_СИСТЕМАТИЗАЦІЯ\САЙТ\!ЗОБРАЖЕННЯ НА САЙТ\3D_Humans\3D_Figures\3D Character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66592" cy="31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916832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На кого розповсюджується?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 особи, </a:t>
            </a:r>
            <a:r>
              <a:rPr lang="uk-UA" sz="2400" b="1" dirty="0">
                <a:solidFill>
                  <a:srgbClr val="0070C0"/>
                </a:solidFill>
                <a:cs typeface="Times New Roman" pitchFamily="18" charset="0"/>
              </a:rPr>
              <a:t>уповноважені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 на виконання функцій держави або місцевого самоврядування;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особи, які для цілей Закону України </a:t>
            </a:r>
            <a:r>
              <a:rPr lang="uk-UA" sz="2400" dirty="0" err="1">
                <a:solidFill>
                  <a:srgbClr val="0070C0"/>
                </a:solidFill>
                <a:cs typeface="Times New Roman" pitchFamily="18" charset="0"/>
              </a:rPr>
              <a:t>“Про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 запобігання </a:t>
            </a:r>
            <a:r>
              <a:rPr lang="uk-UA" sz="2400" dirty="0" err="1">
                <a:solidFill>
                  <a:srgbClr val="0070C0"/>
                </a:solidFill>
                <a:cs typeface="Times New Roman" pitchFamily="18" charset="0"/>
              </a:rPr>
              <a:t>корупції”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cs typeface="Times New Roman" pitchFamily="18" charset="0"/>
              </a:rPr>
              <a:t>прирівнюються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 до осіб, уповноважених на виконання функцій держави або місцевого самоврядування.</a:t>
            </a:r>
            <a:endParaRPr lang="uk-UA" sz="24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01317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Пункти 1, 2 частини першої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статті 3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“Про</a:t>
            </a: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запобігання </a:t>
            </a:r>
            <a:r>
              <a:rPr lang="uk-UA" dirty="0" err="1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корупції”</a:t>
            </a:r>
            <a:endParaRPr lang="uk-UA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8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93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Зміст зобов’язання: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вживати заходів щодо </a:t>
            </a:r>
            <a:r>
              <a:rPr lang="uk-UA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недопущення</a:t>
            </a:r>
            <a:r>
              <a:rPr lang="uk-UA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виникнення реального, потенційного конфлікту інтересів, а у разі виникнення – вжити заходів щодо </a:t>
            </a:r>
            <a:r>
              <a:rPr lang="uk-UA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врегулювання</a:t>
            </a:r>
            <a:r>
              <a:rPr lang="uk-UA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повідомляти</a:t>
            </a:r>
            <a:r>
              <a:rPr lang="uk-UA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про наявність конфлікту інтересів безпосереднього керівника;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7727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Стаття 28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“Про</a:t>
            </a:r>
            <a:r>
              <a:rPr lang="uk-UA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запобігання </a:t>
            </a:r>
            <a:r>
              <a:rPr lang="uk-UA" dirty="0" err="1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корупції”</a:t>
            </a:r>
            <a:endParaRPr lang="uk-UA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458" name="Picture 2" descr="F:\stepanovst\department of justise\4_СИСТЕМАТИЗАЦІЯ\САЙТ\!ЗОБРАЖЕННЯ НА САЙТ\3D_Humans\3D_Figures\3D Character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5" y="1772816"/>
            <a:ext cx="3936437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80520" y="5027692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вчиняти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дій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та не </a:t>
            </a:r>
            <a:r>
              <a:rPr lang="ru-RU" sz="24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приймати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рішень</a:t>
            </a:r>
            <a:r>
              <a:rPr lang="ru-RU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реального </a:t>
            </a:r>
            <a:r>
              <a:rPr lang="ru-RU" sz="24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конфлікту</a:t>
            </a:r>
            <a:r>
              <a:rPr lang="ru-RU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9</a:t>
            </a:fld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875</Words>
  <Application>Microsoft Office PowerPoint</Application>
  <PresentationFormat>Екран 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Тема Office</vt:lpstr>
      <vt:lpstr>  Нові законодавчі вимоги щодо забезпечення доброчесної поведінки   </vt:lpstr>
      <vt:lpstr>Що таке «доброчесна поведінка» </vt:lpstr>
      <vt:lpstr>Відсутність до 2014 року належного законодавчого підґрунтя стандартів доброчесності</vt:lpstr>
      <vt:lpstr>Законодавчі обмеження для державних посадових осіб</vt:lpstr>
      <vt:lpstr>Потенційний конфлікт інтересів</vt:lpstr>
      <vt:lpstr>Реальний конфлікт інтересів</vt:lpstr>
      <vt:lpstr>Приватний інтерес</vt:lpstr>
      <vt:lpstr>Суб'єкти конфлікту інтересів</vt:lpstr>
      <vt:lpstr>Зобов’язання щодо запобігання та врегулювання конфлікту інтересів</vt:lpstr>
      <vt:lpstr>Презентація PowerPoint</vt:lpstr>
      <vt:lpstr>Презентація PowerPoint</vt:lpstr>
      <vt:lpstr>Обмеження для державних посадових осіб </vt:lpstr>
      <vt:lpstr>Презентація PowerPoint</vt:lpstr>
      <vt:lpstr>Презентація PowerPoint</vt:lpstr>
      <vt:lpstr>Презентація PowerPoint</vt:lpstr>
      <vt:lpstr>Презентація PowerPoint</vt:lpstr>
      <vt:lpstr> Незаконні акти та правочини </vt:lpstr>
      <vt:lpstr>Презентація PowerPoint</vt:lpstr>
      <vt:lpstr>Презентація PowerPoint</vt:lpstr>
      <vt:lpstr>  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NACP</cp:lastModifiedBy>
  <cp:revision>111</cp:revision>
  <cp:lastPrinted>2016-11-11T18:25:11Z</cp:lastPrinted>
  <dcterms:created xsi:type="dcterms:W3CDTF">2016-07-12T09:38:26Z</dcterms:created>
  <dcterms:modified xsi:type="dcterms:W3CDTF">2016-11-24T12:27:18Z</dcterms:modified>
</cp:coreProperties>
</file>