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80" r:id="rId14"/>
    <p:sldId id="283" r:id="rId15"/>
    <p:sldId id="284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7" autoAdjust="0"/>
    <p:restoredTop sz="97284" autoAdjust="0"/>
  </p:normalViewPr>
  <p:slideViewPr>
    <p:cSldViewPr>
      <p:cViewPr varScale="1">
        <p:scale>
          <a:sx n="112" d="100"/>
          <a:sy n="112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C1FA5-B072-4349-BC76-68470883D54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856E6-42C8-4E0E-AB5B-734F2B49FF78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uk-UA" sz="1600" dirty="0" smtClean="0">
              <a:solidFill>
                <a:srgbClr val="FF0000"/>
              </a:solidFill>
            </a:rPr>
            <a:t> ЗАБОРОНЕНО! </a:t>
          </a:r>
          <a:r>
            <a:rPr lang="ru-RU" sz="1600" dirty="0" err="1" smtClean="0">
              <a:solidFill>
                <a:schemeClr val="tx1"/>
              </a:solidFill>
            </a:rPr>
            <a:t>Вимагати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просити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одержувати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подарунки</a:t>
          </a:r>
          <a:r>
            <a:rPr lang="ru-RU" sz="1600" dirty="0" smtClean="0">
              <a:solidFill>
                <a:schemeClr val="tx1"/>
              </a:solidFill>
            </a:rPr>
            <a:t> для себе </a:t>
          </a:r>
          <a:r>
            <a:rPr lang="ru-RU" sz="1600" dirty="0" err="1" smtClean="0">
              <a:solidFill>
                <a:schemeClr val="tx1"/>
              </a:solidFill>
            </a:rPr>
            <a:t>чи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	</a:t>
          </a:r>
          <a:r>
            <a:rPr lang="ru-RU" sz="1600" dirty="0" err="1" smtClean="0">
              <a:solidFill>
                <a:schemeClr val="tx1"/>
              </a:solidFill>
            </a:rPr>
            <a:t>близьких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їм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осіб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від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юридичних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або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фізичних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осіб</a:t>
          </a:r>
          <a:r>
            <a:rPr lang="ru-RU" sz="1600" dirty="0" smtClean="0">
              <a:solidFill>
                <a:schemeClr val="tx1"/>
              </a:solidFill>
            </a:rPr>
            <a:t>:</a:t>
          </a:r>
          <a:endParaRPr lang="en-US" sz="1600" dirty="0" smtClean="0">
            <a:solidFill>
              <a:schemeClr val="tx1"/>
            </a:solidFill>
          </a:endParaRPr>
        </a:p>
        <a:p>
          <a:pPr algn="l"/>
          <a:r>
            <a:rPr lang="ru-RU" sz="1600" dirty="0" smtClean="0">
              <a:solidFill>
                <a:schemeClr val="tx1"/>
              </a:solidFill>
            </a:rPr>
            <a:t>1) у </a:t>
          </a:r>
          <a:r>
            <a:rPr lang="ru-RU" sz="1600" dirty="0" err="1" smtClean="0">
              <a:solidFill>
                <a:schemeClr val="tx1"/>
              </a:solidFill>
            </a:rPr>
            <a:t>зв’язку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із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здійсненням</a:t>
          </a:r>
          <a:r>
            <a:rPr lang="ru-RU" sz="1600" dirty="0" smtClean="0">
              <a:solidFill>
                <a:schemeClr val="tx1"/>
              </a:solidFill>
            </a:rPr>
            <a:t> такими особами </a:t>
          </a:r>
          <a:r>
            <a:rPr lang="ru-RU" sz="1600" dirty="0" err="1" smtClean="0">
              <a:solidFill>
                <a:schemeClr val="tx1"/>
              </a:solidFill>
            </a:rPr>
            <a:t>діяльності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пов’язаної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із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виконанням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функцій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держави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або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місцевого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самоврядування</a:t>
          </a:r>
          <a:r>
            <a:rPr lang="ru-RU" sz="1600" dirty="0" smtClean="0">
              <a:solidFill>
                <a:schemeClr val="tx1"/>
              </a:solidFill>
            </a:rPr>
            <a:t>;</a:t>
          </a:r>
          <a:endParaRPr lang="en-US" sz="1600" dirty="0" smtClean="0">
            <a:solidFill>
              <a:schemeClr val="tx1"/>
            </a:solidFill>
          </a:endParaRPr>
        </a:p>
        <a:p>
          <a:pPr algn="l"/>
          <a:r>
            <a:rPr lang="ru-RU" sz="1600" dirty="0" smtClean="0">
              <a:solidFill>
                <a:schemeClr val="tx1"/>
              </a:solidFill>
            </a:rPr>
            <a:t>2) </a:t>
          </a:r>
          <a:r>
            <a:rPr lang="ru-RU" sz="1600" dirty="0" err="1" smtClean="0">
              <a:solidFill>
                <a:schemeClr val="tx1"/>
              </a:solidFill>
            </a:rPr>
            <a:t>якщо</a:t>
          </a:r>
          <a:r>
            <a:rPr lang="ru-RU" sz="1600" dirty="0" smtClean="0">
              <a:solidFill>
                <a:schemeClr val="tx1"/>
              </a:solidFill>
            </a:rPr>
            <a:t> особа, яка </a:t>
          </a:r>
          <a:r>
            <a:rPr lang="ru-RU" sz="1600" dirty="0" err="1" smtClean="0">
              <a:solidFill>
                <a:schemeClr val="tx1"/>
              </a:solidFill>
            </a:rPr>
            <a:t>дарує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перебуває</a:t>
          </a:r>
          <a:r>
            <a:rPr lang="ru-RU" sz="1600" dirty="0" smtClean="0">
              <a:solidFill>
                <a:schemeClr val="tx1"/>
              </a:solidFill>
            </a:rPr>
            <a:t> в </a:t>
          </a:r>
          <a:r>
            <a:rPr lang="ru-RU" sz="1600" dirty="0" err="1" smtClean="0">
              <a:solidFill>
                <a:schemeClr val="tx1"/>
              </a:solidFill>
            </a:rPr>
            <a:t>підпорядкуванні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такої</a:t>
          </a:r>
          <a:r>
            <a:rPr lang="ru-RU" sz="1600" dirty="0" smtClean="0">
              <a:solidFill>
                <a:schemeClr val="tx1"/>
              </a:solidFill>
            </a:rPr>
            <a:t> особи.</a:t>
          </a:r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300" dirty="0"/>
        </a:p>
      </dgm:t>
    </dgm:pt>
    <dgm:pt modelId="{1E7B0F4F-46D0-4CDF-A37F-88D7802976B7}" type="parTrans" cxnId="{2586BE8C-875C-4275-A8A0-B473F9D7194B}">
      <dgm:prSet/>
      <dgm:spPr/>
      <dgm:t>
        <a:bodyPr/>
        <a:lstStyle/>
        <a:p>
          <a:endParaRPr lang="en-US"/>
        </a:p>
      </dgm:t>
    </dgm:pt>
    <dgm:pt modelId="{AD5DB7F1-F8A7-4322-B30E-C11061964835}" type="sibTrans" cxnId="{2586BE8C-875C-4275-A8A0-B473F9D7194B}">
      <dgm:prSet/>
      <dgm:spPr/>
      <dgm:t>
        <a:bodyPr/>
        <a:lstStyle/>
        <a:p>
          <a:endParaRPr lang="en-US"/>
        </a:p>
      </dgm:t>
    </dgm:pt>
    <dgm:pt modelId="{126E0126-BF9C-43A0-B527-3005811ACB8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600" dirty="0" smtClean="0">
              <a:solidFill>
                <a:srgbClr val="FFFF00"/>
              </a:solidFill>
            </a:rPr>
            <a:t>ОБМЕЖЕНО !</a:t>
          </a:r>
          <a:r>
            <a:rPr lang="ru-RU" sz="1600" dirty="0" smtClean="0"/>
            <a:t> </a:t>
          </a:r>
          <a:r>
            <a:rPr lang="ru-RU" sz="1600" dirty="0" err="1" smtClean="0">
              <a:solidFill>
                <a:schemeClr val="tx1"/>
              </a:solidFill>
            </a:rPr>
            <a:t>Подарунки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які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відповідають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загальновизнаним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уявленням</a:t>
          </a:r>
          <a:r>
            <a:rPr lang="ru-RU" sz="1600" dirty="0" smtClean="0">
              <a:solidFill>
                <a:schemeClr val="tx1"/>
              </a:solidFill>
            </a:rPr>
            <a:t> про </a:t>
          </a:r>
          <a:r>
            <a:rPr lang="ru-RU" sz="1600" dirty="0" err="1" smtClean="0">
              <a:solidFill>
                <a:schemeClr val="tx1"/>
              </a:solidFill>
            </a:rPr>
            <a:t>гостинність</a:t>
          </a:r>
          <a:r>
            <a:rPr lang="ru-RU" sz="1600" dirty="0" smtClean="0">
              <a:solidFill>
                <a:schemeClr val="tx1"/>
              </a:solidFill>
            </a:rPr>
            <a:t>, дозволено </a:t>
          </a:r>
          <a:r>
            <a:rPr lang="ru-RU" sz="1600" dirty="0" err="1" smtClean="0">
              <a:solidFill>
                <a:schemeClr val="tx1"/>
              </a:solidFill>
            </a:rPr>
            <a:t>отримквати</a:t>
          </a:r>
          <a:r>
            <a:rPr lang="ru-RU" sz="1600" dirty="0" smtClean="0">
              <a:solidFill>
                <a:schemeClr val="tx1"/>
              </a:solidFill>
            </a:rPr>
            <a:t> одноразово, </a:t>
          </a:r>
          <a:r>
            <a:rPr lang="ru-RU" sz="1600" dirty="0" err="1" smtClean="0">
              <a:solidFill>
                <a:schemeClr val="tx1"/>
              </a:solidFill>
            </a:rPr>
            <a:t>якщо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вартість</a:t>
          </a:r>
          <a:r>
            <a:rPr lang="ru-RU" sz="1600" dirty="0" smtClean="0">
              <a:solidFill>
                <a:schemeClr val="tx1"/>
              </a:solidFill>
            </a:rPr>
            <a:t> не </a:t>
          </a:r>
          <a:r>
            <a:rPr lang="ru-RU" sz="1600" dirty="0" err="1" smtClean="0">
              <a:solidFill>
                <a:schemeClr val="tx1"/>
              </a:solidFill>
            </a:rPr>
            <a:t>перевищує</a:t>
          </a:r>
          <a:r>
            <a:rPr lang="ru-RU" sz="1600" dirty="0" smtClean="0">
              <a:solidFill>
                <a:schemeClr val="tx1"/>
              </a:solidFill>
            </a:rPr>
            <a:t> одну </a:t>
          </a:r>
          <a:r>
            <a:rPr lang="ru-RU" sz="1600" dirty="0" err="1" smtClean="0">
              <a:solidFill>
                <a:schemeClr val="tx1"/>
              </a:solidFill>
            </a:rPr>
            <a:t>мінімальну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заробітну</a:t>
          </a:r>
          <a:r>
            <a:rPr lang="ru-RU" sz="1600" dirty="0" smtClean="0">
              <a:solidFill>
                <a:schemeClr val="tx1"/>
              </a:solidFill>
            </a:rPr>
            <a:t> плату, а </a:t>
          </a:r>
          <a:r>
            <a:rPr lang="ru-RU" sz="1600" dirty="0" err="1" smtClean="0">
              <a:solidFill>
                <a:schemeClr val="tx1"/>
              </a:solidFill>
            </a:rPr>
            <a:t>сукупна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вартість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отриманих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від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однієї</a:t>
          </a:r>
          <a:r>
            <a:rPr lang="ru-RU" sz="1600" dirty="0" smtClean="0">
              <a:solidFill>
                <a:schemeClr val="tx1"/>
              </a:solidFill>
            </a:rPr>
            <a:t> особи (</a:t>
          </a:r>
          <a:r>
            <a:rPr lang="ru-RU" sz="1600" dirty="0" err="1" smtClean="0">
              <a:solidFill>
                <a:schemeClr val="tx1"/>
              </a:solidFill>
            </a:rPr>
            <a:t>групи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осіб</a:t>
          </a:r>
          <a:r>
            <a:rPr lang="ru-RU" sz="1600" dirty="0" smtClean="0">
              <a:solidFill>
                <a:schemeClr val="tx1"/>
              </a:solidFill>
            </a:rPr>
            <a:t>) </a:t>
          </a:r>
          <a:r>
            <a:rPr lang="ru-RU" sz="1600" dirty="0" err="1" smtClean="0">
              <a:solidFill>
                <a:schemeClr val="tx1"/>
              </a:solidFill>
            </a:rPr>
            <a:t>протягом</a:t>
          </a:r>
          <a:r>
            <a:rPr lang="ru-RU" sz="1600" dirty="0" smtClean="0">
              <a:solidFill>
                <a:schemeClr val="tx1"/>
              </a:solidFill>
            </a:rPr>
            <a:t> року, не </a:t>
          </a:r>
          <a:r>
            <a:rPr lang="ru-RU" sz="1600" dirty="0" err="1" smtClean="0">
              <a:solidFill>
                <a:schemeClr val="tx1"/>
              </a:solidFill>
            </a:rPr>
            <a:t>перевищує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двох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прожиткових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мінімумів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en-US" sz="1600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ru-RU" sz="1600" dirty="0" smtClean="0">
              <a:solidFill>
                <a:srgbClr val="00B050"/>
              </a:solidFill>
            </a:rPr>
            <a:t> ДОЗВОЛЕНО !</a:t>
          </a:r>
          <a:r>
            <a:rPr lang="ru-RU" sz="1600" dirty="0" smtClean="0"/>
            <a:t> </a:t>
          </a:r>
          <a:endParaRPr lang="en-US" sz="1100" dirty="0" smtClean="0"/>
        </a:p>
        <a:p>
          <a:pPr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1) </a:t>
          </a:r>
          <a:r>
            <a:rPr lang="ru-RU" sz="1600" dirty="0" err="1" smtClean="0">
              <a:solidFill>
                <a:schemeClr val="tx1"/>
              </a:solidFill>
            </a:rPr>
            <a:t>подарунки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даруються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близькими</a:t>
          </a:r>
          <a:r>
            <a:rPr lang="ru-RU" sz="1600" dirty="0" smtClean="0">
              <a:solidFill>
                <a:schemeClr val="tx1"/>
              </a:solidFill>
            </a:rPr>
            <a:t> особами;</a:t>
          </a:r>
          <a:endParaRPr lang="en-US" sz="16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2)  </a:t>
          </a:r>
          <a:r>
            <a:rPr lang="ru-RU" sz="1600" dirty="0" err="1" smtClean="0">
              <a:solidFill>
                <a:schemeClr val="tx1"/>
              </a:solidFill>
            </a:rPr>
            <a:t>подарунки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одержуються</a:t>
          </a:r>
          <a:r>
            <a:rPr lang="ru-RU" sz="1600" dirty="0" smtClean="0">
              <a:solidFill>
                <a:schemeClr val="tx1"/>
              </a:solidFill>
            </a:rPr>
            <a:t> як </a:t>
          </a:r>
          <a:r>
            <a:rPr lang="ru-RU" sz="1600" dirty="0" err="1" smtClean="0">
              <a:solidFill>
                <a:schemeClr val="tx1"/>
              </a:solidFill>
            </a:rPr>
            <a:t>загальнодоступні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знижки</a:t>
          </a:r>
          <a:r>
            <a:rPr lang="ru-RU" sz="1600" dirty="0" smtClean="0">
              <a:solidFill>
                <a:schemeClr val="tx1"/>
              </a:solidFill>
            </a:rPr>
            <a:t> на </a:t>
          </a:r>
          <a:r>
            <a:rPr lang="ru-RU" sz="1600" dirty="0" err="1" smtClean="0">
              <a:solidFill>
                <a:schemeClr val="tx1"/>
              </a:solidFill>
            </a:rPr>
            <a:t>товари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послуги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загальнодоступні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виграші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призи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премії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бонуси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en-US" sz="1600" dirty="0" smtClean="0">
            <a:solidFill>
              <a:schemeClr val="tx1"/>
            </a:solidFill>
          </a:endParaRPr>
        </a:p>
      </dgm:t>
    </dgm:pt>
    <dgm:pt modelId="{2BEB2B88-A921-4920-ABF4-A43C508AA820}" type="parTrans" cxnId="{9760794B-B12E-4105-83C7-792EF31E0BF8}">
      <dgm:prSet/>
      <dgm:spPr/>
      <dgm:t>
        <a:bodyPr/>
        <a:lstStyle/>
        <a:p>
          <a:endParaRPr lang="en-US"/>
        </a:p>
      </dgm:t>
    </dgm:pt>
    <dgm:pt modelId="{FA34FD2E-7BB3-4D0E-860E-F9331D85EFCF}" type="sibTrans" cxnId="{9760794B-B12E-4105-83C7-792EF31E0BF8}">
      <dgm:prSet/>
      <dgm:spPr/>
      <dgm:t>
        <a:bodyPr/>
        <a:lstStyle/>
        <a:p>
          <a:endParaRPr lang="en-US"/>
        </a:p>
      </dgm:t>
    </dgm:pt>
    <dgm:pt modelId="{0FF169AC-0A89-4BC2-8B9F-6BF76B499A3D}" type="pres">
      <dgm:prSet presAssocID="{ED9C1FA5-B072-4349-BC76-68470883D5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E8B99-F73C-4F54-A4AD-C27434FCCB52}" type="pres">
      <dgm:prSet presAssocID="{69B856E6-42C8-4E0E-AB5B-734F2B49FF78}" presName="comp" presStyleCnt="0"/>
      <dgm:spPr/>
    </dgm:pt>
    <dgm:pt modelId="{4C659D71-4C71-46D6-BE8D-33A17C7B6288}" type="pres">
      <dgm:prSet presAssocID="{69B856E6-42C8-4E0E-AB5B-734F2B49FF78}" presName="box" presStyleLbl="node1" presStyleIdx="0" presStyleCnt="2" custLinFactNeighborX="-149" custLinFactNeighborY="6565"/>
      <dgm:spPr/>
      <dgm:t>
        <a:bodyPr/>
        <a:lstStyle/>
        <a:p>
          <a:endParaRPr lang="en-US"/>
        </a:p>
      </dgm:t>
    </dgm:pt>
    <dgm:pt modelId="{10C1BC85-75CD-4D72-B30B-173FC32C09AD}" type="pres">
      <dgm:prSet presAssocID="{69B856E6-42C8-4E0E-AB5B-734F2B49FF78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AFCDE5C-02EC-4825-AF6E-12C586DBE34F}" type="pres">
      <dgm:prSet presAssocID="{69B856E6-42C8-4E0E-AB5B-734F2B49FF7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A1D0-FCE7-4B00-89B0-DE1302DFB879}" type="pres">
      <dgm:prSet presAssocID="{AD5DB7F1-F8A7-4322-B30E-C11061964835}" presName="spacer" presStyleCnt="0"/>
      <dgm:spPr/>
    </dgm:pt>
    <dgm:pt modelId="{FE040BA0-C6CC-465E-A7A9-22ABB3CCCC36}" type="pres">
      <dgm:prSet presAssocID="{126E0126-BF9C-43A0-B527-3005811ACB8C}" presName="comp" presStyleCnt="0"/>
      <dgm:spPr/>
    </dgm:pt>
    <dgm:pt modelId="{FA7E047C-A03C-4469-9262-EFC4AEDF9348}" type="pres">
      <dgm:prSet presAssocID="{126E0126-BF9C-43A0-B527-3005811ACB8C}" presName="box" presStyleLbl="node1" presStyleIdx="1" presStyleCnt="2" custScaleY="127561"/>
      <dgm:spPr/>
      <dgm:t>
        <a:bodyPr/>
        <a:lstStyle/>
        <a:p>
          <a:endParaRPr lang="en-US"/>
        </a:p>
      </dgm:t>
    </dgm:pt>
    <dgm:pt modelId="{E15961A7-29FB-4B46-8249-411E75E18A7A}" type="pres">
      <dgm:prSet presAssocID="{126E0126-BF9C-43A0-B527-3005811ACB8C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FCA4D61-10FA-440D-A0D3-2A47ECC6F970}" type="pres">
      <dgm:prSet presAssocID="{126E0126-BF9C-43A0-B527-3005811ACB8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6BE8C-875C-4275-A8A0-B473F9D7194B}" srcId="{ED9C1FA5-B072-4349-BC76-68470883D548}" destId="{69B856E6-42C8-4E0E-AB5B-734F2B49FF78}" srcOrd="0" destOrd="0" parTransId="{1E7B0F4F-46D0-4CDF-A37F-88D7802976B7}" sibTransId="{AD5DB7F1-F8A7-4322-B30E-C11061964835}"/>
    <dgm:cxn modelId="{60A3FC71-786E-4EDB-B816-9549424A6420}" type="presOf" srcId="{126E0126-BF9C-43A0-B527-3005811ACB8C}" destId="{FA7E047C-A03C-4469-9262-EFC4AEDF9348}" srcOrd="0" destOrd="0" presId="urn:microsoft.com/office/officeart/2005/8/layout/vList4"/>
    <dgm:cxn modelId="{2359BBBA-21A2-47A3-ACCA-97D33DF9E83E}" type="presOf" srcId="{69B856E6-42C8-4E0E-AB5B-734F2B49FF78}" destId="{4C659D71-4C71-46D6-BE8D-33A17C7B6288}" srcOrd="0" destOrd="0" presId="urn:microsoft.com/office/officeart/2005/8/layout/vList4"/>
    <dgm:cxn modelId="{9AAF898C-2ABA-47CA-9465-CB359A825A03}" type="presOf" srcId="{ED9C1FA5-B072-4349-BC76-68470883D548}" destId="{0FF169AC-0A89-4BC2-8B9F-6BF76B499A3D}" srcOrd="0" destOrd="0" presId="urn:microsoft.com/office/officeart/2005/8/layout/vList4"/>
    <dgm:cxn modelId="{0CF85828-04AF-4CF3-854E-5BE852F89F49}" type="presOf" srcId="{126E0126-BF9C-43A0-B527-3005811ACB8C}" destId="{6FCA4D61-10FA-440D-A0D3-2A47ECC6F970}" srcOrd="1" destOrd="0" presId="urn:microsoft.com/office/officeart/2005/8/layout/vList4"/>
    <dgm:cxn modelId="{2629B76B-BA62-442A-839A-456D82AE7271}" type="presOf" srcId="{69B856E6-42C8-4E0E-AB5B-734F2B49FF78}" destId="{AAFCDE5C-02EC-4825-AF6E-12C586DBE34F}" srcOrd="1" destOrd="0" presId="urn:microsoft.com/office/officeart/2005/8/layout/vList4"/>
    <dgm:cxn modelId="{9760794B-B12E-4105-83C7-792EF31E0BF8}" srcId="{ED9C1FA5-B072-4349-BC76-68470883D548}" destId="{126E0126-BF9C-43A0-B527-3005811ACB8C}" srcOrd="1" destOrd="0" parTransId="{2BEB2B88-A921-4920-ABF4-A43C508AA820}" sibTransId="{FA34FD2E-7BB3-4D0E-860E-F9331D85EFCF}"/>
    <dgm:cxn modelId="{A834A38F-A40F-4BFC-BD4C-E2B4BE068353}" type="presParOf" srcId="{0FF169AC-0A89-4BC2-8B9F-6BF76B499A3D}" destId="{D1AE8B99-F73C-4F54-A4AD-C27434FCCB52}" srcOrd="0" destOrd="0" presId="urn:microsoft.com/office/officeart/2005/8/layout/vList4"/>
    <dgm:cxn modelId="{307B3F43-D563-40DF-B90F-C049C146596B}" type="presParOf" srcId="{D1AE8B99-F73C-4F54-A4AD-C27434FCCB52}" destId="{4C659D71-4C71-46D6-BE8D-33A17C7B6288}" srcOrd="0" destOrd="0" presId="urn:microsoft.com/office/officeart/2005/8/layout/vList4"/>
    <dgm:cxn modelId="{EBFD726F-924F-4815-9192-00A1BEC28A06}" type="presParOf" srcId="{D1AE8B99-F73C-4F54-A4AD-C27434FCCB52}" destId="{10C1BC85-75CD-4D72-B30B-173FC32C09AD}" srcOrd="1" destOrd="0" presId="urn:microsoft.com/office/officeart/2005/8/layout/vList4"/>
    <dgm:cxn modelId="{E6D67026-74B1-41BE-BB79-DEE90ADE78C3}" type="presParOf" srcId="{D1AE8B99-F73C-4F54-A4AD-C27434FCCB52}" destId="{AAFCDE5C-02EC-4825-AF6E-12C586DBE34F}" srcOrd="2" destOrd="0" presId="urn:microsoft.com/office/officeart/2005/8/layout/vList4"/>
    <dgm:cxn modelId="{E6BC6F55-AC70-4033-8F60-E75D9B3414E6}" type="presParOf" srcId="{0FF169AC-0A89-4BC2-8B9F-6BF76B499A3D}" destId="{08BBA1D0-FCE7-4B00-89B0-DE1302DFB879}" srcOrd="1" destOrd="0" presId="urn:microsoft.com/office/officeart/2005/8/layout/vList4"/>
    <dgm:cxn modelId="{8E0DC1BC-6A06-4974-974D-3128F4C60611}" type="presParOf" srcId="{0FF169AC-0A89-4BC2-8B9F-6BF76B499A3D}" destId="{FE040BA0-C6CC-465E-A7A9-22ABB3CCCC36}" srcOrd="2" destOrd="0" presId="urn:microsoft.com/office/officeart/2005/8/layout/vList4"/>
    <dgm:cxn modelId="{91FADCF9-EADE-496F-8161-A782D8739FAE}" type="presParOf" srcId="{FE040BA0-C6CC-465E-A7A9-22ABB3CCCC36}" destId="{FA7E047C-A03C-4469-9262-EFC4AEDF9348}" srcOrd="0" destOrd="0" presId="urn:microsoft.com/office/officeart/2005/8/layout/vList4"/>
    <dgm:cxn modelId="{FB5C96A5-CEC3-4696-BC9E-E0D18CC7335B}" type="presParOf" srcId="{FE040BA0-C6CC-465E-A7A9-22ABB3CCCC36}" destId="{E15961A7-29FB-4B46-8249-411E75E18A7A}" srcOrd="1" destOrd="0" presId="urn:microsoft.com/office/officeart/2005/8/layout/vList4"/>
    <dgm:cxn modelId="{2767C1BA-ADF9-4F2C-BD57-8426B84A9767}" type="presParOf" srcId="{FE040BA0-C6CC-465E-A7A9-22ABB3CCCC36}" destId="{6FCA4D61-10FA-440D-A0D3-2A47ECC6F9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59D71-4C71-46D6-BE8D-33A17C7B6288}">
      <dsp:nvSpPr>
        <dsp:cNvPr id="0" name=""/>
        <dsp:cNvSpPr/>
      </dsp:nvSpPr>
      <dsp:spPr>
        <a:xfrm>
          <a:off x="0" y="139146"/>
          <a:ext cx="8075240" cy="211951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0000"/>
              </a:solidFill>
            </a:rPr>
            <a:t> ЗАБОРОНЕНО! </a:t>
          </a:r>
          <a:r>
            <a:rPr lang="ru-RU" sz="1600" kern="1200" dirty="0" err="1" smtClean="0">
              <a:solidFill>
                <a:schemeClr val="tx1"/>
              </a:solidFill>
            </a:rPr>
            <a:t>Вимагати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просити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одержувати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подарунки</a:t>
          </a:r>
          <a:r>
            <a:rPr lang="ru-RU" sz="1600" kern="1200" dirty="0" smtClean="0">
              <a:solidFill>
                <a:schemeClr val="tx1"/>
              </a:solidFill>
            </a:rPr>
            <a:t> для себе </a:t>
          </a:r>
          <a:r>
            <a:rPr lang="ru-RU" sz="1600" kern="1200" dirty="0" err="1" smtClean="0">
              <a:solidFill>
                <a:schemeClr val="tx1"/>
              </a:solidFill>
            </a:rPr>
            <a:t>чи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	</a:t>
          </a:r>
          <a:r>
            <a:rPr lang="ru-RU" sz="1600" kern="1200" dirty="0" err="1" smtClean="0">
              <a:solidFill>
                <a:schemeClr val="tx1"/>
              </a:solidFill>
            </a:rPr>
            <a:t>близьких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їм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осіб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від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юридичних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або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фізичних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осіб</a:t>
          </a:r>
          <a:r>
            <a:rPr lang="ru-RU" sz="1600" kern="1200" dirty="0" smtClean="0">
              <a:solidFill>
                <a:schemeClr val="tx1"/>
              </a:solidFill>
            </a:rPr>
            <a:t>: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1) у </a:t>
          </a:r>
          <a:r>
            <a:rPr lang="ru-RU" sz="1600" kern="1200" dirty="0" err="1" smtClean="0">
              <a:solidFill>
                <a:schemeClr val="tx1"/>
              </a:solidFill>
            </a:rPr>
            <a:t>зв’язку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із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здійсненням</a:t>
          </a:r>
          <a:r>
            <a:rPr lang="ru-RU" sz="1600" kern="1200" dirty="0" smtClean="0">
              <a:solidFill>
                <a:schemeClr val="tx1"/>
              </a:solidFill>
            </a:rPr>
            <a:t> такими особами </a:t>
          </a:r>
          <a:r>
            <a:rPr lang="ru-RU" sz="1600" kern="1200" dirty="0" err="1" smtClean="0">
              <a:solidFill>
                <a:schemeClr val="tx1"/>
              </a:solidFill>
            </a:rPr>
            <a:t>діяльності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пов’язаної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із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виконанням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функцій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держави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або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місцевого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самоврядування</a:t>
          </a:r>
          <a:r>
            <a:rPr lang="ru-RU" sz="1600" kern="1200" dirty="0" smtClean="0">
              <a:solidFill>
                <a:schemeClr val="tx1"/>
              </a:solidFill>
            </a:rPr>
            <a:t>;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2) </a:t>
          </a:r>
          <a:r>
            <a:rPr lang="ru-RU" sz="1600" kern="1200" dirty="0" err="1" smtClean="0">
              <a:solidFill>
                <a:schemeClr val="tx1"/>
              </a:solidFill>
            </a:rPr>
            <a:t>якщо</a:t>
          </a:r>
          <a:r>
            <a:rPr lang="ru-RU" sz="1600" kern="1200" dirty="0" smtClean="0">
              <a:solidFill>
                <a:schemeClr val="tx1"/>
              </a:solidFill>
            </a:rPr>
            <a:t> особа, яка </a:t>
          </a:r>
          <a:r>
            <a:rPr lang="ru-RU" sz="1600" kern="1200" dirty="0" err="1" smtClean="0">
              <a:solidFill>
                <a:schemeClr val="tx1"/>
              </a:solidFill>
            </a:rPr>
            <a:t>дарує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перебуває</a:t>
          </a:r>
          <a:r>
            <a:rPr lang="ru-RU" sz="1600" kern="1200" dirty="0" smtClean="0">
              <a:solidFill>
                <a:schemeClr val="tx1"/>
              </a:solidFill>
            </a:rPr>
            <a:t> в </a:t>
          </a:r>
          <a:r>
            <a:rPr lang="ru-RU" sz="1600" kern="1200" dirty="0" err="1" smtClean="0">
              <a:solidFill>
                <a:schemeClr val="tx1"/>
              </a:solidFill>
            </a:rPr>
            <a:t>підпорядкуванні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такої</a:t>
          </a:r>
          <a:r>
            <a:rPr lang="ru-RU" sz="1600" kern="1200" dirty="0" smtClean="0">
              <a:solidFill>
                <a:schemeClr val="tx1"/>
              </a:solidFill>
            </a:rPr>
            <a:t> особи.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826999" y="139146"/>
        <a:ext cx="6248240" cy="2119517"/>
      </dsp:txXfrm>
    </dsp:sp>
    <dsp:sp modelId="{10C1BC85-75CD-4D72-B30B-173FC32C09AD}">
      <dsp:nvSpPr>
        <dsp:cNvPr id="0" name=""/>
        <dsp:cNvSpPr/>
      </dsp:nvSpPr>
      <dsp:spPr>
        <a:xfrm>
          <a:off x="211951" y="211951"/>
          <a:ext cx="1615048" cy="16956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E047C-A03C-4469-9262-EFC4AEDF9348}">
      <dsp:nvSpPr>
        <dsp:cNvPr id="0" name=""/>
        <dsp:cNvSpPr/>
      </dsp:nvSpPr>
      <dsp:spPr>
        <a:xfrm>
          <a:off x="0" y="2331469"/>
          <a:ext cx="8075240" cy="270367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ОБМЕЖЕНО !</a:t>
          </a:r>
          <a:r>
            <a:rPr lang="ru-RU" sz="1600" kern="1200" dirty="0" smtClean="0"/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Подарунки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які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відповідають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загальновизнаним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уявленням</a:t>
          </a:r>
          <a:r>
            <a:rPr lang="ru-RU" sz="1600" kern="1200" dirty="0" smtClean="0">
              <a:solidFill>
                <a:schemeClr val="tx1"/>
              </a:solidFill>
            </a:rPr>
            <a:t> про </a:t>
          </a:r>
          <a:r>
            <a:rPr lang="ru-RU" sz="1600" kern="1200" dirty="0" err="1" smtClean="0">
              <a:solidFill>
                <a:schemeClr val="tx1"/>
              </a:solidFill>
            </a:rPr>
            <a:t>гостинність</a:t>
          </a:r>
          <a:r>
            <a:rPr lang="ru-RU" sz="1600" kern="1200" dirty="0" smtClean="0">
              <a:solidFill>
                <a:schemeClr val="tx1"/>
              </a:solidFill>
            </a:rPr>
            <a:t>, дозволено </a:t>
          </a:r>
          <a:r>
            <a:rPr lang="ru-RU" sz="1600" kern="1200" dirty="0" err="1" smtClean="0">
              <a:solidFill>
                <a:schemeClr val="tx1"/>
              </a:solidFill>
            </a:rPr>
            <a:t>отримквати</a:t>
          </a:r>
          <a:r>
            <a:rPr lang="ru-RU" sz="1600" kern="1200" dirty="0" smtClean="0">
              <a:solidFill>
                <a:schemeClr val="tx1"/>
              </a:solidFill>
            </a:rPr>
            <a:t> одноразово, </a:t>
          </a:r>
          <a:r>
            <a:rPr lang="ru-RU" sz="1600" kern="1200" dirty="0" err="1" smtClean="0">
              <a:solidFill>
                <a:schemeClr val="tx1"/>
              </a:solidFill>
            </a:rPr>
            <a:t>якщо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вартість</a:t>
          </a:r>
          <a:r>
            <a:rPr lang="ru-RU" sz="1600" kern="1200" dirty="0" smtClean="0">
              <a:solidFill>
                <a:schemeClr val="tx1"/>
              </a:solidFill>
            </a:rPr>
            <a:t> не </a:t>
          </a:r>
          <a:r>
            <a:rPr lang="ru-RU" sz="1600" kern="1200" dirty="0" err="1" smtClean="0">
              <a:solidFill>
                <a:schemeClr val="tx1"/>
              </a:solidFill>
            </a:rPr>
            <a:t>перевищує</a:t>
          </a:r>
          <a:r>
            <a:rPr lang="ru-RU" sz="1600" kern="1200" dirty="0" smtClean="0">
              <a:solidFill>
                <a:schemeClr val="tx1"/>
              </a:solidFill>
            </a:rPr>
            <a:t> одну </a:t>
          </a:r>
          <a:r>
            <a:rPr lang="ru-RU" sz="1600" kern="1200" dirty="0" err="1" smtClean="0">
              <a:solidFill>
                <a:schemeClr val="tx1"/>
              </a:solidFill>
            </a:rPr>
            <a:t>мінімальну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заробітну</a:t>
          </a:r>
          <a:r>
            <a:rPr lang="ru-RU" sz="1600" kern="1200" dirty="0" smtClean="0">
              <a:solidFill>
                <a:schemeClr val="tx1"/>
              </a:solidFill>
            </a:rPr>
            <a:t> плату, а </a:t>
          </a:r>
          <a:r>
            <a:rPr lang="ru-RU" sz="1600" kern="1200" dirty="0" err="1" smtClean="0">
              <a:solidFill>
                <a:schemeClr val="tx1"/>
              </a:solidFill>
            </a:rPr>
            <a:t>сукупна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вартість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отриманих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від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однієї</a:t>
          </a:r>
          <a:r>
            <a:rPr lang="ru-RU" sz="1600" kern="1200" dirty="0" smtClean="0">
              <a:solidFill>
                <a:schemeClr val="tx1"/>
              </a:solidFill>
            </a:rPr>
            <a:t> особи (</a:t>
          </a:r>
          <a:r>
            <a:rPr lang="ru-RU" sz="1600" kern="1200" dirty="0" err="1" smtClean="0">
              <a:solidFill>
                <a:schemeClr val="tx1"/>
              </a:solidFill>
            </a:rPr>
            <a:t>групи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осіб</a:t>
          </a:r>
          <a:r>
            <a:rPr lang="ru-RU" sz="1600" kern="1200" dirty="0" smtClean="0">
              <a:solidFill>
                <a:schemeClr val="tx1"/>
              </a:solidFill>
            </a:rPr>
            <a:t>) </a:t>
          </a:r>
          <a:r>
            <a:rPr lang="ru-RU" sz="1600" kern="1200" dirty="0" err="1" smtClean="0">
              <a:solidFill>
                <a:schemeClr val="tx1"/>
              </a:solidFill>
            </a:rPr>
            <a:t>протягом</a:t>
          </a:r>
          <a:r>
            <a:rPr lang="ru-RU" sz="1600" kern="1200" dirty="0" smtClean="0">
              <a:solidFill>
                <a:schemeClr val="tx1"/>
              </a:solidFill>
            </a:rPr>
            <a:t> року, не </a:t>
          </a:r>
          <a:r>
            <a:rPr lang="ru-RU" sz="1600" kern="1200" dirty="0" err="1" smtClean="0">
              <a:solidFill>
                <a:schemeClr val="tx1"/>
              </a:solidFill>
            </a:rPr>
            <a:t>перевищує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двох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прожиткових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мінімумів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B050"/>
              </a:solidFill>
            </a:rPr>
            <a:t> ДОЗВОЛЕНО !</a:t>
          </a:r>
          <a:r>
            <a:rPr lang="ru-RU" sz="1600" kern="1200" dirty="0" smtClean="0"/>
            <a:t> </a:t>
          </a:r>
          <a:endParaRPr lang="en-US" sz="11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1) </a:t>
          </a:r>
          <a:r>
            <a:rPr lang="ru-RU" sz="1600" kern="1200" dirty="0" err="1" smtClean="0">
              <a:solidFill>
                <a:schemeClr val="tx1"/>
              </a:solidFill>
            </a:rPr>
            <a:t>подарунки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даруються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близькими</a:t>
          </a:r>
          <a:r>
            <a:rPr lang="ru-RU" sz="1600" kern="1200" dirty="0" smtClean="0">
              <a:solidFill>
                <a:schemeClr val="tx1"/>
              </a:solidFill>
            </a:rPr>
            <a:t> особами;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2)  </a:t>
          </a:r>
          <a:r>
            <a:rPr lang="ru-RU" sz="1600" kern="1200" dirty="0" err="1" smtClean="0">
              <a:solidFill>
                <a:schemeClr val="tx1"/>
              </a:solidFill>
            </a:rPr>
            <a:t>подарунки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одержуються</a:t>
          </a:r>
          <a:r>
            <a:rPr lang="ru-RU" sz="1600" kern="1200" dirty="0" smtClean="0">
              <a:solidFill>
                <a:schemeClr val="tx1"/>
              </a:solidFill>
            </a:rPr>
            <a:t> як </a:t>
          </a:r>
          <a:r>
            <a:rPr lang="ru-RU" sz="1600" kern="1200" dirty="0" err="1" smtClean="0">
              <a:solidFill>
                <a:schemeClr val="tx1"/>
              </a:solidFill>
            </a:rPr>
            <a:t>загальнодоступні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знижки</a:t>
          </a:r>
          <a:r>
            <a:rPr lang="ru-RU" sz="1600" kern="1200" dirty="0" smtClean="0">
              <a:solidFill>
                <a:schemeClr val="tx1"/>
              </a:solidFill>
            </a:rPr>
            <a:t> на </a:t>
          </a:r>
          <a:r>
            <a:rPr lang="ru-RU" sz="1600" kern="1200" dirty="0" err="1" smtClean="0">
              <a:solidFill>
                <a:schemeClr val="tx1"/>
              </a:solidFill>
            </a:rPr>
            <a:t>товари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послуги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загальнодоступні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виграші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призи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премії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бонуси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en-US" sz="1600" kern="1200" dirty="0" smtClean="0">
            <a:solidFill>
              <a:schemeClr val="tx1"/>
            </a:solidFill>
          </a:endParaRPr>
        </a:p>
      </dsp:txBody>
      <dsp:txXfrm>
        <a:off x="1826999" y="2331469"/>
        <a:ext cx="6248240" cy="2703677"/>
      </dsp:txXfrm>
    </dsp:sp>
    <dsp:sp modelId="{E15961A7-29FB-4B46-8249-411E75E18A7A}">
      <dsp:nvSpPr>
        <dsp:cNvPr id="0" name=""/>
        <dsp:cNvSpPr/>
      </dsp:nvSpPr>
      <dsp:spPr>
        <a:xfrm>
          <a:off x="211951" y="2835501"/>
          <a:ext cx="1615048" cy="16956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3600" dirty="0" err="1" smtClean="0">
                <a:solidFill>
                  <a:srgbClr val="0070C0"/>
                </a:solidFill>
              </a:rPr>
              <a:t>Запобігання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>
                <a:solidFill>
                  <a:srgbClr val="0070C0"/>
                </a:solidFill>
              </a:rPr>
              <a:t>та </a:t>
            </a:r>
            <a:r>
              <a:rPr lang="ru-RU" sz="3600" dirty="0" err="1">
                <a:solidFill>
                  <a:srgbClr val="0070C0"/>
                </a:solidFill>
              </a:rPr>
              <a:t>врегулювання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конфлікту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інтересів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та </a:t>
            </a:r>
            <a:r>
              <a:rPr lang="ru-RU" sz="3600" dirty="0" err="1" smtClean="0">
                <a:solidFill>
                  <a:srgbClr val="0070C0"/>
                </a:solidFill>
              </a:rPr>
              <a:t>дотримання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пов</a:t>
            </a:r>
            <a:r>
              <a:rPr lang="ru-RU" sz="3600" dirty="0" err="1">
                <a:solidFill>
                  <a:srgbClr val="0070C0"/>
                </a:solidFill>
              </a:rPr>
              <a:t>'</a:t>
            </a:r>
            <a:r>
              <a:rPr lang="ru-RU" sz="3600" dirty="0" err="1" smtClean="0">
                <a:solidFill>
                  <a:srgbClr val="0070C0"/>
                </a:solidFill>
              </a:rPr>
              <a:t>язаних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ru-RU" sz="3600" dirty="0" err="1" smtClean="0">
                <a:solidFill>
                  <a:srgbClr val="0070C0"/>
                </a:solidFill>
              </a:rPr>
              <a:t>із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ним та </a:t>
            </a:r>
            <a:r>
              <a:rPr lang="ru-RU" sz="3600" dirty="0" err="1" smtClean="0">
                <a:solidFill>
                  <a:srgbClr val="0070C0"/>
                </a:solidFill>
              </a:rPr>
              <a:t>інших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обмежень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>(методичні рекомендації)</a:t>
            </a:r>
            <a:br>
              <a:rPr lang="uk-UA" sz="3600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/>
            </a:r>
            <a:br>
              <a:rPr lang="uk-UA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rgbClr val="0070C0"/>
              </a:solidFill>
            </a:endParaRPr>
          </a:p>
          <a:p>
            <a:r>
              <a:rPr lang="uk-UA" sz="2000" dirty="0" smtClean="0">
                <a:solidFill>
                  <a:srgbClr val="0070C0"/>
                </a:solidFill>
              </a:rPr>
              <a:t>2016 рік</a:t>
            </a:r>
          </a:p>
        </p:txBody>
      </p:sp>
      <p:pic>
        <p:nvPicPr>
          <p:cNvPr id="1026" name="Picture 2" descr="D:\Системные Папки\Desktop\Logo_nazk_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92" y="0"/>
            <a:ext cx="7460208" cy="1340768"/>
          </a:xfrm>
          <a:prstGeom prst="rect">
            <a:avLst/>
          </a:prstGeom>
          <a:noFill/>
        </p:spPr>
      </p:pic>
      <p:pic>
        <p:nvPicPr>
          <p:cNvPr id="5" name="Picture 4" descr="C:\Users\1E41~1\AppData\Local\Temp\Rar$DIa0.070\Support from donors bottom_U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45225"/>
            <a:ext cx="6480810" cy="76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F:\stepanovst\department of justise\4_СИСТЕМАТИЗАЦІЯ\САЙТ\!ЗОБРАЖЕННЯ НА САЙТ\3D_Humans\3D_Figures\3D Character (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698" y="1628800"/>
            <a:ext cx="3726414" cy="496855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uk-UA" sz="3500" dirty="0" smtClean="0">
                <a:solidFill>
                  <a:srgbClr val="0070C0"/>
                </a:solidFill>
              </a:rPr>
              <a:t>Перегляд обсягу службових повноважень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3384376" cy="1656184"/>
          </a:xfrm>
        </p:spPr>
        <p:txBody>
          <a:bodyPr>
            <a:noAutofit/>
          </a:bodyPr>
          <a:lstStyle/>
          <a:p>
            <a:pPr lvl="0"/>
            <a:r>
              <a:rPr lang="uk-UA" sz="2400" dirty="0" smtClean="0">
                <a:solidFill>
                  <a:srgbClr val="0070C0"/>
                </a:solidFill>
              </a:rPr>
              <a:t> при наявності реального чи потенційного конфлікту інтересів;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789040"/>
            <a:ext cx="4211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можливості продовження належного виконання нею службових завдань у разі такого перегляду і можливості наділення відповідними повноваженнями іншого працівника.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298320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якщо конфлікт інтересів має постійний характер, пов’язаний з конкретним повноваженням особи;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17687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рішенням керівника органу, підприємства, установи, організації або відповідного структурного підрозділу, в якому працює особа; 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07504" y="1052736"/>
            <a:ext cx="936104" cy="4320480"/>
          </a:xfrm>
          <a:prstGeom prst="curvedRightArrow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467544" y="1268760"/>
            <a:ext cx="576064" cy="22322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388424" y="1196752"/>
            <a:ext cx="720080" cy="4464496"/>
          </a:xfrm>
          <a:prstGeom prst="curvedLeftArrow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8388424" y="1124744"/>
            <a:ext cx="360040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24136" y="44624"/>
            <a:ext cx="7328991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uk-UA" sz="3400" dirty="0" smtClean="0">
                <a:solidFill>
                  <a:srgbClr val="0070C0"/>
                </a:solidFill>
              </a:rPr>
              <a:t>Здійснення повноважень під зовнішнім контролем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07504" y="1052736"/>
            <a:ext cx="936104" cy="4824536"/>
          </a:xfrm>
          <a:prstGeom prst="curvedRightArrow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67544" y="1124744"/>
            <a:ext cx="576064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67544" y="1268760"/>
            <a:ext cx="576064" cy="2736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8388424" y="1196752"/>
            <a:ext cx="720080" cy="4464496"/>
          </a:xfrm>
          <a:prstGeom prst="curvedLeftArrow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388424" y="1124744"/>
            <a:ext cx="360040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43608" y="3469650"/>
            <a:ext cx="3168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наявності реального чи потенційного конфлікту інтересів;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1916832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якщо конфлікт інтересів не має постійного характеру; 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608" y="494639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 рішенням керівника відповідного органу, або відповідного структурного підрозділу, в якому працює особа;</a:t>
            </a:r>
            <a:endParaRPr lang="uk-UA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427984" y="2272804"/>
            <a:ext cx="4032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якщо усунення особи від виконання завдання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 обмеження її доступу до інформації чи перегляд її повноважень є неможливим;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96136" y="4869160"/>
            <a:ext cx="2411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якщо відсутні підстави для її переведення на іншу посаду або звільнення.</a:t>
            </a:r>
            <a:endParaRPr lang="uk-UA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82405"/>
            <a:ext cx="1656184" cy="1147265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noProof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Переведення</a:t>
            </a:r>
            <a:r>
              <a:rPr lang="ru-RU" sz="350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500" noProof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звільнення</a:t>
            </a:r>
            <a:r>
              <a:rPr lang="ru-RU" sz="350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sz="3500" noProof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службової</a:t>
            </a:r>
            <a:r>
              <a:rPr lang="ru-RU" sz="350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особи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237010"/>
            <a:ext cx="2468649" cy="198438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1" y="1916832"/>
            <a:ext cx="2530878" cy="1897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1527035"/>
            <a:ext cx="5349280" cy="248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Переведення особи застосовується якщо: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chemeClr val="accent1"/>
                </a:solidFill>
              </a:rPr>
              <a:t>к</a:t>
            </a:r>
            <a:r>
              <a:rPr lang="uk-UA" dirty="0" smtClean="0">
                <a:solidFill>
                  <a:schemeClr val="accent1"/>
                </a:solidFill>
              </a:rPr>
              <a:t>онфлікт інтересів (потенційний  або реальний) має постійний характер;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accent1"/>
                </a:solidFill>
              </a:rPr>
              <a:t>к</a:t>
            </a:r>
            <a:r>
              <a:rPr lang="uk-UA" dirty="0" smtClean="0">
                <a:solidFill>
                  <a:schemeClr val="accent1"/>
                </a:solidFill>
              </a:rPr>
              <a:t>онфлікт інтересів не може бути усунуто в інший спосіб;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solidFill>
                  <a:schemeClr val="accent1"/>
                </a:solidFill>
              </a:rPr>
              <a:t> є вакантна посада і особа погоджується на переведення.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49080"/>
            <a:ext cx="532859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Звільнення особи застосовується якщо:</a:t>
            </a:r>
          </a:p>
          <a:p>
            <a:pPr marL="285750" lvl="0" indent="-285750" algn="just">
              <a:buFontTx/>
              <a:buChar char="-"/>
            </a:pPr>
            <a:r>
              <a:rPr lang="uk-UA" dirty="0" smtClean="0">
                <a:solidFill>
                  <a:schemeClr val="accent1"/>
                </a:solidFill>
              </a:rPr>
              <a:t>конфлікт </a:t>
            </a:r>
            <a:r>
              <a:rPr lang="uk-UA" dirty="0">
                <a:solidFill>
                  <a:schemeClr val="accent1"/>
                </a:solidFill>
              </a:rPr>
              <a:t>інтересів (потенційний  або реальний) має постійний характер;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solidFill>
                  <a:schemeClr val="accent1"/>
                </a:solidFill>
              </a:rPr>
              <a:t>конфлікт інтересів не може бути усунуто в інший спосіб</a:t>
            </a:r>
            <a:r>
              <a:rPr lang="uk-UA" dirty="0" smtClean="0">
                <a:solidFill>
                  <a:schemeClr val="accent1"/>
                </a:solidFill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solidFill>
                  <a:schemeClr val="accent1"/>
                </a:solidFill>
              </a:rPr>
              <a:t>о</a:t>
            </a:r>
            <a:r>
              <a:rPr lang="uk-UA" dirty="0" smtClean="0">
                <a:solidFill>
                  <a:schemeClr val="accent1"/>
                </a:solidFill>
              </a:rPr>
              <a:t>соба не погоджується на переведення або на позбавлення приватного інтересу.</a:t>
            </a:r>
            <a:endParaRPr lang="uk-UA" dirty="0">
              <a:solidFill>
                <a:schemeClr val="accent1"/>
              </a:solidFill>
            </a:endParaRPr>
          </a:p>
          <a:p>
            <a:pPr algn="ctr"/>
            <a:endParaRPr lang="uk-UA" dirty="0" smtClean="0">
              <a:solidFill>
                <a:schemeClr val="bg1"/>
              </a:solidFill>
            </a:endParaRPr>
          </a:p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  <a:t>Обмеження щодо отримання </a:t>
            </a:r>
            <a:b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  <a:t>подарунків</a:t>
            </a:r>
            <a:r>
              <a:rPr lang="ru-RU" sz="3300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3300" dirty="0">
                <a:solidFill>
                  <a:srgbClr val="0070C0"/>
                </a:solidFill>
                <a:ea typeface="+mn-ea"/>
                <a:cs typeface="+mn-cs"/>
              </a:rPr>
            </a:b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35774970"/>
              </p:ext>
            </p:extLst>
          </p:nvPr>
        </p:nvGraphicFramePr>
        <p:xfrm>
          <a:off x="611561" y="1417638"/>
          <a:ext cx="8075240" cy="50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sz="3000" dirty="0">
                <a:solidFill>
                  <a:srgbClr val="0070C0"/>
                </a:solidFill>
              </a:rPr>
              <a:t>Обмеження щодо сумісництва та суміщення з іншими видами діяльності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9" y="2446595"/>
            <a:ext cx="1728192" cy="140010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33" y="2442542"/>
            <a:ext cx="1696147" cy="140415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4" y="4005064"/>
            <a:ext cx="1523579" cy="1400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13027"/>
            <a:ext cx="1554558" cy="1584176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3923928" y="1628800"/>
            <a:ext cx="4762873" cy="4752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err="1">
                <a:solidFill>
                  <a:srgbClr val="FF0000"/>
                </a:solidFill>
              </a:rPr>
              <a:t>З</a:t>
            </a:r>
            <a:r>
              <a:rPr lang="ru-RU" sz="4000" dirty="0" err="1" smtClean="0">
                <a:solidFill>
                  <a:srgbClr val="FF0000"/>
                </a:solidFill>
              </a:rPr>
              <a:t>абороняється</a:t>
            </a:r>
            <a:r>
              <a:rPr lang="ru-RU" sz="3400" dirty="0"/>
              <a:t>:</a:t>
            </a:r>
          </a:p>
          <a:p>
            <a:pPr marL="0" indent="0">
              <a:buNone/>
            </a:pPr>
            <a:r>
              <a:rPr lang="ru-RU" sz="3500" dirty="0" smtClean="0"/>
              <a:t>Особам, </a:t>
            </a:r>
            <a:r>
              <a:rPr lang="ru-RU" sz="3500" dirty="0" err="1" smtClean="0"/>
              <a:t>зазначеним</a:t>
            </a:r>
            <a:r>
              <a:rPr lang="ru-RU" sz="3500" dirty="0" smtClean="0"/>
              <a:t> у </a:t>
            </a:r>
            <a:r>
              <a:rPr lang="ru-RU" sz="3500" dirty="0" err="1" smtClean="0"/>
              <a:t>пункті</a:t>
            </a:r>
            <a:r>
              <a:rPr lang="ru-RU" sz="3500" dirty="0" smtClean="0"/>
              <a:t> 1 </a:t>
            </a:r>
            <a:r>
              <a:rPr lang="ru-RU" sz="3500" dirty="0" err="1" smtClean="0"/>
              <a:t>частини</a:t>
            </a:r>
            <a:r>
              <a:rPr lang="ru-RU" sz="3500" dirty="0" smtClean="0"/>
              <a:t> </a:t>
            </a:r>
            <a:r>
              <a:rPr lang="ru-RU" sz="3500" dirty="0" err="1" smtClean="0"/>
              <a:t>першої</a:t>
            </a:r>
            <a:r>
              <a:rPr lang="ru-RU" sz="3500" dirty="0" smtClean="0"/>
              <a:t> </a:t>
            </a:r>
            <a:r>
              <a:rPr lang="ru-RU" sz="3500" dirty="0" err="1" smtClean="0"/>
              <a:t>статті</a:t>
            </a:r>
            <a:r>
              <a:rPr lang="ru-RU" sz="3500" dirty="0" smtClean="0"/>
              <a:t> 3 Закону</a:t>
            </a:r>
          </a:p>
          <a:p>
            <a:pPr algn="just"/>
            <a:r>
              <a:rPr lang="ru-RU" sz="3500" dirty="0" err="1" smtClean="0"/>
              <a:t>займатися</a:t>
            </a:r>
            <a:r>
              <a:rPr lang="ru-RU" sz="3500" dirty="0" smtClean="0"/>
              <a:t> </a:t>
            </a:r>
            <a:r>
              <a:rPr lang="ru-RU" sz="3500" dirty="0" err="1" smtClean="0"/>
              <a:t>іншою</a:t>
            </a:r>
            <a:r>
              <a:rPr lang="ru-RU" sz="3500" dirty="0" smtClean="0"/>
              <a:t> </a:t>
            </a:r>
            <a:r>
              <a:rPr lang="ru-RU" sz="3500" dirty="0" err="1" smtClean="0"/>
              <a:t>оплачуваною</a:t>
            </a:r>
            <a:r>
              <a:rPr lang="ru-RU" sz="3500" dirty="0" smtClean="0"/>
              <a:t>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</a:t>
            </a:r>
            <a:r>
              <a:rPr lang="ru-RU" sz="3500" dirty="0" err="1" smtClean="0"/>
              <a:t>викладацької</a:t>
            </a:r>
            <a:r>
              <a:rPr lang="ru-RU" sz="3500" dirty="0" smtClean="0"/>
              <a:t>,</a:t>
            </a:r>
          </a:p>
          <a:p>
            <a:pPr marL="0" indent="0" algn="just">
              <a:buNone/>
            </a:pPr>
            <a:r>
              <a:rPr lang="ru-RU" sz="3500" dirty="0" err="1" smtClean="0"/>
              <a:t>наукової</a:t>
            </a:r>
            <a:r>
              <a:rPr lang="ru-RU" sz="3500" dirty="0" smtClean="0"/>
              <a:t> і </a:t>
            </a:r>
            <a:r>
              <a:rPr lang="ru-RU" sz="3500" dirty="0" err="1" smtClean="0"/>
              <a:t>творчої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діяльності</a:t>
            </a:r>
            <a:r>
              <a:rPr lang="ru-RU" sz="3500" dirty="0" smtClean="0"/>
              <a:t>, </a:t>
            </a:r>
            <a:r>
              <a:rPr lang="ru-RU" sz="3500" dirty="0" err="1" smtClean="0"/>
              <a:t>медичної</a:t>
            </a:r>
            <a:r>
              <a:rPr lang="ru-RU" sz="3500" dirty="0" smtClean="0"/>
              <a:t> практики, </a:t>
            </a:r>
            <a:r>
              <a:rPr lang="ru-RU" sz="3500" dirty="0" err="1" smtClean="0"/>
              <a:t>інструкторської</a:t>
            </a:r>
            <a:r>
              <a:rPr lang="ru-RU" sz="3500" dirty="0" smtClean="0"/>
              <a:t> та </a:t>
            </a:r>
            <a:r>
              <a:rPr lang="ru-RU" sz="3500" dirty="0" err="1" smtClean="0"/>
              <a:t>суддівської</a:t>
            </a:r>
            <a:r>
              <a:rPr lang="ru-RU" sz="3500" dirty="0" smtClean="0"/>
              <a:t> практики </a:t>
            </a:r>
            <a:r>
              <a:rPr lang="ru-RU" sz="3500" dirty="0" err="1" smtClean="0"/>
              <a:t>із</a:t>
            </a:r>
            <a:r>
              <a:rPr lang="ru-RU" sz="3500" dirty="0" smtClean="0"/>
              <a:t> спорту)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</a:t>
            </a:r>
            <a:r>
              <a:rPr lang="ru-RU" sz="3500" dirty="0" err="1" smtClean="0"/>
              <a:t>підприємницькою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діяльністю</a:t>
            </a:r>
            <a:r>
              <a:rPr lang="ru-RU" sz="3500" dirty="0" smtClean="0"/>
              <a:t>, </a:t>
            </a:r>
            <a:r>
              <a:rPr lang="ru-RU" sz="3500" dirty="0" err="1" smtClean="0"/>
              <a:t>якщо</a:t>
            </a:r>
            <a:r>
              <a:rPr lang="ru-RU" sz="3500" dirty="0" smtClean="0"/>
              <a:t> </a:t>
            </a:r>
            <a:r>
              <a:rPr lang="ru-RU" sz="3500" dirty="0" err="1" smtClean="0"/>
              <a:t>інше</a:t>
            </a:r>
            <a:r>
              <a:rPr lang="ru-RU" sz="3500" dirty="0" smtClean="0"/>
              <a:t> не </a:t>
            </a:r>
            <a:r>
              <a:rPr lang="ru-RU" sz="3500" dirty="0" err="1" smtClean="0"/>
              <a:t>передбачено</a:t>
            </a:r>
            <a:r>
              <a:rPr lang="ru-RU" sz="3500" dirty="0" smtClean="0"/>
              <a:t> </a:t>
            </a:r>
            <a:r>
              <a:rPr lang="ru-RU" sz="3500" dirty="0" err="1" smtClean="0"/>
              <a:t>Конституцією</a:t>
            </a:r>
            <a:r>
              <a:rPr lang="ru-RU" sz="3500" dirty="0" smtClean="0"/>
              <a:t>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законами </a:t>
            </a:r>
            <a:r>
              <a:rPr lang="ru-RU" sz="3500" dirty="0" err="1" smtClean="0"/>
              <a:t>України</a:t>
            </a:r>
            <a:r>
              <a:rPr lang="ru-RU" sz="3500" dirty="0" smtClean="0"/>
              <a:t>;</a:t>
            </a:r>
          </a:p>
          <a:p>
            <a:pPr algn="just"/>
            <a:r>
              <a:rPr lang="ru-RU" sz="3500" dirty="0" err="1" smtClean="0"/>
              <a:t>входити</a:t>
            </a:r>
            <a:r>
              <a:rPr lang="ru-RU" sz="3500" dirty="0" smtClean="0"/>
              <a:t> до складу </a:t>
            </a:r>
            <a:r>
              <a:rPr lang="ru-RU" sz="3500" dirty="0" err="1" smtClean="0"/>
              <a:t>правління</a:t>
            </a:r>
            <a:r>
              <a:rPr lang="ru-RU" sz="3500" dirty="0" smtClean="0"/>
              <a:t>, </a:t>
            </a:r>
            <a:r>
              <a:rPr lang="ru-RU" sz="3500" dirty="0" err="1" smtClean="0"/>
              <a:t>інших</a:t>
            </a:r>
            <a:r>
              <a:rPr lang="ru-RU" sz="3500" dirty="0" smtClean="0"/>
              <a:t> </a:t>
            </a:r>
            <a:r>
              <a:rPr lang="ru-RU" sz="3500" dirty="0" err="1" smtClean="0"/>
              <a:t>виконавчих</a:t>
            </a:r>
            <a:r>
              <a:rPr lang="ru-RU" sz="3500" dirty="0" smtClean="0"/>
              <a:t> </a:t>
            </a:r>
            <a:r>
              <a:rPr lang="ru-RU" sz="3500" dirty="0" err="1" smtClean="0"/>
              <a:t>чи</a:t>
            </a:r>
            <a:endParaRPr lang="ru-RU" sz="3500" dirty="0" smtClean="0"/>
          </a:p>
          <a:p>
            <a:pPr marL="0" indent="0" algn="just">
              <a:buNone/>
            </a:pPr>
            <a:r>
              <a:rPr lang="ru-RU" sz="3500" dirty="0" smtClean="0"/>
              <a:t> </a:t>
            </a:r>
            <a:r>
              <a:rPr lang="ru-RU" sz="3500" dirty="0" err="1" smtClean="0"/>
              <a:t>контрольних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органів</a:t>
            </a:r>
            <a:r>
              <a:rPr lang="ru-RU" sz="3500" dirty="0" smtClean="0"/>
              <a:t>, </a:t>
            </a:r>
            <a:r>
              <a:rPr lang="ru-RU" sz="3500" dirty="0" err="1" smtClean="0"/>
              <a:t>наглядової</a:t>
            </a:r>
            <a:r>
              <a:rPr lang="ru-RU" sz="3500" dirty="0" smtClean="0"/>
              <a:t> ради </a:t>
            </a:r>
            <a:r>
              <a:rPr lang="ru-RU" sz="3500" dirty="0" err="1" smtClean="0"/>
              <a:t>підприємства</a:t>
            </a:r>
            <a:r>
              <a:rPr lang="ru-RU" sz="3500" dirty="0" smtClean="0"/>
              <a:t>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організації</a:t>
            </a:r>
            <a:r>
              <a:rPr lang="ru-RU" sz="3500" dirty="0" smtClean="0"/>
              <a:t>, </a:t>
            </a:r>
            <a:r>
              <a:rPr lang="ru-RU" sz="3500" dirty="0" err="1" smtClean="0"/>
              <a:t>що</a:t>
            </a:r>
            <a:r>
              <a:rPr lang="ru-RU" sz="3500" dirty="0" smtClean="0"/>
              <a:t> </a:t>
            </a:r>
            <a:r>
              <a:rPr lang="ru-RU" sz="3500" dirty="0" err="1" smtClean="0"/>
              <a:t>має</a:t>
            </a:r>
            <a:r>
              <a:rPr lang="ru-RU" sz="3500" dirty="0" smtClean="0"/>
              <a:t> на </a:t>
            </a:r>
            <a:r>
              <a:rPr lang="ru-RU" sz="3500" dirty="0" err="1" smtClean="0"/>
              <a:t>меті</a:t>
            </a:r>
            <a:r>
              <a:rPr lang="ru-RU" sz="3500" dirty="0" smtClean="0"/>
              <a:t> </a:t>
            </a:r>
            <a:r>
              <a:rPr lang="ru-RU" sz="3500" dirty="0" err="1" smtClean="0"/>
              <a:t>одержання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прибутку</a:t>
            </a:r>
            <a:r>
              <a:rPr lang="ru-RU" sz="3500" dirty="0" smtClean="0"/>
              <a:t>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</a:t>
            </a:r>
            <a:r>
              <a:rPr lang="ru-RU" sz="3500" dirty="0" err="1" smtClean="0"/>
              <a:t>випадків</a:t>
            </a:r>
            <a:r>
              <a:rPr lang="ru-RU" sz="3500" dirty="0" smtClean="0"/>
              <a:t>, коли особи </a:t>
            </a:r>
            <a:r>
              <a:rPr lang="ru-RU" sz="3500" dirty="0" err="1" smtClean="0"/>
              <a:t>здійснюють</a:t>
            </a:r>
            <a:r>
              <a:rPr lang="ru-RU" sz="3500" dirty="0" smtClean="0"/>
              <a:t> </a:t>
            </a:r>
            <a:r>
              <a:rPr lang="ru-RU" sz="3500" dirty="0" err="1" smtClean="0"/>
              <a:t>функції</a:t>
            </a:r>
            <a:r>
              <a:rPr lang="ru-RU" sz="3500" dirty="0" smtClean="0"/>
              <a:t> з </a:t>
            </a:r>
            <a:r>
              <a:rPr lang="ru-RU" sz="3500" dirty="0" err="1" smtClean="0"/>
              <a:t>управління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акціями</a:t>
            </a:r>
            <a:r>
              <a:rPr lang="ru-RU" sz="3500" dirty="0" smtClean="0"/>
              <a:t> (</a:t>
            </a:r>
            <a:r>
              <a:rPr lang="ru-RU" sz="3500" dirty="0" err="1" smtClean="0"/>
              <a:t>частками</a:t>
            </a:r>
            <a:r>
              <a:rPr lang="ru-RU" sz="3500" dirty="0" smtClean="0"/>
              <a:t>, паями), </a:t>
            </a:r>
            <a:r>
              <a:rPr lang="ru-RU" sz="3500" dirty="0" err="1" smtClean="0"/>
              <a:t>що</a:t>
            </a:r>
            <a:r>
              <a:rPr lang="ru-RU" sz="3500" dirty="0" smtClean="0"/>
              <a:t> належать </a:t>
            </a:r>
            <a:r>
              <a:rPr lang="ru-RU" sz="3500" dirty="0" err="1" smtClean="0"/>
              <a:t>державі</a:t>
            </a:r>
            <a:r>
              <a:rPr lang="ru-RU" sz="3500" dirty="0" smtClean="0"/>
              <a:t> </a:t>
            </a:r>
            <a:r>
              <a:rPr lang="ru-RU" sz="3500" dirty="0" err="1" smtClean="0"/>
              <a:t>чи</a:t>
            </a:r>
            <a:r>
              <a:rPr lang="ru-RU" sz="3500" dirty="0" smtClean="0"/>
              <a:t> </a:t>
            </a:r>
            <a:r>
              <a:rPr lang="ru-RU" sz="3500" dirty="0" err="1" smtClean="0"/>
              <a:t>територіальній</a:t>
            </a:r>
            <a:r>
              <a:rPr lang="ru-RU" sz="3500" dirty="0" smtClean="0"/>
              <a:t> </a:t>
            </a:r>
            <a:r>
              <a:rPr lang="ru-RU" sz="3500" dirty="0" err="1" smtClean="0"/>
              <a:t>громаді</a:t>
            </a:r>
            <a:r>
              <a:rPr lang="ru-RU" sz="3500" dirty="0" smtClean="0"/>
              <a:t>, та </a:t>
            </a:r>
            <a:r>
              <a:rPr lang="ru-RU" sz="3500" dirty="0" err="1" smtClean="0"/>
              <a:t>представляють</a:t>
            </a:r>
            <a:r>
              <a:rPr lang="ru-RU" sz="3500" dirty="0" smtClean="0"/>
              <a:t> </a:t>
            </a:r>
            <a:r>
              <a:rPr lang="ru-RU" sz="3500" dirty="0" err="1" smtClean="0"/>
              <a:t>інтереси</a:t>
            </a:r>
            <a:r>
              <a:rPr lang="ru-RU" sz="3500" dirty="0" smtClean="0"/>
              <a:t> </a:t>
            </a:r>
            <a:r>
              <a:rPr lang="ru-RU" sz="3500" dirty="0" err="1" smtClean="0"/>
              <a:t>держави</a:t>
            </a:r>
            <a:r>
              <a:rPr lang="ru-RU" sz="3500" dirty="0" smtClean="0"/>
              <a:t> </a:t>
            </a:r>
            <a:r>
              <a:rPr lang="ru-RU" sz="3500" dirty="0" err="1" smtClean="0"/>
              <a:t>чи</a:t>
            </a:r>
            <a:r>
              <a:rPr lang="ru-RU" sz="3500" dirty="0" smtClean="0"/>
              <a:t> </a:t>
            </a:r>
            <a:r>
              <a:rPr lang="ru-RU" sz="3500" dirty="0" err="1" smtClean="0"/>
              <a:t>територіальної</a:t>
            </a:r>
            <a:r>
              <a:rPr lang="ru-RU" sz="3500" dirty="0" smtClean="0"/>
              <a:t> </a:t>
            </a:r>
            <a:r>
              <a:rPr lang="ru-RU" sz="3500" dirty="0" err="1" smtClean="0"/>
              <a:t>громади</a:t>
            </a:r>
            <a:r>
              <a:rPr lang="ru-RU" sz="3500" dirty="0" smtClean="0"/>
              <a:t> в </a:t>
            </a:r>
            <a:r>
              <a:rPr lang="ru-RU" sz="3500" dirty="0" err="1" smtClean="0"/>
              <a:t>раді</a:t>
            </a:r>
            <a:r>
              <a:rPr lang="ru-RU" sz="3500" dirty="0" smtClean="0"/>
              <a:t> (</a:t>
            </a:r>
            <a:r>
              <a:rPr lang="ru-RU" sz="3500" dirty="0" err="1" smtClean="0"/>
              <a:t>спостережній</a:t>
            </a:r>
            <a:r>
              <a:rPr lang="ru-RU" sz="3500" dirty="0" smtClean="0"/>
              <a:t> </a:t>
            </a:r>
            <a:r>
              <a:rPr lang="ru-RU" sz="3500" dirty="0" err="1" smtClean="0"/>
              <a:t>раді</a:t>
            </a:r>
            <a:r>
              <a:rPr lang="ru-RU" sz="3500" dirty="0" smtClean="0"/>
              <a:t>), </a:t>
            </a:r>
            <a:r>
              <a:rPr lang="ru-RU" sz="3500" dirty="0" err="1" smtClean="0"/>
              <a:t>ревізійній</a:t>
            </a:r>
            <a:r>
              <a:rPr lang="ru-RU" sz="3500" dirty="0" smtClean="0"/>
              <a:t> </a:t>
            </a:r>
            <a:r>
              <a:rPr lang="ru-RU" sz="3500" dirty="0" err="1" smtClean="0"/>
              <a:t>комісії</a:t>
            </a:r>
            <a:r>
              <a:rPr lang="ru-RU" sz="3500" dirty="0" smtClean="0"/>
              <a:t> </a:t>
            </a:r>
            <a:r>
              <a:rPr lang="ru-RU" sz="3500" dirty="0" err="1" smtClean="0"/>
              <a:t>господарської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організації</a:t>
            </a:r>
            <a:r>
              <a:rPr lang="ru-RU" sz="3500" dirty="0" smtClean="0"/>
              <a:t>), </a:t>
            </a:r>
            <a:r>
              <a:rPr lang="ru-RU" sz="3500" dirty="0" err="1" smtClean="0"/>
              <a:t>якщо</a:t>
            </a:r>
            <a:r>
              <a:rPr lang="ru-RU" sz="3500" dirty="0" smtClean="0"/>
              <a:t> </a:t>
            </a:r>
            <a:r>
              <a:rPr lang="ru-RU" sz="3500" dirty="0" err="1" smtClean="0"/>
              <a:t>інше</a:t>
            </a:r>
            <a:r>
              <a:rPr lang="ru-RU" sz="3500" dirty="0" smtClean="0"/>
              <a:t> не </a:t>
            </a:r>
            <a:r>
              <a:rPr lang="ru-RU" sz="3500" dirty="0" err="1" smtClean="0"/>
              <a:t>передбачено</a:t>
            </a:r>
            <a:r>
              <a:rPr lang="ru-RU" sz="3500" dirty="0" smtClean="0"/>
              <a:t> </a:t>
            </a:r>
            <a:r>
              <a:rPr lang="ru-RU" sz="3500" dirty="0" err="1" smtClean="0"/>
              <a:t>Конституцією</a:t>
            </a:r>
            <a:r>
              <a:rPr lang="ru-RU" sz="3500" dirty="0" smtClean="0"/>
              <a:t>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законами </a:t>
            </a:r>
            <a:r>
              <a:rPr lang="ru-RU" sz="3500" dirty="0" err="1" smtClean="0"/>
              <a:t>України</a:t>
            </a:r>
            <a:r>
              <a:rPr lang="ru-RU" sz="3500" dirty="0" smtClean="0"/>
              <a:t>.</a:t>
            </a:r>
          </a:p>
          <a:p>
            <a:pPr marL="0" indent="0" algn="just">
              <a:buNone/>
            </a:pPr>
            <a:r>
              <a:rPr lang="ru-RU" sz="4000" dirty="0" err="1" smtClean="0">
                <a:solidFill>
                  <a:srgbClr val="00B050"/>
                </a:solidFill>
              </a:rPr>
              <a:t>Обмеження</a:t>
            </a:r>
            <a:r>
              <a:rPr lang="ru-RU" sz="4000" dirty="0" smtClean="0">
                <a:solidFill>
                  <a:srgbClr val="00B050"/>
                </a:solidFill>
              </a:rPr>
              <a:t> не </a:t>
            </a:r>
            <a:r>
              <a:rPr lang="ru-RU" sz="4000" dirty="0" err="1" smtClean="0">
                <a:solidFill>
                  <a:srgbClr val="00B050"/>
                </a:solidFill>
              </a:rPr>
              <a:t>поширюються</a:t>
            </a:r>
            <a:r>
              <a:rPr lang="ru-RU" sz="4000" dirty="0" smtClean="0">
                <a:solidFill>
                  <a:srgbClr val="00B050"/>
                </a:solidFill>
              </a:rPr>
              <a:t> на</a:t>
            </a:r>
            <a:r>
              <a:rPr lang="uk-UA" sz="3400" dirty="0"/>
              <a:t>:</a:t>
            </a:r>
            <a:endParaRPr lang="en-US" sz="3400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3500" dirty="0" err="1" smtClean="0"/>
              <a:t>депутатів</a:t>
            </a:r>
            <a:r>
              <a:rPr lang="ru-RU" sz="3500" dirty="0" smtClean="0"/>
              <a:t> </a:t>
            </a:r>
            <a:r>
              <a:rPr lang="ru-RU" sz="3500" dirty="0" err="1" smtClean="0"/>
              <a:t>Верховної</a:t>
            </a:r>
            <a:r>
              <a:rPr lang="ru-RU" sz="3500" dirty="0" smtClean="0"/>
              <a:t> Ради </a:t>
            </a:r>
            <a:r>
              <a:rPr lang="ru-RU" sz="3500" dirty="0" err="1" smtClean="0"/>
              <a:t>Автономної</a:t>
            </a:r>
            <a:r>
              <a:rPr lang="ru-RU" sz="3500" dirty="0" smtClean="0"/>
              <a:t> </a:t>
            </a:r>
            <a:r>
              <a:rPr lang="ru-RU" sz="3500" dirty="0" err="1" smtClean="0"/>
              <a:t>Республіки</a:t>
            </a:r>
            <a:r>
              <a:rPr lang="ru-RU" sz="3500" dirty="0" smtClean="0"/>
              <a:t> </a:t>
            </a:r>
            <a:r>
              <a:rPr lang="ru-RU" sz="3500" dirty="0" err="1" smtClean="0"/>
              <a:t>Крим</a:t>
            </a:r>
            <a:r>
              <a:rPr lang="ru-RU" sz="3500" dirty="0" smtClean="0"/>
              <a:t>, </a:t>
            </a:r>
            <a:r>
              <a:rPr lang="ru-RU" sz="3500" dirty="0" err="1" smtClean="0"/>
              <a:t>депутатів</a:t>
            </a:r>
            <a:r>
              <a:rPr lang="ru-RU" sz="3500" dirty="0" smtClean="0"/>
              <a:t> </a:t>
            </a:r>
            <a:r>
              <a:rPr lang="ru-RU" sz="3500" dirty="0" err="1" smtClean="0"/>
              <a:t>місцевих</a:t>
            </a:r>
            <a:r>
              <a:rPr lang="ru-RU" sz="3500" dirty="0" smtClean="0"/>
              <a:t> рад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тих, </a:t>
            </a: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здійснюють</a:t>
            </a:r>
            <a:r>
              <a:rPr lang="ru-RU" sz="3500" dirty="0" smtClean="0"/>
              <a:t> </a:t>
            </a:r>
            <a:r>
              <a:rPr lang="ru-RU" sz="3500" dirty="0" err="1" smtClean="0"/>
              <a:t>свої</a:t>
            </a:r>
            <a:r>
              <a:rPr lang="ru-RU" sz="3500" dirty="0" smtClean="0"/>
              <a:t> </a:t>
            </a:r>
            <a:r>
              <a:rPr lang="ru-RU" sz="3500" dirty="0" err="1" smtClean="0"/>
              <a:t>повноваження</a:t>
            </a:r>
            <a:r>
              <a:rPr lang="ru-RU" sz="3500" dirty="0" smtClean="0"/>
              <a:t> у </a:t>
            </a:r>
            <a:r>
              <a:rPr lang="ru-RU" sz="3500" dirty="0" err="1" smtClean="0"/>
              <a:t>відповідній</a:t>
            </a:r>
            <a:r>
              <a:rPr lang="ru-RU" sz="3500" dirty="0" smtClean="0"/>
              <a:t> </a:t>
            </a:r>
            <a:r>
              <a:rPr lang="ru-RU" sz="3500" dirty="0" err="1" smtClean="0"/>
              <a:t>раді</a:t>
            </a:r>
            <a:r>
              <a:rPr lang="ru-RU" sz="3500" dirty="0" smtClean="0"/>
              <a:t> на </a:t>
            </a:r>
            <a:r>
              <a:rPr lang="ru-RU" sz="3500" dirty="0" err="1" smtClean="0"/>
              <a:t>постійній</a:t>
            </a:r>
            <a:r>
              <a:rPr lang="ru-RU" sz="3500" dirty="0" smtClean="0"/>
              <a:t> </a:t>
            </a:r>
            <a:r>
              <a:rPr lang="ru-RU" sz="3500" dirty="0" err="1" smtClean="0"/>
              <a:t>основі</a:t>
            </a:r>
            <a:r>
              <a:rPr lang="ru-RU" sz="3500" dirty="0" smtClean="0"/>
              <a:t>), </a:t>
            </a:r>
            <a:r>
              <a:rPr lang="ru-RU" sz="3500" dirty="0" err="1" smtClean="0"/>
              <a:t>членів</a:t>
            </a:r>
            <a:r>
              <a:rPr lang="ru-RU" sz="3500" dirty="0" smtClean="0"/>
              <a:t> </a:t>
            </a:r>
            <a:r>
              <a:rPr lang="ru-RU" sz="3500" dirty="0" err="1" smtClean="0"/>
              <a:t>Вищої</a:t>
            </a:r>
            <a:r>
              <a:rPr lang="ru-RU" sz="3500" dirty="0" smtClean="0"/>
              <a:t> ради </a:t>
            </a:r>
            <a:r>
              <a:rPr lang="ru-RU" sz="3500" dirty="0" err="1" smtClean="0"/>
              <a:t>юстиції</a:t>
            </a:r>
            <a:r>
              <a:rPr lang="ru-RU" sz="3500" dirty="0" smtClean="0"/>
              <a:t>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тих, </a:t>
            </a: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працюють</a:t>
            </a:r>
            <a:r>
              <a:rPr lang="ru-RU" sz="3500" dirty="0" smtClean="0"/>
              <a:t> у </a:t>
            </a:r>
            <a:r>
              <a:rPr lang="ru-RU" sz="3500" dirty="0" err="1" smtClean="0"/>
              <a:t>Вищій</a:t>
            </a:r>
            <a:r>
              <a:rPr lang="ru-RU" sz="3500" dirty="0" smtClean="0"/>
              <a:t> </a:t>
            </a:r>
            <a:r>
              <a:rPr lang="ru-RU" sz="3500" dirty="0" err="1" smtClean="0"/>
              <a:t>раді</a:t>
            </a:r>
            <a:r>
              <a:rPr lang="ru-RU" sz="3500" dirty="0" smtClean="0"/>
              <a:t> </a:t>
            </a:r>
            <a:r>
              <a:rPr lang="ru-RU" sz="3500" dirty="0" err="1" smtClean="0"/>
              <a:t>юстиції</a:t>
            </a:r>
            <a:r>
              <a:rPr lang="ru-RU" sz="3500" dirty="0" smtClean="0"/>
              <a:t> на </a:t>
            </a:r>
            <a:r>
              <a:rPr lang="ru-RU" sz="3500" dirty="0" err="1" smtClean="0"/>
              <a:t>постійній</a:t>
            </a:r>
            <a:r>
              <a:rPr lang="ru-RU" sz="3500" dirty="0" smtClean="0"/>
              <a:t> </a:t>
            </a:r>
            <a:r>
              <a:rPr lang="ru-RU" sz="3500" dirty="0" err="1" smtClean="0"/>
              <a:t>основі</a:t>
            </a:r>
            <a:r>
              <a:rPr lang="ru-RU" sz="3500" dirty="0" smtClean="0"/>
              <a:t>), </a:t>
            </a:r>
            <a:r>
              <a:rPr lang="ru-RU" sz="3500" dirty="0" err="1" smtClean="0"/>
              <a:t>народних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засідателів</a:t>
            </a:r>
            <a:r>
              <a:rPr lang="ru-RU" sz="3500" dirty="0" smtClean="0"/>
              <a:t> і </a:t>
            </a:r>
            <a:r>
              <a:rPr lang="ru-RU" sz="3500" dirty="0" err="1" smtClean="0"/>
              <a:t>присяжних</a:t>
            </a:r>
            <a:r>
              <a:rPr lang="ru-RU" sz="3500" dirty="0" smtClean="0"/>
              <a:t>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84821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sz="3000" dirty="0">
                <a:solidFill>
                  <a:srgbClr val="0070C0"/>
                </a:solidFill>
              </a:rPr>
              <a:t>Обмеження щодо </a:t>
            </a:r>
            <a:r>
              <a:rPr lang="uk-UA" sz="3000" dirty="0" smtClean="0">
                <a:solidFill>
                  <a:srgbClr val="0070C0"/>
                </a:solidFill>
              </a:rPr>
              <a:t>спільної </a:t>
            </a:r>
            <a:br>
              <a:rPr lang="uk-UA" sz="3000" dirty="0" smtClean="0">
                <a:solidFill>
                  <a:srgbClr val="0070C0"/>
                </a:solidFill>
              </a:rPr>
            </a:br>
            <a:r>
              <a:rPr lang="uk-UA" sz="3000" dirty="0" smtClean="0">
                <a:solidFill>
                  <a:srgbClr val="0070C0"/>
                </a:solidFill>
              </a:rPr>
              <a:t>роботи близьких осіб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7984" y="1798736"/>
            <a:ext cx="4320480" cy="436656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8736"/>
            <a:ext cx="4104456" cy="436656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995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sz="3000" dirty="0">
                <a:solidFill>
                  <a:srgbClr val="0070C0"/>
                </a:solidFill>
              </a:rPr>
              <a:t>Обмеження щодо </a:t>
            </a:r>
            <a:r>
              <a:rPr lang="uk-UA" sz="3000" dirty="0" smtClean="0">
                <a:solidFill>
                  <a:srgbClr val="0070C0"/>
                </a:solidFill>
              </a:rPr>
              <a:t>використання службових повноважень чи свого становища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Забороняється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службові</a:t>
            </a:r>
            <a:r>
              <a:rPr lang="ru-RU" sz="2000" dirty="0"/>
              <a:t> </a:t>
            </a:r>
            <a:r>
              <a:rPr lang="ru-RU" sz="2000" dirty="0" err="1"/>
              <a:t>повноваження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становище та </a:t>
            </a:r>
            <a:r>
              <a:rPr lang="ru-RU" sz="2000" dirty="0" err="1"/>
              <a:t>пов’язані</a:t>
            </a:r>
            <a:r>
              <a:rPr lang="ru-RU" sz="2000" dirty="0"/>
              <a:t> з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з метою </a:t>
            </a:r>
            <a:r>
              <a:rPr lang="ru-RU" sz="2000" dirty="0" err="1"/>
              <a:t>одержання</a:t>
            </a:r>
            <a:r>
              <a:rPr lang="ru-RU" sz="2000" dirty="0"/>
              <a:t> </a:t>
            </a:r>
            <a:r>
              <a:rPr lang="ru-RU" sz="2000" dirty="0" err="1"/>
              <a:t>неправомірної</a:t>
            </a:r>
            <a:r>
              <a:rPr lang="ru-RU" sz="2000" dirty="0"/>
              <a:t> </a:t>
            </a:r>
            <a:r>
              <a:rPr lang="ru-RU" sz="2000" dirty="0" err="1"/>
              <a:t>вигоди</a:t>
            </a:r>
            <a:r>
              <a:rPr lang="ru-RU" sz="2000" dirty="0"/>
              <a:t> для себе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будь-яке </a:t>
            </a:r>
            <a:r>
              <a:rPr lang="ru-RU" sz="2000" dirty="0" err="1"/>
              <a:t>державне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комунальне</a:t>
            </a:r>
            <a:r>
              <a:rPr lang="ru-RU" sz="2000" dirty="0"/>
              <a:t> </a:t>
            </a:r>
            <a:r>
              <a:rPr lang="ru-RU" sz="2000" dirty="0" err="1"/>
              <a:t>майно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кошти</a:t>
            </a:r>
            <a:r>
              <a:rPr lang="ru-RU" sz="2000" dirty="0"/>
              <a:t> в </a:t>
            </a:r>
            <a:r>
              <a:rPr lang="ru-RU" sz="2000" dirty="0" err="1"/>
              <a:t>приватних</a:t>
            </a:r>
            <a:r>
              <a:rPr lang="ru-RU" sz="2000" dirty="0"/>
              <a:t> </a:t>
            </a:r>
            <a:r>
              <a:rPr lang="ru-RU" sz="2000" dirty="0" err="1"/>
              <a:t>інтересах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94521"/>
            <a:ext cx="3456384" cy="45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sz="3000" dirty="0">
                <a:solidFill>
                  <a:srgbClr val="0070C0"/>
                </a:solidFill>
              </a:rPr>
              <a:t>Обмеження </a:t>
            </a:r>
            <a:r>
              <a:rPr lang="uk-UA" sz="3000" dirty="0" smtClean="0">
                <a:solidFill>
                  <a:srgbClr val="0070C0"/>
                </a:solidFill>
              </a:rPr>
              <a:t>після припинення діяльності, пов'язаної з виконанням функцій держави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5113"/>
            <a:ext cx="3888432" cy="459105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Забороняється</a:t>
            </a:r>
            <a:r>
              <a:rPr lang="ru-RU" sz="1900" dirty="0"/>
              <a:t>:</a:t>
            </a:r>
          </a:p>
          <a:p>
            <a:pPr marL="0" indent="0" algn="just">
              <a:buNone/>
            </a:pPr>
            <a:endParaRPr lang="ru-RU" sz="1900" dirty="0"/>
          </a:p>
          <a:p>
            <a:pPr algn="just"/>
            <a:r>
              <a:rPr lang="ru-RU" sz="1900" dirty="0" err="1" smtClean="0"/>
              <a:t>протягом</a:t>
            </a:r>
            <a:r>
              <a:rPr lang="ru-RU" sz="1900" dirty="0" smtClean="0"/>
              <a:t> </a:t>
            </a:r>
            <a:r>
              <a:rPr lang="ru-RU" sz="1900" dirty="0"/>
              <a:t>року з дня </a:t>
            </a:r>
            <a:r>
              <a:rPr lang="ru-RU" sz="1900" dirty="0" err="1"/>
              <a:t>припинення</a:t>
            </a:r>
            <a:r>
              <a:rPr lang="ru-RU" sz="1900" dirty="0"/>
              <a:t> </a:t>
            </a:r>
            <a:r>
              <a:rPr lang="ru-RU" sz="1900" dirty="0" err="1" smtClean="0"/>
              <a:t>діяльності</a:t>
            </a:r>
            <a:r>
              <a:rPr lang="ru-RU" sz="1900" dirty="0" smtClean="0"/>
              <a:t> </a:t>
            </a:r>
            <a:r>
              <a:rPr lang="ru-RU" sz="1900" dirty="0" err="1"/>
              <a:t>укладати</a:t>
            </a:r>
            <a:r>
              <a:rPr lang="ru-RU" sz="1900" dirty="0"/>
              <a:t> </a:t>
            </a:r>
            <a:r>
              <a:rPr lang="ru-RU" sz="1900" dirty="0" err="1"/>
              <a:t>трудові</a:t>
            </a:r>
            <a:r>
              <a:rPr lang="ru-RU" sz="1900" dirty="0"/>
              <a:t> договори (</a:t>
            </a:r>
            <a:r>
              <a:rPr lang="ru-RU" sz="1900" dirty="0" err="1"/>
              <a:t>контракти</a:t>
            </a:r>
            <a:r>
              <a:rPr lang="ru-RU" sz="1900" dirty="0"/>
              <a:t>)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вчиняти</a:t>
            </a:r>
            <a:r>
              <a:rPr lang="ru-RU" sz="1900" dirty="0"/>
              <a:t> </a:t>
            </a:r>
            <a:r>
              <a:rPr lang="ru-RU" sz="1900" dirty="0" err="1"/>
              <a:t>правочини</a:t>
            </a:r>
            <a:r>
              <a:rPr lang="ru-RU" sz="1900" dirty="0"/>
              <a:t> </a:t>
            </a:r>
            <a:r>
              <a:rPr lang="ru-RU" sz="1900" dirty="0" smtClean="0"/>
              <a:t>з </a:t>
            </a:r>
            <a:r>
              <a:rPr lang="ru-RU" sz="1900" dirty="0" err="1"/>
              <a:t>юридичними</a:t>
            </a:r>
            <a:r>
              <a:rPr lang="ru-RU" sz="1900" dirty="0"/>
              <a:t> особами приватного права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фізичними</a:t>
            </a:r>
            <a:r>
              <a:rPr lang="ru-RU" sz="1900" dirty="0"/>
              <a:t> особами - </a:t>
            </a:r>
            <a:r>
              <a:rPr lang="ru-RU" sz="1900" dirty="0" err="1"/>
              <a:t>підприємцями</a:t>
            </a:r>
            <a:r>
              <a:rPr lang="ru-RU" sz="1900" dirty="0"/>
              <a:t>, </a:t>
            </a:r>
            <a:r>
              <a:rPr lang="ru-RU" sz="1900" dirty="0" err="1" smtClean="0"/>
              <a:t>щодо</a:t>
            </a:r>
            <a:r>
              <a:rPr lang="ru-RU" sz="1900" dirty="0" smtClean="0"/>
              <a:t> </a:t>
            </a:r>
            <a:r>
              <a:rPr lang="ru-RU" sz="1900" dirty="0" err="1" smtClean="0"/>
              <a:t>яких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здійснювався</a:t>
            </a:r>
            <a:r>
              <a:rPr lang="ru-RU" sz="1900" dirty="0" smtClean="0"/>
              <a:t> контроль </a:t>
            </a:r>
            <a:r>
              <a:rPr lang="ru-RU" sz="1900" dirty="0" err="1" smtClean="0"/>
              <a:t>чи</a:t>
            </a:r>
            <a:r>
              <a:rPr lang="ru-RU" sz="1900" dirty="0" smtClean="0"/>
              <a:t> </a:t>
            </a:r>
            <a:r>
              <a:rPr lang="ru-RU" sz="1900" dirty="0" err="1" smtClean="0"/>
              <a:t>нагляд</a:t>
            </a:r>
            <a:r>
              <a:rPr lang="ru-RU" sz="1900" dirty="0" smtClean="0"/>
              <a:t>;</a:t>
            </a:r>
            <a:endParaRPr lang="ru-RU" sz="1900" dirty="0"/>
          </a:p>
          <a:p>
            <a:pPr algn="just"/>
            <a:r>
              <a:rPr lang="ru-RU" sz="1900" dirty="0" err="1" smtClean="0"/>
              <a:t>розголошувати</a:t>
            </a:r>
            <a:r>
              <a:rPr lang="ru-RU" sz="1900" dirty="0" smtClean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використовувати</a:t>
            </a:r>
            <a:r>
              <a:rPr lang="ru-RU" sz="1900" dirty="0"/>
              <a:t> </a:t>
            </a:r>
            <a:r>
              <a:rPr lang="ru-RU" sz="1900" dirty="0" smtClean="0"/>
              <a:t>у </a:t>
            </a:r>
            <a:r>
              <a:rPr lang="ru-RU" sz="1900" dirty="0" err="1"/>
              <a:t>своїх</a:t>
            </a:r>
            <a:r>
              <a:rPr lang="ru-RU" sz="1900" dirty="0"/>
              <a:t> </a:t>
            </a:r>
            <a:r>
              <a:rPr lang="ru-RU" sz="1900" dirty="0" err="1"/>
              <a:t>інтересах</a:t>
            </a:r>
            <a:r>
              <a:rPr lang="ru-RU" sz="1900" dirty="0"/>
              <a:t> </a:t>
            </a:r>
            <a:r>
              <a:rPr lang="ru-RU" sz="1900" dirty="0" err="1"/>
              <a:t>інформацію</a:t>
            </a:r>
            <a:r>
              <a:rPr lang="ru-RU" sz="1900" dirty="0"/>
              <a:t>, яка стала </a:t>
            </a:r>
            <a:r>
              <a:rPr lang="ru-RU" sz="1900" dirty="0" err="1" smtClean="0"/>
              <a:t>відома</a:t>
            </a:r>
            <a:r>
              <a:rPr lang="ru-RU" sz="1900" dirty="0" smtClean="0"/>
              <a:t> </a:t>
            </a:r>
            <a:r>
              <a:rPr lang="ru-RU" sz="1900" dirty="0"/>
              <a:t>у </a:t>
            </a:r>
            <a:r>
              <a:rPr lang="ru-RU" sz="1900" dirty="0" err="1"/>
              <a:t>зв’язку</a:t>
            </a:r>
            <a:r>
              <a:rPr lang="ru-RU" sz="1900" dirty="0"/>
              <a:t> з </a:t>
            </a:r>
            <a:r>
              <a:rPr lang="ru-RU" sz="1900" dirty="0" err="1"/>
              <a:t>виконанням</a:t>
            </a:r>
            <a:r>
              <a:rPr lang="ru-RU" sz="1900" dirty="0"/>
              <a:t> </a:t>
            </a:r>
            <a:r>
              <a:rPr lang="ru-RU" sz="1900" dirty="0" err="1"/>
              <a:t>службових</a:t>
            </a:r>
            <a:r>
              <a:rPr lang="ru-RU" sz="1900" dirty="0"/>
              <a:t> </a:t>
            </a:r>
            <a:r>
              <a:rPr lang="ru-RU" sz="1900" dirty="0" err="1" smtClean="0"/>
              <a:t>повноважень</a:t>
            </a:r>
            <a:r>
              <a:rPr lang="ru-RU" sz="1900" dirty="0" smtClean="0"/>
              <a:t>;</a:t>
            </a:r>
            <a:endParaRPr lang="ru-RU" sz="1900" dirty="0"/>
          </a:p>
          <a:p>
            <a:pPr algn="just"/>
            <a:r>
              <a:rPr lang="ru-RU" sz="1900" dirty="0" err="1" smtClean="0"/>
              <a:t>протягом</a:t>
            </a:r>
            <a:r>
              <a:rPr lang="ru-RU" sz="1900" dirty="0" smtClean="0"/>
              <a:t> </a:t>
            </a:r>
            <a:r>
              <a:rPr lang="ru-RU" sz="1900" dirty="0"/>
              <a:t>року з дня </a:t>
            </a:r>
            <a:r>
              <a:rPr lang="ru-RU" sz="1900" dirty="0" err="1" smtClean="0"/>
              <a:t>припинення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діяльності</a:t>
            </a:r>
            <a:r>
              <a:rPr lang="ru-RU" sz="1900" dirty="0" smtClean="0"/>
              <a:t> </a:t>
            </a:r>
            <a:r>
              <a:rPr lang="ru-RU" sz="1900" dirty="0" err="1"/>
              <a:t>представляти</a:t>
            </a:r>
            <a:r>
              <a:rPr lang="ru-RU" sz="1900" dirty="0"/>
              <a:t> </a:t>
            </a:r>
            <a:r>
              <a:rPr lang="ru-RU" sz="1900" dirty="0" err="1"/>
              <a:t>інтереси</a:t>
            </a:r>
            <a:r>
              <a:rPr lang="ru-RU" sz="1900" dirty="0"/>
              <a:t> </a:t>
            </a:r>
            <a:r>
              <a:rPr lang="ru-RU" sz="1900" dirty="0" smtClean="0"/>
              <a:t>особи </a:t>
            </a:r>
            <a:r>
              <a:rPr lang="ru-RU" sz="1900" dirty="0"/>
              <a:t>у </a:t>
            </a:r>
            <a:r>
              <a:rPr lang="ru-RU" sz="1900" dirty="0" smtClean="0"/>
              <a:t>справах, </a:t>
            </a:r>
            <a:r>
              <a:rPr lang="ru-RU" sz="1900" dirty="0"/>
              <a:t>в </a:t>
            </a:r>
            <a:r>
              <a:rPr lang="ru-RU" sz="1900" dirty="0" err="1"/>
              <a:t>яких</a:t>
            </a:r>
            <a:r>
              <a:rPr lang="ru-RU" sz="1900" dirty="0"/>
              <a:t> </a:t>
            </a:r>
            <a:r>
              <a:rPr lang="ru-RU" sz="1900" dirty="0" err="1"/>
              <a:t>іншою</a:t>
            </a:r>
            <a:r>
              <a:rPr lang="ru-RU" sz="1900" dirty="0"/>
              <a:t> стороною </a:t>
            </a:r>
            <a:r>
              <a:rPr lang="ru-RU" sz="1900" dirty="0" smtClean="0"/>
              <a:t>є </a:t>
            </a:r>
            <a:r>
              <a:rPr lang="ru-RU" sz="1900" dirty="0" err="1" smtClean="0"/>
              <a:t>юридична</a:t>
            </a:r>
            <a:r>
              <a:rPr lang="ru-RU" sz="1900" dirty="0" smtClean="0"/>
              <a:t> особа в </a:t>
            </a:r>
            <a:r>
              <a:rPr lang="ru-RU" sz="1900" dirty="0" err="1" smtClean="0"/>
              <a:t>якій</a:t>
            </a:r>
            <a:r>
              <a:rPr lang="ru-RU" sz="1900" dirty="0" smtClean="0"/>
              <a:t> вони </a:t>
            </a:r>
            <a:r>
              <a:rPr lang="ru-RU" sz="1900" dirty="0" err="1" smtClean="0"/>
              <a:t>працювали</a:t>
            </a:r>
            <a:r>
              <a:rPr lang="ru-RU" sz="1900" dirty="0" smtClean="0"/>
              <a:t>.</a:t>
            </a:r>
            <a:endParaRPr lang="ru-RU" sz="19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848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Зобов’язання щодо запобігання та врегулювання конфлікту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628800"/>
            <a:ext cx="3209062" cy="3816424"/>
          </a:xfrm>
          <a:prstGeom prst="rect">
            <a:avLst/>
          </a:prstGeom>
          <a:noFill/>
        </p:spPr>
      </p:pic>
      <p:pic>
        <p:nvPicPr>
          <p:cNvPr id="20483" name="Picture 3" descr="F:\stepanovst\department of justise\4_СИСТЕМАТИЗАЦІЯ\САЙТ\!ЗОБРАЖЕННЯ НА САЙТ\3D_Humans\3D_Figures\3D Character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259352"/>
            <a:ext cx="2880426" cy="1482015"/>
          </a:xfrm>
          <a:prstGeom prst="rect">
            <a:avLst/>
          </a:prstGeom>
          <a:noFill/>
        </p:spPr>
      </p:pic>
      <p:pic>
        <p:nvPicPr>
          <p:cNvPr id="20484" name="Picture 4" descr="F:\stepanovst\department of justise\4_СИСТЕМАТИЗАЦІЯ\САЙТ\!ЗОБРАЖЕННЯ НА САЙТ\3D_Humans\3D_Figures\3D Character (6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1" y="1700809"/>
            <a:ext cx="3312368" cy="3816424"/>
          </a:xfrm>
          <a:prstGeom prst="rect">
            <a:avLst/>
          </a:prstGeom>
          <a:noFill/>
        </p:spPr>
      </p:pic>
      <p:sp>
        <p:nvSpPr>
          <p:cNvPr id="12" name="Выгнутая вверх стрелка 11"/>
          <p:cNvSpPr/>
          <p:nvPr/>
        </p:nvSpPr>
        <p:spPr>
          <a:xfrm>
            <a:off x="3320759" y="1844824"/>
            <a:ext cx="4779633" cy="2986074"/>
          </a:xfrm>
          <a:prstGeom prst="curvedDownArrow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6" name="Picture 6" descr="F:\stepanovst\department of justise\4_СИСТЕМАТИЗАЦІЯ\САЙТ\!ЗОБРАЖЕННЯ НА САЙТ\3D_Humans\3D_Figures\3D Character (52)2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9349" y="5286396"/>
            <a:ext cx="1512168" cy="123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230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Конфлікт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33569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приватні інтереси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72514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B050"/>
                </a:solidFill>
              </a:rPr>
              <a:t>публічно-правові обов'язки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0158" y="1630933"/>
            <a:ext cx="3609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державна посадова особа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13" y="2164602"/>
            <a:ext cx="3481118" cy="256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Службове повноваження, представницьке повноваження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4482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майновий інтерес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8448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немайновий інтерес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373216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посадові інструкції, трудові договори, доручення, розпорядчі акти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80528" y="393305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Безпосередні повноваження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11259" y="243084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rgbClr val="FF0000"/>
                </a:solidFill>
              </a:rPr>
              <a:t>Загальнослужбові</a:t>
            </a:r>
            <a:r>
              <a:rPr lang="uk-UA" sz="2400" dirty="0" smtClean="0">
                <a:solidFill>
                  <a:srgbClr val="FF0000"/>
                </a:solidFill>
              </a:rPr>
              <a:t> повноваження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11259" y="3547418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закон, інші нормативно-правові акти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48" y="1879735"/>
            <a:ext cx="2822980" cy="354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707088" cy="2016224"/>
          </a:xfrm>
        </p:spPr>
        <p:txBody>
          <a:bodyPr>
            <a:noAutofit/>
          </a:bodyPr>
          <a:lstStyle/>
          <a:p>
            <a:pPr algn="l"/>
            <a:r>
              <a:rPr lang="uk-UA" sz="6000" dirty="0" smtClean="0"/>
              <a:t>№ </a:t>
            </a:r>
            <a:r>
              <a:rPr lang="uk-UA" sz="6000" dirty="0"/>
              <a:t>1</a:t>
            </a:r>
            <a:r>
              <a:rPr lang="uk-UA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200" dirty="0" smtClean="0">
                <a:solidFill>
                  <a:srgbClr val="0070C0"/>
                </a:solidFill>
              </a:rPr>
              <a:t>Самостійний </a:t>
            </a:r>
            <a:r>
              <a:rPr lang="uk-UA" sz="3200" dirty="0">
                <a:solidFill>
                  <a:srgbClr val="0070C0"/>
                </a:solidFill>
              </a:rPr>
              <a:t>тест на наявність (</a:t>
            </a:r>
            <a:r>
              <a:rPr lang="uk-UA" sz="3200" dirty="0" smtClean="0">
                <a:solidFill>
                  <a:srgbClr val="0070C0"/>
                </a:solidFill>
              </a:rPr>
              <a:t>відсутність)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реального конфлікту інтересів: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205064"/>
          </a:xfrm>
        </p:spPr>
        <p:txBody>
          <a:bodyPr>
            <a:noAutofit/>
          </a:bodyPr>
          <a:lstStyle/>
          <a:p>
            <a:pPr lvl="0">
              <a:buNone/>
            </a:pPr>
            <a:endParaRPr lang="uk-UA" sz="2400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1: Якими службовими, представницькими повноваженнями наділена службова особа? 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2: Які саме службові, представницькі повноваження будуть реалізовуватись при виконанні конкретного доручення, надання відповіді на запит, здійснення контрольного заходу тощо?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3: Чи наявні приватні інтереси </a:t>
            </a:r>
            <a:r>
              <a:rPr lang="uk-UA" sz="2400" dirty="0" smtClean="0">
                <a:solidFill>
                  <a:srgbClr val="FF0000"/>
                </a:solidFill>
              </a:rPr>
              <a:t>та чи впливають вони </a:t>
            </a:r>
            <a:r>
              <a:rPr lang="uk-UA" sz="2400" dirty="0" smtClean="0">
                <a:solidFill>
                  <a:srgbClr val="0070C0"/>
                </a:solidFill>
              </a:rPr>
              <a:t>на об'єктивність прийняття рішення чи вчинення діяння?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77731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 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1: Якими службовими, представницькими повноваженнями  наділена службова особа?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2: Які конкретно службові, представницькі повноваження будуть реалізовуватись при виконанні конкретного доручення, надання відповіді на запит, здійснення контрольного заходу тощо?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3: Чи наявні приватні інтереси та при настанні яких обставин вони  </a:t>
            </a:r>
            <a:r>
              <a:rPr lang="uk-UA" sz="2400" dirty="0" smtClean="0">
                <a:solidFill>
                  <a:srgbClr val="FF0000"/>
                </a:solidFill>
              </a:rPr>
              <a:t>впливатимуть</a:t>
            </a:r>
            <a:r>
              <a:rPr lang="uk-UA" sz="2400" dirty="0" smtClean="0">
                <a:solidFill>
                  <a:srgbClr val="0070C0"/>
                </a:solidFill>
              </a:rPr>
              <a:t> на об'єктивність прийняття рішення чи вчинення діяння у майбутньому?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332656"/>
            <a:ext cx="6717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uk-UA" sz="6000" dirty="0" smtClean="0"/>
          </a:p>
          <a:p>
            <a:pPr lvl="0">
              <a:spcBef>
                <a:spcPct val="0"/>
              </a:spcBef>
              <a:defRPr/>
            </a:pPr>
            <a:r>
              <a:rPr lang="uk-UA" sz="6000" dirty="0" smtClean="0"/>
              <a:t>№ 2</a:t>
            </a:r>
          </a:p>
          <a:p>
            <a:pPr lvl="0">
              <a:spcBef>
                <a:spcPct val="0"/>
              </a:spcBef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Самостійний тест на наявність (відсутність) </a:t>
            </a:r>
            <a:r>
              <a:rPr lang="uk-UA" sz="3200" dirty="0">
                <a:solidFill>
                  <a:srgbClr val="0070C0"/>
                </a:solidFill>
              </a:rPr>
              <a:t>потенційного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конфлікту інтересів: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04" y="1"/>
            <a:ext cx="1882358" cy="1340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40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регулювання</a:t>
            </a:r>
            <a:r>
              <a:rPr lang="ru-RU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конфлікту інтересів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32786"/>
            <a:ext cx="3211556" cy="24122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13465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Самос</a:t>
            </a:r>
            <a:r>
              <a:rPr lang="uk-UA" sz="2400" dirty="0" err="1" smtClean="0"/>
              <a:t>тійне</a:t>
            </a:r>
            <a:r>
              <a:rPr lang="uk-UA" sz="2400" dirty="0" smtClean="0"/>
              <a:t> врегулювання конфлікту </a:t>
            </a:r>
          </a:p>
          <a:p>
            <a:pPr algn="ctr"/>
            <a:r>
              <a:rPr lang="uk-UA" sz="2400" dirty="0" smtClean="0"/>
              <a:t>інтересів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528792" y="4398654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Врегулювання конфлікту інтересів безпосереднім керівником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0426"/>
            <a:ext cx="3010161" cy="240812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360055" y="22542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550384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F:\stepanovst\department of justise\4_СИСТЕМАТИЗАЦІЯ\САЙТ\!ЗОБРАЖЕННЯ НА САЙТ\3D_Humans\3D_Figures\3D Character (7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492896"/>
            <a:ext cx="3456384" cy="2160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11352" y="2564904"/>
            <a:ext cx="3765104" cy="1324743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при наявності реального чи потенційного конфлікту інтересів;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32656"/>
            <a:ext cx="7653536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Усунення від виконання завдання, вчинення дій, прийняття рішення чи участі в його прийнятті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4032448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якщо конфлікт інтересів не має постійного характеру;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005064"/>
            <a:ext cx="3779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рішенням керівника відповідного органу, підприємства, установи, організації або відповідного структурного підрозділу, в якому працює особа.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07728"/>
            <a:ext cx="42484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умови можливості залучення до прийняття такого рішення або вчинення відповідних дій іншим працівником відповідного органу, підприємства, установи, організації;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431032" y="1124744"/>
            <a:ext cx="504056" cy="187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5496" y="1052736"/>
            <a:ext cx="899592" cy="5256584"/>
          </a:xfrm>
          <a:prstGeom prst="curved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16416" y="1052736"/>
            <a:ext cx="792088" cy="5112568"/>
          </a:xfrm>
          <a:prstGeom prst="curvedLef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8316416" y="1124744"/>
            <a:ext cx="504056" cy="21602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F:\stepanovst\department of justise\4_СИСТЕМАТИЗАЦІЯ\САЙТ\!ЗОБРАЖЕННЯ НА САЙТ\3D_Humans\3D_Figures\3D Character (10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68352"/>
            <a:ext cx="2161386" cy="35010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2"/>
            <a:ext cx="4104456" cy="132474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якщо конфлікт інтересів має постійний характер;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4624"/>
            <a:ext cx="7653536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uk-UA" sz="3500" dirty="0" smtClean="0">
                <a:solidFill>
                  <a:srgbClr val="0070C0"/>
                </a:solidFill>
              </a:rPr>
              <a:t>Обмеження доступу до інформації 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при наявності реального чи потенційного конфлікту інтересів пов’язаного із таким доступом;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6544" y="4433044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можливості продовження належного виконання особою повноважень на посаді за умови такого обмеження;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 algn="ctr">
              <a:buFont typeface="Arial" pitchFamily="34" charset="0"/>
              <a:buChar char="•"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243716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рішенням керівника органу або відповідного структурного підрозділу, в якому працює особа;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6544" y="22048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можливості доручення роботи з відповідною інформацією іншому працівнику органу, підприємства, установи, організації.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07504" y="1052736"/>
            <a:ext cx="936104" cy="4824536"/>
          </a:xfrm>
          <a:prstGeom prst="curvedRightArrow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67544" y="1124744"/>
            <a:ext cx="576064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67544" y="1268760"/>
            <a:ext cx="576064" cy="2736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8388424" y="1196752"/>
            <a:ext cx="720080" cy="4464496"/>
          </a:xfrm>
          <a:prstGeom prst="curvedLeftArrow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388424" y="1124744"/>
            <a:ext cx="360040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901</Words>
  <Application>Microsoft Office PowerPoint</Application>
  <PresentationFormat>On-screen Show (4:3)</PresentationFormat>
  <Paragraphs>92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 Запобігання та врегулювання конфлікту інтересів та дотримання пов'язаних  із ним та інших обмежень (методичні рекомендації)  </vt:lpstr>
      <vt:lpstr>Зобов’язання щодо запобігання та врегулювання конфлікту інтересів</vt:lpstr>
      <vt:lpstr>Конфлікт інтересів</vt:lpstr>
      <vt:lpstr>Службове повноваження, представницьке повноваження</vt:lpstr>
      <vt:lpstr>№ 1  Самостійний тест на наявність (відсутність) реального конфлікту інтересів: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Обмеження щодо отримання  подарунків </vt:lpstr>
      <vt:lpstr>Обмеження щодо сумісництва та суміщення з іншими видами діяльності</vt:lpstr>
      <vt:lpstr>Обмеження щодо спільної  роботи близьких осіб</vt:lpstr>
      <vt:lpstr>Обмеження щодо використання службових повноважень чи свого становища</vt:lpstr>
      <vt:lpstr>Обмеження після припинення діяльності, пов'язаної з виконанням функцій держави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Степанов</dc:creator>
  <cp:lastModifiedBy>Robert Sivers</cp:lastModifiedBy>
  <cp:revision>117</cp:revision>
  <dcterms:created xsi:type="dcterms:W3CDTF">2016-07-12T09:38:26Z</dcterms:created>
  <dcterms:modified xsi:type="dcterms:W3CDTF">2016-11-14T14:31:21Z</dcterms:modified>
</cp:coreProperties>
</file>