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7556500" cy="10693400"/>
  <p:notesSz cx="7556500" cy="106934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92" y="3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10/26/2017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01600">
              <a:lnSpc>
                <a:spcPts val="1410"/>
              </a:lnSpc>
            </a:pPr>
            <a:fld id="{81D60167-4931-47E6-BA6A-407CBD079E47}" type="slidenum">
              <a:rPr dirty="0"/>
              <a:pPr marL="101600">
                <a:lnSpc>
                  <a:spcPts val="141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10/26/2017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01600">
              <a:lnSpc>
                <a:spcPts val="1410"/>
              </a:lnSpc>
            </a:pPr>
            <a:fld id="{81D60167-4931-47E6-BA6A-407CBD079E47}" type="slidenum">
              <a:rPr dirty="0"/>
              <a:pPr marL="101600">
                <a:lnSpc>
                  <a:spcPts val="141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10/26/2017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01600">
              <a:lnSpc>
                <a:spcPts val="1410"/>
              </a:lnSpc>
            </a:pPr>
            <a:fld id="{81D60167-4931-47E6-BA6A-407CBD079E47}" type="slidenum">
              <a:rPr dirty="0"/>
              <a:pPr marL="101600">
                <a:lnSpc>
                  <a:spcPts val="141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10/26/2017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01600">
              <a:lnSpc>
                <a:spcPts val="1410"/>
              </a:lnSpc>
            </a:pPr>
            <a:fld id="{81D60167-4931-47E6-BA6A-407CBD079E47}" type="slidenum">
              <a:rPr dirty="0"/>
              <a:pPr marL="101600">
                <a:lnSpc>
                  <a:spcPts val="141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10/26/2017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01600">
              <a:lnSpc>
                <a:spcPts val="1410"/>
              </a:lnSpc>
            </a:pPr>
            <a:fld id="{81D60167-4931-47E6-BA6A-407CBD079E47}" type="slidenum">
              <a:rPr dirty="0"/>
              <a:pPr marL="101600">
                <a:lnSpc>
                  <a:spcPts val="141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9804234"/>
            <a:ext cx="6858000" cy="299085"/>
          </a:xfrm>
          <a:custGeom>
            <a:avLst/>
            <a:gdLst/>
            <a:ahLst/>
            <a:cxnLst/>
            <a:rect l="l" t="t" r="r" b="b"/>
            <a:pathLst>
              <a:path w="6858000" h="299084">
                <a:moveTo>
                  <a:pt x="6610350" y="0"/>
                </a:moveTo>
                <a:lnTo>
                  <a:pt x="0" y="0"/>
                </a:lnTo>
                <a:lnTo>
                  <a:pt x="0" y="299084"/>
                </a:lnTo>
                <a:lnTo>
                  <a:pt x="6610350" y="299084"/>
                </a:lnTo>
                <a:lnTo>
                  <a:pt x="6858000" y="149542"/>
                </a:lnTo>
                <a:lnTo>
                  <a:pt x="661035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10/26/2017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843268" y="10059246"/>
            <a:ext cx="203200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01600">
              <a:lnSpc>
                <a:spcPts val="1410"/>
              </a:lnSpc>
            </a:pPr>
            <a:fld id="{81D60167-4931-47E6-BA6A-407CBD079E47}" type="slidenum">
              <a:rPr dirty="0"/>
              <a:pPr marL="101600">
                <a:lnSpc>
                  <a:spcPts val="1410"/>
                </a:lnSpc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image" Target="../media/image47.png"/><Relationship Id="rId7" Type="http://schemas.openxmlformats.org/officeDocument/2006/relationships/image" Target="../media/image34.png"/><Relationship Id="rId12" Type="http://schemas.openxmlformats.org/officeDocument/2006/relationships/hyperlink" Target="mailto:jalvarado@deloitte.com" TargetMode="External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0.png"/><Relationship Id="rId11" Type="http://schemas.openxmlformats.org/officeDocument/2006/relationships/hyperlink" Target="mailto:osopronenkov@deloitte.ua" TargetMode="External"/><Relationship Id="rId5" Type="http://schemas.openxmlformats.org/officeDocument/2006/relationships/image" Target="../media/image49.png"/><Relationship Id="rId10" Type="http://schemas.openxmlformats.org/officeDocument/2006/relationships/image" Target="../media/image37.jpeg"/><Relationship Id="rId4" Type="http://schemas.openxmlformats.org/officeDocument/2006/relationships/image" Target="../media/image48.png"/><Relationship Id="rId9" Type="http://schemas.openxmlformats.org/officeDocument/2006/relationships/image" Target="../media/image5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image" Target="../media/image53.png"/><Relationship Id="rId7" Type="http://schemas.openxmlformats.org/officeDocument/2006/relationships/image" Target="../media/image34.png"/><Relationship Id="rId12" Type="http://schemas.openxmlformats.org/officeDocument/2006/relationships/image" Target="../media/image51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6.png"/><Relationship Id="rId11" Type="http://schemas.openxmlformats.org/officeDocument/2006/relationships/hyperlink" Target="mailto:jalvarado@deloitte.com" TargetMode="External"/><Relationship Id="rId5" Type="http://schemas.openxmlformats.org/officeDocument/2006/relationships/image" Target="../media/image55.png"/><Relationship Id="rId10" Type="http://schemas.openxmlformats.org/officeDocument/2006/relationships/hyperlink" Target="mailto:osopronenkov@deloitte.ua" TargetMode="External"/><Relationship Id="rId4" Type="http://schemas.openxmlformats.org/officeDocument/2006/relationships/image" Target="../media/image54.png"/><Relationship Id="rId9" Type="http://schemas.openxmlformats.org/officeDocument/2006/relationships/image" Target="../media/image37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image" Target="../media/image58.png"/><Relationship Id="rId7" Type="http://schemas.openxmlformats.org/officeDocument/2006/relationships/image" Target="../media/image34.png"/><Relationship Id="rId12" Type="http://schemas.openxmlformats.org/officeDocument/2006/relationships/hyperlink" Target="mailto:jalvarado@deloitte.com" TargetMode="External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6.png"/><Relationship Id="rId11" Type="http://schemas.openxmlformats.org/officeDocument/2006/relationships/hyperlink" Target="mailto:osopronenkov@deloitte.ua" TargetMode="External"/><Relationship Id="rId5" Type="http://schemas.openxmlformats.org/officeDocument/2006/relationships/image" Target="../media/image59.png"/><Relationship Id="rId10" Type="http://schemas.openxmlformats.org/officeDocument/2006/relationships/image" Target="../media/image37.jpeg"/><Relationship Id="rId4" Type="http://schemas.openxmlformats.org/officeDocument/2006/relationships/image" Target="../media/image54.png"/><Relationship Id="rId9" Type="http://schemas.openxmlformats.org/officeDocument/2006/relationships/image" Target="../media/image4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image" Target="../media/image61.png"/><Relationship Id="rId7" Type="http://schemas.openxmlformats.org/officeDocument/2006/relationships/image" Target="../media/image34.png"/><Relationship Id="rId12" Type="http://schemas.openxmlformats.org/officeDocument/2006/relationships/image" Target="../media/image63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6.png"/><Relationship Id="rId11" Type="http://schemas.openxmlformats.org/officeDocument/2006/relationships/hyperlink" Target="mailto:jalvarado@deloitte.com" TargetMode="External"/><Relationship Id="rId5" Type="http://schemas.openxmlformats.org/officeDocument/2006/relationships/image" Target="../media/image62.png"/><Relationship Id="rId10" Type="http://schemas.openxmlformats.org/officeDocument/2006/relationships/hyperlink" Target="mailto:osopronenkov@deloitte.ua" TargetMode="External"/><Relationship Id="rId4" Type="http://schemas.openxmlformats.org/officeDocument/2006/relationships/image" Target="../media/image54.png"/><Relationship Id="rId9" Type="http://schemas.openxmlformats.org/officeDocument/2006/relationships/image" Target="../media/image37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64.png"/><Relationship Id="rId7" Type="http://schemas.openxmlformats.org/officeDocument/2006/relationships/image" Target="../media/image68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Relationship Id="rId9" Type="http://schemas.openxmlformats.org/officeDocument/2006/relationships/image" Target="../media/image5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3" Type="http://schemas.openxmlformats.org/officeDocument/2006/relationships/image" Target="../media/image37.jpeg"/><Relationship Id="rId7" Type="http://schemas.openxmlformats.org/officeDocument/2006/relationships/image" Target="../media/image72.png"/><Relationship Id="rId12" Type="http://schemas.openxmlformats.org/officeDocument/2006/relationships/image" Target="../media/image77.png"/><Relationship Id="rId2" Type="http://schemas.openxmlformats.org/officeDocument/2006/relationships/image" Target="../media/image70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1.png"/><Relationship Id="rId11" Type="http://schemas.openxmlformats.org/officeDocument/2006/relationships/image" Target="../media/image76.jpeg"/><Relationship Id="rId5" Type="http://schemas.openxmlformats.org/officeDocument/2006/relationships/hyperlink" Target="mailto:jalvarado@deloitte.com" TargetMode="External"/><Relationship Id="rId10" Type="http://schemas.openxmlformats.org/officeDocument/2006/relationships/image" Target="../media/image75.png"/><Relationship Id="rId4" Type="http://schemas.openxmlformats.org/officeDocument/2006/relationships/hyperlink" Target="mailto:osopronenkov@deloitte.ua" TargetMode="External"/><Relationship Id="rId9" Type="http://schemas.openxmlformats.org/officeDocument/2006/relationships/image" Target="../media/image7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privatization@spfu.gov.ua" TargetMode="Externa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privatization@spfu.gov.ua" TargetMode="Externa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privatization@spfu.gov.ua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rivatization@spfu.gov.ua" TargetMode="External"/><Relationship Id="rId2" Type="http://schemas.openxmlformats.org/officeDocument/2006/relationships/hyperlink" Target="privatization.gov.ua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hyperlink" Target="http://www.privatization.gov.ua/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privatization@spfu.gov.ua" TargetMode="Externa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privatization@spfu.gov.ua" TargetMode="Externa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privatization@spfu.gov.ua" TargetMode="Externa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privatization@spfu.gov.ua" TargetMode="Externa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privatization@spfu.gov.ua" TargetMode="Externa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privatization@spfu.gov.ua" TargetMode="Externa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privatization@spfu.gov.ua" TargetMode="Externa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privatization@spfu.gov.ua" TargetMode="Externa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privatization@spfu.gov.ua" TargetMode="Externa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ailto:privatization@spfu.gov.ua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3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mailto:privatization@spfu.gov.ua" TargetMode="Externa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mailto:privatization@spfu.gov.ua" TargetMode="Externa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mailto:privatization@spfu.gov.ua" TargetMode="Externa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mailto:privatization@spfu.gov.ua" TargetMode="Externa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mailto:privatization@spfu.gov.ua" TargetMode="Externa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mailto:privatization@spfu.gov.ua" TargetMode="Externa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mailto:privatization@spfu.gov.ua" TargetMode="Externa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mailto:privatization@spfu.gov.ua" TargetMode="Externa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mailto:privatization@spfu.gov.ua" TargetMode="Externa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mailto:privatization@spfu.gov.ua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mailto:privatization@spfu.gov.ua" TargetMode="External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mailto:privatization@spfu.gov.ua" TargetMode="External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ivatization.gov.ua/" TargetMode="External"/><Relationship Id="rId2" Type="http://schemas.openxmlformats.org/officeDocument/2006/relationships/hyperlink" Target="mailto:privatization@spfu.gov.ua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7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0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11" Type="http://schemas.openxmlformats.org/officeDocument/2006/relationships/image" Target="../media/image19.jpeg"/><Relationship Id="rId5" Type="http://schemas.openxmlformats.org/officeDocument/2006/relationships/image" Target="../media/image15.png"/><Relationship Id="rId10" Type="http://schemas.openxmlformats.org/officeDocument/2006/relationships/hyperlink" Target="mailto:anton.potapenko@ubs.com" TargetMode="External"/><Relationship Id="rId4" Type="http://schemas.openxmlformats.org/officeDocument/2006/relationships/image" Target="../media/image14.jpeg"/><Relationship Id="rId9" Type="http://schemas.openxmlformats.org/officeDocument/2006/relationships/hyperlink" Target="mailto:sean.weissenberger@ubs.com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hyperlink" Target="http://www.energy-community.org/portal/page/portal/ENC_HOME/AREAS_OF_WORK/Implementation/Ukraine/Electricity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hyperlink" Target="mailto:jalvarado@deloitte.com" TargetMode="External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3.png"/><Relationship Id="rId11" Type="http://schemas.openxmlformats.org/officeDocument/2006/relationships/hyperlink" Target="mailto:osopronenkov@deloitte.ua" TargetMode="External"/><Relationship Id="rId5" Type="http://schemas.openxmlformats.org/officeDocument/2006/relationships/image" Target="../media/image32.png"/><Relationship Id="rId10" Type="http://schemas.openxmlformats.org/officeDocument/2006/relationships/image" Target="../media/image37.jpe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osopronenkov@deloitte.ua" TargetMode="External"/><Relationship Id="rId3" Type="http://schemas.openxmlformats.org/officeDocument/2006/relationships/image" Target="../media/image39.png"/><Relationship Id="rId7" Type="http://schemas.openxmlformats.org/officeDocument/2006/relationships/image" Target="../media/image37.jpeg"/><Relationship Id="rId12" Type="http://schemas.openxmlformats.org/officeDocument/2006/relationships/image" Target="../media/image45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2.png"/><Relationship Id="rId11" Type="http://schemas.openxmlformats.org/officeDocument/2006/relationships/image" Target="../media/image44.jpeg"/><Relationship Id="rId5" Type="http://schemas.openxmlformats.org/officeDocument/2006/relationships/image" Target="../media/image41.png"/><Relationship Id="rId10" Type="http://schemas.openxmlformats.org/officeDocument/2006/relationships/image" Target="../media/image43.png"/><Relationship Id="rId4" Type="http://schemas.openxmlformats.org/officeDocument/2006/relationships/image" Target="../media/image40.png"/><Relationship Id="rId9" Type="http://schemas.openxmlformats.org/officeDocument/2006/relationships/hyperlink" Target="mailto:jalvarado@deloitte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828162"/>
            <a:ext cx="6910070" cy="800100"/>
          </a:xfrm>
          <a:custGeom>
            <a:avLst/>
            <a:gdLst/>
            <a:ahLst/>
            <a:cxnLst/>
            <a:rect l="l" t="t" r="r" b="b"/>
            <a:pathLst>
              <a:path w="6910070" h="800100">
                <a:moveTo>
                  <a:pt x="6115050" y="0"/>
                </a:moveTo>
                <a:lnTo>
                  <a:pt x="0" y="0"/>
                </a:lnTo>
                <a:lnTo>
                  <a:pt x="0" y="800100"/>
                </a:lnTo>
                <a:lnTo>
                  <a:pt x="6115050" y="800100"/>
                </a:lnTo>
                <a:lnTo>
                  <a:pt x="6910070" y="400050"/>
                </a:lnTo>
                <a:lnTo>
                  <a:pt x="611505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3781297"/>
            <a:ext cx="5081270" cy="800100"/>
          </a:xfrm>
          <a:custGeom>
            <a:avLst/>
            <a:gdLst/>
            <a:ahLst/>
            <a:cxnLst/>
            <a:rect l="l" t="t" r="r" b="b"/>
            <a:pathLst>
              <a:path w="5081270" h="800100">
                <a:moveTo>
                  <a:pt x="4370705" y="0"/>
                </a:moveTo>
                <a:lnTo>
                  <a:pt x="0" y="0"/>
                </a:lnTo>
                <a:lnTo>
                  <a:pt x="0" y="800099"/>
                </a:lnTo>
                <a:lnTo>
                  <a:pt x="4370705" y="800099"/>
                </a:lnTo>
                <a:lnTo>
                  <a:pt x="5081270" y="400050"/>
                </a:lnTo>
                <a:lnTo>
                  <a:pt x="4370705" y="0"/>
                </a:lnTo>
                <a:close/>
              </a:path>
            </a:pathLst>
          </a:custGeom>
          <a:solidFill>
            <a:srgbClr val="CC99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0" y="7006843"/>
            <a:ext cx="4610100" cy="457200"/>
          </a:xfrm>
          <a:custGeom>
            <a:avLst/>
            <a:gdLst/>
            <a:ahLst/>
            <a:cxnLst/>
            <a:rect l="l" t="t" r="r" b="b"/>
            <a:pathLst>
              <a:path w="4610100" h="457200">
                <a:moveTo>
                  <a:pt x="4249166" y="0"/>
                </a:moveTo>
                <a:lnTo>
                  <a:pt x="0" y="0"/>
                </a:lnTo>
                <a:lnTo>
                  <a:pt x="0" y="457200"/>
                </a:lnTo>
                <a:lnTo>
                  <a:pt x="4249166" y="457200"/>
                </a:lnTo>
                <a:lnTo>
                  <a:pt x="4610100" y="228600"/>
                </a:lnTo>
                <a:lnTo>
                  <a:pt x="4249166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0" y="7559166"/>
            <a:ext cx="3252470" cy="457200"/>
          </a:xfrm>
          <a:custGeom>
            <a:avLst/>
            <a:gdLst/>
            <a:ahLst/>
            <a:cxnLst/>
            <a:rect l="l" t="t" r="r" b="b"/>
            <a:pathLst>
              <a:path w="3252470" h="457200">
                <a:moveTo>
                  <a:pt x="3003296" y="0"/>
                </a:moveTo>
                <a:lnTo>
                  <a:pt x="0" y="0"/>
                </a:lnTo>
                <a:lnTo>
                  <a:pt x="0" y="457200"/>
                </a:lnTo>
                <a:lnTo>
                  <a:pt x="3003296" y="457200"/>
                </a:lnTo>
                <a:lnTo>
                  <a:pt x="3252470" y="228600"/>
                </a:lnTo>
                <a:lnTo>
                  <a:pt x="3003296" y="0"/>
                </a:lnTo>
                <a:close/>
              </a:path>
            </a:pathLst>
          </a:custGeom>
          <a:solidFill>
            <a:srgbClr val="CC99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068120" y="3035934"/>
            <a:ext cx="5109210" cy="351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333333"/>
                </a:solidFill>
                <a:latin typeface="Arial"/>
                <a:cs typeface="Arial"/>
              </a:rPr>
              <a:t>ПРИВАТИЗАЦ</a:t>
            </a:r>
            <a:r>
              <a:rPr lang="ru-RU" sz="2200" b="1" spc="-5" dirty="0" smtClean="0">
                <a:solidFill>
                  <a:srgbClr val="333333"/>
                </a:solidFill>
                <a:latin typeface="Arial"/>
                <a:cs typeface="Arial"/>
              </a:rPr>
              <a:t>И</a:t>
            </a:r>
            <a:r>
              <a:rPr sz="2200" b="1" spc="-5" dirty="0" smtClean="0">
                <a:solidFill>
                  <a:srgbClr val="333333"/>
                </a:solidFill>
                <a:latin typeface="Arial"/>
                <a:cs typeface="Arial"/>
              </a:rPr>
              <a:t>Я </a:t>
            </a:r>
            <a:r>
              <a:rPr sz="2200" b="1" spc="-5" dirty="0">
                <a:solidFill>
                  <a:srgbClr val="333333"/>
                </a:solidFill>
                <a:latin typeface="Arial"/>
                <a:cs typeface="Arial"/>
              </a:rPr>
              <a:t>В </a:t>
            </a:r>
            <a:r>
              <a:rPr sz="2200" b="1" spc="-5" dirty="0" smtClean="0">
                <a:solidFill>
                  <a:srgbClr val="333333"/>
                </a:solidFill>
                <a:latin typeface="Arial"/>
                <a:cs typeface="Arial"/>
              </a:rPr>
              <a:t>УКРА</a:t>
            </a:r>
            <a:r>
              <a:rPr lang="ru-RU" sz="2200" b="1" spc="-5" dirty="0" smtClean="0">
                <a:solidFill>
                  <a:srgbClr val="333333"/>
                </a:solidFill>
                <a:latin typeface="Arial"/>
                <a:cs typeface="Arial"/>
              </a:rPr>
              <a:t>И</a:t>
            </a:r>
            <a:r>
              <a:rPr sz="2200" b="1" spc="-5" dirty="0" smtClean="0">
                <a:solidFill>
                  <a:srgbClr val="333333"/>
                </a:solidFill>
                <a:latin typeface="Arial"/>
                <a:cs typeface="Arial"/>
              </a:rPr>
              <a:t>Н</a:t>
            </a:r>
            <a:r>
              <a:rPr lang="ru-RU" sz="2200" b="1" spc="-5" dirty="0" smtClean="0">
                <a:solidFill>
                  <a:srgbClr val="333333"/>
                </a:solidFill>
                <a:latin typeface="Arial"/>
                <a:cs typeface="Arial"/>
              </a:rPr>
              <a:t>Е</a:t>
            </a:r>
            <a:r>
              <a:rPr sz="2200" b="1" spc="25" dirty="0" smtClean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333333"/>
                </a:solidFill>
                <a:latin typeface="Arial"/>
                <a:cs typeface="Arial"/>
              </a:rPr>
              <a:t>2017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8120" y="3977258"/>
            <a:ext cx="3014930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lang="ru-RU" sz="1400" i="1" spc="-5" dirty="0" smtClean="0">
                <a:solidFill>
                  <a:srgbClr val="333333"/>
                </a:solidFill>
                <a:latin typeface="Arial"/>
                <a:cs typeface="Arial"/>
              </a:rPr>
              <a:t>Воспользуйтесь возможностями </a:t>
            </a:r>
            <a:r>
              <a:rPr lang="ru-RU" sz="1400" b="1" i="1" spc="-5" dirty="0" smtClean="0">
                <a:solidFill>
                  <a:srgbClr val="333333"/>
                </a:solidFill>
                <a:latin typeface="Arial"/>
                <a:cs typeface="Arial"/>
              </a:rPr>
              <a:t>про</a:t>
            </a:r>
            <a:r>
              <a:rPr lang="ru-RU" sz="1400" i="1" spc="-5" dirty="0" smtClean="0">
                <a:solidFill>
                  <a:srgbClr val="333333"/>
                </a:solidFill>
                <a:latin typeface="Arial"/>
                <a:cs typeface="Arial"/>
              </a:rPr>
              <a:t>зрачной приватизации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080135" y="8165591"/>
            <a:ext cx="1143000" cy="342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1129538" y="8625840"/>
            <a:ext cx="1676400" cy="31381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 txBox="1"/>
          <p:nvPr/>
        </p:nvSpPr>
        <p:spPr>
          <a:xfrm>
            <a:off x="1045260" y="7146289"/>
            <a:ext cx="334259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400" dirty="0" smtClean="0">
                <a:latin typeface="Arial"/>
                <a:cs typeface="Arial"/>
              </a:rPr>
              <a:t>Перечень предприятий к приватизации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34925">
              <a:lnSpc>
                <a:spcPct val="100000"/>
              </a:lnSpc>
            </a:pPr>
            <a:r>
              <a:rPr sz="1400" dirty="0" err="1">
                <a:solidFill>
                  <a:srgbClr val="333333"/>
                </a:solidFill>
                <a:latin typeface="Arial"/>
                <a:cs typeface="Arial"/>
              </a:rPr>
              <a:t>За</a:t>
            </a:r>
            <a:r>
              <a:rPr sz="1400" spc="-7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 smtClean="0">
                <a:solidFill>
                  <a:srgbClr val="333333"/>
                </a:solidFill>
                <a:latin typeface="Arial"/>
                <a:cs typeface="Arial"/>
              </a:rPr>
              <a:t>п</a:t>
            </a:r>
            <a:r>
              <a:rPr lang="ru-RU" sz="1400" spc="-5" dirty="0" err="1" smtClean="0">
                <a:solidFill>
                  <a:srgbClr val="333333"/>
                </a:solidFill>
                <a:latin typeface="Arial"/>
                <a:cs typeface="Arial"/>
              </a:rPr>
              <a:t>оддержки</a:t>
            </a:r>
            <a:r>
              <a:rPr sz="1400" spc="-5" dirty="0" smtClean="0">
                <a:solidFill>
                  <a:srgbClr val="333333"/>
                </a:solidFill>
                <a:latin typeface="Arial"/>
                <a:cs typeface="Arial"/>
              </a:rPr>
              <a:t>:</a:t>
            </a:r>
            <a:endParaRPr sz="1400" dirty="0">
              <a:latin typeface="Arial"/>
              <a:cs typeface="Arial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02841" y="834310"/>
            <a:ext cx="1913409" cy="100719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0135" y="1600072"/>
            <a:ext cx="3086100" cy="18059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770889"/>
            <a:ext cx="5538470" cy="571500"/>
          </a:xfrm>
          <a:custGeom>
            <a:avLst/>
            <a:gdLst/>
            <a:ahLst/>
            <a:cxnLst/>
            <a:rect l="l" t="t" r="r" b="b"/>
            <a:pathLst>
              <a:path w="5538470" h="571500">
                <a:moveTo>
                  <a:pt x="5033137" y="0"/>
                </a:moveTo>
                <a:lnTo>
                  <a:pt x="0" y="0"/>
                </a:lnTo>
                <a:lnTo>
                  <a:pt x="0" y="571500"/>
                </a:lnTo>
                <a:lnTo>
                  <a:pt x="5033137" y="571500"/>
                </a:lnTo>
                <a:lnTo>
                  <a:pt x="5538470" y="285750"/>
                </a:lnTo>
                <a:lnTo>
                  <a:pt x="503313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0" y="9280525"/>
            <a:ext cx="5538470" cy="457834"/>
          </a:xfrm>
          <a:custGeom>
            <a:avLst/>
            <a:gdLst/>
            <a:ahLst/>
            <a:cxnLst/>
            <a:rect l="l" t="t" r="r" b="b"/>
            <a:pathLst>
              <a:path w="5538470" h="457834">
                <a:moveTo>
                  <a:pt x="5108321" y="0"/>
                </a:moveTo>
                <a:lnTo>
                  <a:pt x="0" y="0"/>
                </a:lnTo>
                <a:lnTo>
                  <a:pt x="0" y="457238"/>
                </a:lnTo>
                <a:lnTo>
                  <a:pt x="5108321" y="457238"/>
                </a:lnTo>
                <a:lnTo>
                  <a:pt x="5538470" y="228638"/>
                </a:lnTo>
                <a:lnTo>
                  <a:pt x="5108321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068120" y="7074661"/>
            <a:ext cx="236791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Пакет акцій до</a:t>
            </a:r>
            <a:r>
              <a:rPr sz="1400" spc="-5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приватизації: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8120" y="7396226"/>
            <a:ext cx="138493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Період</a:t>
            </a:r>
            <a:r>
              <a:rPr sz="1400" spc="-6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аукціону: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8120" y="7922005"/>
            <a:ext cx="67246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Радни</a:t>
            </a:r>
            <a:r>
              <a:rPr sz="1400" spc="-10" dirty="0">
                <a:solidFill>
                  <a:srgbClr val="333333"/>
                </a:solidFill>
                <a:latin typeface="Arial"/>
                <a:cs typeface="Arial"/>
              </a:rPr>
              <a:t>к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8120" y="9382252"/>
            <a:ext cx="337312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Детальніше:</a:t>
            </a:r>
            <a:r>
              <a:rPr sz="1400" spc="4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privatization.gov.ua/mykolaiv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684145" y="2734182"/>
            <a:ext cx="58419" cy="150495"/>
          </a:xfrm>
          <a:custGeom>
            <a:avLst/>
            <a:gdLst/>
            <a:ahLst/>
            <a:cxnLst/>
            <a:rect l="l" t="t" r="r" b="b"/>
            <a:pathLst>
              <a:path w="58419" h="150494">
                <a:moveTo>
                  <a:pt x="52450" y="0"/>
                </a:moveTo>
                <a:lnTo>
                  <a:pt x="25273" y="33147"/>
                </a:lnTo>
                <a:lnTo>
                  <a:pt x="1905" y="66675"/>
                </a:lnTo>
                <a:lnTo>
                  <a:pt x="381" y="69723"/>
                </a:lnTo>
                <a:lnTo>
                  <a:pt x="0" y="70357"/>
                </a:lnTo>
                <a:lnTo>
                  <a:pt x="0" y="70993"/>
                </a:lnTo>
                <a:lnTo>
                  <a:pt x="381" y="72135"/>
                </a:lnTo>
                <a:lnTo>
                  <a:pt x="23368" y="84708"/>
                </a:lnTo>
                <a:lnTo>
                  <a:pt x="26669" y="86359"/>
                </a:lnTo>
                <a:lnTo>
                  <a:pt x="27559" y="87122"/>
                </a:lnTo>
                <a:lnTo>
                  <a:pt x="27940" y="87756"/>
                </a:lnTo>
                <a:lnTo>
                  <a:pt x="27940" y="88773"/>
                </a:lnTo>
                <a:lnTo>
                  <a:pt x="27305" y="90804"/>
                </a:lnTo>
                <a:lnTo>
                  <a:pt x="24637" y="98425"/>
                </a:lnTo>
                <a:lnTo>
                  <a:pt x="16763" y="119252"/>
                </a:lnTo>
                <a:lnTo>
                  <a:pt x="8762" y="140080"/>
                </a:lnTo>
                <a:lnTo>
                  <a:pt x="6350" y="146811"/>
                </a:lnTo>
                <a:lnTo>
                  <a:pt x="5715" y="148844"/>
                </a:lnTo>
                <a:lnTo>
                  <a:pt x="5715" y="149986"/>
                </a:lnTo>
                <a:lnTo>
                  <a:pt x="33019" y="116458"/>
                </a:lnTo>
                <a:lnTo>
                  <a:pt x="56387" y="83057"/>
                </a:lnTo>
                <a:lnTo>
                  <a:pt x="58419" y="79248"/>
                </a:lnTo>
                <a:lnTo>
                  <a:pt x="58419" y="78612"/>
                </a:lnTo>
                <a:lnTo>
                  <a:pt x="34798" y="64897"/>
                </a:lnTo>
                <a:lnTo>
                  <a:pt x="31750" y="63246"/>
                </a:lnTo>
                <a:lnTo>
                  <a:pt x="30861" y="62483"/>
                </a:lnTo>
                <a:lnTo>
                  <a:pt x="30353" y="62229"/>
                </a:lnTo>
                <a:lnTo>
                  <a:pt x="30606" y="61086"/>
                </a:lnTo>
                <a:lnTo>
                  <a:pt x="31242" y="59054"/>
                </a:lnTo>
                <a:lnTo>
                  <a:pt x="33909" y="51943"/>
                </a:lnTo>
                <a:lnTo>
                  <a:pt x="41656" y="30733"/>
                </a:lnTo>
                <a:lnTo>
                  <a:pt x="49530" y="9905"/>
                </a:lnTo>
                <a:lnTo>
                  <a:pt x="52450" y="761"/>
                </a:lnTo>
                <a:lnTo>
                  <a:pt x="5245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2684145" y="2734182"/>
            <a:ext cx="58419" cy="150495"/>
          </a:xfrm>
          <a:custGeom>
            <a:avLst/>
            <a:gdLst/>
            <a:ahLst/>
            <a:cxnLst/>
            <a:rect l="l" t="t" r="r" b="b"/>
            <a:pathLst>
              <a:path w="58419" h="150494">
                <a:moveTo>
                  <a:pt x="5715" y="149986"/>
                </a:moveTo>
                <a:lnTo>
                  <a:pt x="5715" y="148844"/>
                </a:lnTo>
                <a:lnTo>
                  <a:pt x="6350" y="146811"/>
                </a:lnTo>
                <a:lnTo>
                  <a:pt x="8762" y="140080"/>
                </a:lnTo>
                <a:lnTo>
                  <a:pt x="16763" y="119252"/>
                </a:lnTo>
                <a:lnTo>
                  <a:pt x="24637" y="98425"/>
                </a:lnTo>
                <a:lnTo>
                  <a:pt x="27305" y="90804"/>
                </a:lnTo>
                <a:lnTo>
                  <a:pt x="27940" y="88773"/>
                </a:lnTo>
                <a:lnTo>
                  <a:pt x="27940" y="87756"/>
                </a:lnTo>
                <a:lnTo>
                  <a:pt x="27559" y="87122"/>
                </a:lnTo>
                <a:lnTo>
                  <a:pt x="26669" y="86359"/>
                </a:lnTo>
                <a:lnTo>
                  <a:pt x="23368" y="84708"/>
                </a:lnTo>
                <a:lnTo>
                  <a:pt x="14097" y="80264"/>
                </a:lnTo>
                <a:lnTo>
                  <a:pt x="9017" y="77597"/>
                </a:lnTo>
                <a:lnTo>
                  <a:pt x="4825" y="75183"/>
                </a:lnTo>
                <a:lnTo>
                  <a:pt x="1524" y="73151"/>
                </a:lnTo>
                <a:lnTo>
                  <a:pt x="381" y="72135"/>
                </a:lnTo>
                <a:lnTo>
                  <a:pt x="0" y="70993"/>
                </a:lnTo>
                <a:lnTo>
                  <a:pt x="0" y="70357"/>
                </a:lnTo>
                <a:lnTo>
                  <a:pt x="381" y="69723"/>
                </a:lnTo>
                <a:lnTo>
                  <a:pt x="1905" y="66675"/>
                </a:lnTo>
                <a:lnTo>
                  <a:pt x="25273" y="33147"/>
                </a:lnTo>
                <a:lnTo>
                  <a:pt x="49784" y="2412"/>
                </a:lnTo>
                <a:lnTo>
                  <a:pt x="52450" y="0"/>
                </a:lnTo>
                <a:lnTo>
                  <a:pt x="52450" y="761"/>
                </a:lnTo>
                <a:lnTo>
                  <a:pt x="51816" y="2794"/>
                </a:lnTo>
                <a:lnTo>
                  <a:pt x="49530" y="9905"/>
                </a:lnTo>
                <a:lnTo>
                  <a:pt x="41656" y="30733"/>
                </a:lnTo>
                <a:lnTo>
                  <a:pt x="33909" y="51943"/>
                </a:lnTo>
                <a:lnTo>
                  <a:pt x="31242" y="59054"/>
                </a:lnTo>
                <a:lnTo>
                  <a:pt x="30606" y="61086"/>
                </a:lnTo>
                <a:lnTo>
                  <a:pt x="30353" y="62229"/>
                </a:lnTo>
                <a:lnTo>
                  <a:pt x="30861" y="62483"/>
                </a:lnTo>
                <a:lnTo>
                  <a:pt x="31750" y="63246"/>
                </a:lnTo>
                <a:lnTo>
                  <a:pt x="34798" y="64897"/>
                </a:lnTo>
                <a:lnTo>
                  <a:pt x="44323" y="69342"/>
                </a:lnTo>
                <a:lnTo>
                  <a:pt x="49530" y="71754"/>
                </a:lnTo>
                <a:lnTo>
                  <a:pt x="53721" y="74168"/>
                </a:lnTo>
                <a:lnTo>
                  <a:pt x="56896" y="76453"/>
                </a:lnTo>
                <a:lnTo>
                  <a:pt x="57912" y="77597"/>
                </a:lnTo>
                <a:lnTo>
                  <a:pt x="58419" y="78612"/>
                </a:lnTo>
                <a:lnTo>
                  <a:pt x="58419" y="79248"/>
                </a:lnTo>
                <a:lnTo>
                  <a:pt x="33019" y="116458"/>
                </a:lnTo>
                <a:lnTo>
                  <a:pt x="8381" y="147193"/>
                </a:lnTo>
                <a:lnTo>
                  <a:pt x="6604" y="149225"/>
                </a:lnTo>
                <a:lnTo>
                  <a:pt x="5715" y="149986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 txBox="1"/>
          <p:nvPr/>
        </p:nvSpPr>
        <p:spPr>
          <a:xfrm>
            <a:off x="2769235" y="2858261"/>
            <a:ext cx="497205" cy="136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i="1" spc="-10" dirty="0">
                <a:solidFill>
                  <a:srgbClr val="404040"/>
                </a:solidFill>
                <a:latin typeface="Arial"/>
                <a:cs typeface="Arial"/>
              </a:rPr>
              <a:t>М</a:t>
            </a:r>
            <a:r>
              <a:rPr sz="800" b="1" i="1" dirty="0">
                <a:solidFill>
                  <a:srgbClr val="404040"/>
                </a:solidFill>
                <a:latin typeface="Arial"/>
                <a:cs typeface="Arial"/>
              </a:rPr>
              <a:t>икол</a:t>
            </a:r>
            <a:r>
              <a:rPr sz="800" b="1" i="1" spc="-5" dirty="0">
                <a:solidFill>
                  <a:srgbClr val="404040"/>
                </a:solidFill>
                <a:latin typeface="Arial"/>
                <a:cs typeface="Arial"/>
              </a:rPr>
              <a:t>а</a:t>
            </a:r>
            <a:r>
              <a:rPr sz="800" b="1" i="1" dirty="0">
                <a:solidFill>
                  <a:srgbClr val="404040"/>
                </a:solidFill>
                <a:latin typeface="Arial"/>
                <a:cs typeface="Arial"/>
              </a:rPr>
              <a:t>їв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404110" y="2000122"/>
            <a:ext cx="182879" cy="1536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2404110" y="2000122"/>
            <a:ext cx="182880" cy="153670"/>
          </a:xfrm>
          <a:custGeom>
            <a:avLst/>
            <a:gdLst/>
            <a:ahLst/>
            <a:cxnLst/>
            <a:rect l="l" t="t" r="r" b="b"/>
            <a:pathLst>
              <a:path w="182880" h="153669">
                <a:moveTo>
                  <a:pt x="0" y="58800"/>
                </a:moveTo>
                <a:lnTo>
                  <a:pt x="69850" y="58800"/>
                </a:lnTo>
                <a:lnTo>
                  <a:pt x="91439" y="0"/>
                </a:lnTo>
                <a:lnTo>
                  <a:pt x="113029" y="58800"/>
                </a:lnTo>
                <a:lnTo>
                  <a:pt x="182879" y="58800"/>
                </a:lnTo>
                <a:lnTo>
                  <a:pt x="126364" y="94995"/>
                </a:lnTo>
                <a:lnTo>
                  <a:pt x="147954" y="153669"/>
                </a:lnTo>
                <a:lnTo>
                  <a:pt x="91439" y="117475"/>
                </a:lnTo>
                <a:lnTo>
                  <a:pt x="34925" y="153669"/>
                </a:lnTo>
                <a:lnTo>
                  <a:pt x="56514" y="94995"/>
                </a:lnTo>
                <a:lnTo>
                  <a:pt x="0" y="5880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 txBox="1"/>
          <p:nvPr/>
        </p:nvSpPr>
        <p:spPr>
          <a:xfrm>
            <a:off x="2226310" y="2181605"/>
            <a:ext cx="241300" cy="136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i="1" spc="-5" dirty="0">
                <a:solidFill>
                  <a:srgbClr val="404040"/>
                </a:solidFill>
                <a:latin typeface="Arial"/>
                <a:cs typeface="Arial"/>
              </a:rPr>
              <a:t>К</a:t>
            </a:r>
            <a:r>
              <a:rPr sz="800" b="1" i="1" dirty="0">
                <a:solidFill>
                  <a:srgbClr val="404040"/>
                </a:solidFill>
                <a:latin typeface="Arial"/>
                <a:cs typeface="Arial"/>
              </a:rPr>
              <a:t>иїв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59560" y="790193"/>
            <a:ext cx="2531745" cy="834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65"/>
              </a:lnSpc>
            </a:pPr>
            <a:r>
              <a:rPr sz="2000" b="1" spc="-5" dirty="0">
                <a:latin typeface="Arial"/>
                <a:cs typeface="Arial"/>
              </a:rPr>
              <a:t>Миколаївобленерго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i="1" dirty="0">
                <a:latin typeface="Arial"/>
                <a:cs typeface="Arial"/>
              </a:rPr>
              <a:t>Розподіл</a:t>
            </a:r>
            <a:r>
              <a:rPr sz="1400" i="1" spc="-45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електроенергії</a:t>
            </a:r>
            <a:endParaRPr sz="1400" dirty="0">
              <a:latin typeface="Arial"/>
              <a:cs typeface="Arial"/>
            </a:endParaRPr>
          </a:p>
          <a:p>
            <a:pPr marL="372110">
              <a:lnSpc>
                <a:spcPct val="100000"/>
              </a:lnSpc>
              <a:spcBef>
                <a:spcPts val="1000"/>
              </a:spcBef>
            </a:pPr>
            <a:r>
              <a:rPr sz="1200" b="1" spc="-5" dirty="0">
                <a:solidFill>
                  <a:srgbClr val="404040"/>
                </a:solidFill>
                <a:latin typeface="Arial"/>
                <a:cs typeface="Arial"/>
              </a:rPr>
              <a:t>Карта</a:t>
            </a:r>
            <a:r>
              <a:rPr sz="1200" b="1" spc="-7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404040"/>
                </a:solidFill>
                <a:latin typeface="Arial"/>
                <a:cs typeface="Arial"/>
              </a:rPr>
              <a:t>України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160144" y="4366767"/>
            <a:ext cx="303530" cy="2020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1278866" y="4366767"/>
            <a:ext cx="129539" cy="200660"/>
          </a:xfrm>
          <a:custGeom>
            <a:avLst/>
            <a:gdLst/>
            <a:ahLst/>
            <a:cxnLst/>
            <a:rect l="l" t="t" r="r" b="b"/>
            <a:pathLst>
              <a:path w="129540" h="200660">
                <a:moveTo>
                  <a:pt x="3452" y="153415"/>
                </a:moveTo>
                <a:lnTo>
                  <a:pt x="0" y="166667"/>
                </a:lnTo>
                <a:lnTo>
                  <a:pt x="690" y="178180"/>
                </a:lnTo>
                <a:lnTo>
                  <a:pt x="5524" y="187598"/>
                </a:lnTo>
                <a:lnTo>
                  <a:pt x="14501" y="194563"/>
                </a:lnTo>
                <a:lnTo>
                  <a:pt x="26162" y="200155"/>
                </a:lnTo>
                <a:lnTo>
                  <a:pt x="38155" y="200151"/>
                </a:lnTo>
                <a:lnTo>
                  <a:pt x="73570" y="147268"/>
                </a:lnTo>
                <a:lnTo>
                  <a:pt x="98274" y="86010"/>
                </a:lnTo>
                <a:lnTo>
                  <a:pt x="120905" y="27562"/>
                </a:lnTo>
                <a:lnTo>
                  <a:pt x="129309" y="0"/>
                </a:lnTo>
                <a:lnTo>
                  <a:pt x="108090" y="19720"/>
                </a:lnTo>
                <a:lnTo>
                  <a:pt x="67762" y="68230"/>
                </a:lnTo>
                <a:lnTo>
                  <a:pt x="26743" y="120979"/>
                </a:lnTo>
                <a:lnTo>
                  <a:pt x="3452" y="153415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1160144" y="4374260"/>
            <a:ext cx="193040" cy="194945"/>
          </a:xfrm>
          <a:custGeom>
            <a:avLst/>
            <a:gdLst/>
            <a:ahLst/>
            <a:cxnLst/>
            <a:rect l="l" t="t" r="r" b="b"/>
            <a:pathLst>
              <a:path w="193040" h="194945">
                <a:moveTo>
                  <a:pt x="151765" y="29845"/>
                </a:moveTo>
                <a:lnTo>
                  <a:pt x="159131" y="29845"/>
                </a:lnTo>
                <a:lnTo>
                  <a:pt x="166624" y="29845"/>
                </a:lnTo>
                <a:lnTo>
                  <a:pt x="170307" y="33655"/>
                </a:lnTo>
                <a:lnTo>
                  <a:pt x="175833" y="25775"/>
                </a:lnTo>
                <a:lnTo>
                  <a:pt x="181371" y="18621"/>
                </a:lnTo>
                <a:lnTo>
                  <a:pt x="186934" y="11491"/>
                </a:lnTo>
                <a:lnTo>
                  <a:pt x="192532" y="3683"/>
                </a:lnTo>
                <a:lnTo>
                  <a:pt x="183536" y="1553"/>
                </a:lnTo>
                <a:lnTo>
                  <a:pt x="173529" y="460"/>
                </a:lnTo>
                <a:lnTo>
                  <a:pt x="162831" y="57"/>
                </a:lnTo>
                <a:lnTo>
                  <a:pt x="151765" y="0"/>
                </a:lnTo>
                <a:lnTo>
                  <a:pt x="103287" y="8132"/>
                </a:lnTo>
                <a:lnTo>
                  <a:pt x="61562" y="30979"/>
                </a:lnTo>
                <a:lnTo>
                  <a:pt x="28900" y="66220"/>
                </a:lnTo>
                <a:lnTo>
                  <a:pt x="7610" y="111532"/>
                </a:lnTo>
                <a:lnTo>
                  <a:pt x="0" y="164592"/>
                </a:lnTo>
                <a:lnTo>
                  <a:pt x="0" y="168275"/>
                </a:lnTo>
                <a:lnTo>
                  <a:pt x="0" y="175768"/>
                </a:lnTo>
                <a:lnTo>
                  <a:pt x="0" y="179577"/>
                </a:lnTo>
                <a:lnTo>
                  <a:pt x="3708" y="190753"/>
                </a:lnTo>
                <a:lnTo>
                  <a:pt x="11099" y="194563"/>
                </a:lnTo>
                <a:lnTo>
                  <a:pt x="18503" y="194563"/>
                </a:lnTo>
                <a:lnTo>
                  <a:pt x="25908" y="194563"/>
                </a:lnTo>
                <a:lnTo>
                  <a:pt x="33312" y="187071"/>
                </a:lnTo>
                <a:lnTo>
                  <a:pt x="29616" y="179577"/>
                </a:lnTo>
                <a:lnTo>
                  <a:pt x="29616" y="175768"/>
                </a:lnTo>
                <a:lnTo>
                  <a:pt x="29616" y="168275"/>
                </a:lnTo>
                <a:lnTo>
                  <a:pt x="29616" y="164592"/>
                </a:lnTo>
                <a:lnTo>
                  <a:pt x="39333" y="111980"/>
                </a:lnTo>
                <a:lnTo>
                  <a:pt x="65706" y="69167"/>
                </a:lnTo>
                <a:lnTo>
                  <a:pt x="104572" y="40380"/>
                </a:lnTo>
                <a:lnTo>
                  <a:pt x="151765" y="29845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1408175" y="4422901"/>
            <a:ext cx="55880" cy="146050"/>
          </a:xfrm>
          <a:custGeom>
            <a:avLst/>
            <a:gdLst/>
            <a:ahLst/>
            <a:cxnLst/>
            <a:rect l="l" t="t" r="r" b="b"/>
            <a:pathLst>
              <a:path w="55880" h="146050">
                <a:moveTo>
                  <a:pt x="14732" y="0"/>
                </a:moveTo>
                <a:lnTo>
                  <a:pt x="9840" y="8383"/>
                </a:lnTo>
                <a:lnTo>
                  <a:pt x="5984" y="16779"/>
                </a:lnTo>
                <a:lnTo>
                  <a:pt x="2819" y="25199"/>
                </a:lnTo>
                <a:lnTo>
                  <a:pt x="0" y="33655"/>
                </a:lnTo>
                <a:lnTo>
                  <a:pt x="10263" y="51782"/>
                </a:lnTo>
                <a:lnTo>
                  <a:pt x="18478" y="71993"/>
                </a:lnTo>
                <a:lnTo>
                  <a:pt x="23931" y="93608"/>
                </a:lnTo>
                <a:lnTo>
                  <a:pt x="25908" y="115951"/>
                </a:lnTo>
                <a:lnTo>
                  <a:pt x="25908" y="119634"/>
                </a:lnTo>
                <a:lnTo>
                  <a:pt x="25908" y="127127"/>
                </a:lnTo>
                <a:lnTo>
                  <a:pt x="25908" y="130937"/>
                </a:lnTo>
                <a:lnTo>
                  <a:pt x="22225" y="138430"/>
                </a:lnTo>
                <a:lnTo>
                  <a:pt x="29590" y="145923"/>
                </a:lnTo>
                <a:lnTo>
                  <a:pt x="36957" y="145923"/>
                </a:lnTo>
                <a:lnTo>
                  <a:pt x="40640" y="145923"/>
                </a:lnTo>
                <a:lnTo>
                  <a:pt x="48133" y="145923"/>
                </a:lnTo>
                <a:lnTo>
                  <a:pt x="55499" y="142112"/>
                </a:lnTo>
                <a:lnTo>
                  <a:pt x="55499" y="134620"/>
                </a:lnTo>
                <a:lnTo>
                  <a:pt x="55499" y="127127"/>
                </a:lnTo>
                <a:lnTo>
                  <a:pt x="55499" y="123444"/>
                </a:lnTo>
                <a:lnTo>
                  <a:pt x="55499" y="115951"/>
                </a:lnTo>
                <a:lnTo>
                  <a:pt x="52772" y="83063"/>
                </a:lnTo>
                <a:lnTo>
                  <a:pt x="44831" y="52308"/>
                </a:lnTo>
                <a:lnTo>
                  <a:pt x="32031" y="24385"/>
                </a:lnTo>
                <a:lnTo>
                  <a:pt x="14732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1180464" y="5369432"/>
            <a:ext cx="260350" cy="3022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1092200" y="3621277"/>
            <a:ext cx="5355590" cy="23495"/>
          </a:xfrm>
          <a:custGeom>
            <a:avLst/>
            <a:gdLst/>
            <a:ahLst/>
            <a:cxnLst/>
            <a:rect l="l" t="t" r="r" b="b"/>
            <a:pathLst>
              <a:path w="5355590" h="23495">
                <a:moveTo>
                  <a:pt x="0" y="0"/>
                </a:moveTo>
                <a:lnTo>
                  <a:pt x="5355590" y="23495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1160144" y="4823332"/>
            <a:ext cx="303530" cy="2921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1160144" y="4822697"/>
            <a:ext cx="303530" cy="292735"/>
          </a:xfrm>
          <a:custGeom>
            <a:avLst/>
            <a:gdLst/>
            <a:ahLst/>
            <a:cxnLst/>
            <a:rect l="l" t="t" r="r" b="b"/>
            <a:pathLst>
              <a:path w="303530" h="292735">
                <a:moveTo>
                  <a:pt x="292989" y="261747"/>
                </a:moveTo>
                <a:lnTo>
                  <a:pt x="292100" y="261747"/>
                </a:lnTo>
                <a:lnTo>
                  <a:pt x="292100" y="14605"/>
                </a:lnTo>
                <a:lnTo>
                  <a:pt x="292100" y="6603"/>
                </a:lnTo>
                <a:lnTo>
                  <a:pt x="285496" y="0"/>
                </a:lnTo>
                <a:lnTo>
                  <a:pt x="277114" y="0"/>
                </a:lnTo>
                <a:lnTo>
                  <a:pt x="274955" y="0"/>
                </a:lnTo>
                <a:lnTo>
                  <a:pt x="266573" y="0"/>
                </a:lnTo>
                <a:lnTo>
                  <a:pt x="259969" y="6603"/>
                </a:lnTo>
                <a:lnTo>
                  <a:pt x="259969" y="14605"/>
                </a:lnTo>
                <a:lnTo>
                  <a:pt x="259969" y="261747"/>
                </a:lnTo>
                <a:lnTo>
                  <a:pt x="43548" y="261747"/>
                </a:lnTo>
                <a:lnTo>
                  <a:pt x="43548" y="14605"/>
                </a:lnTo>
                <a:lnTo>
                  <a:pt x="43548" y="6603"/>
                </a:lnTo>
                <a:lnTo>
                  <a:pt x="36957" y="0"/>
                </a:lnTo>
                <a:lnTo>
                  <a:pt x="28600" y="0"/>
                </a:lnTo>
                <a:lnTo>
                  <a:pt x="26390" y="0"/>
                </a:lnTo>
                <a:lnTo>
                  <a:pt x="18034" y="0"/>
                </a:lnTo>
                <a:lnTo>
                  <a:pt x="11442" y="6603"/>
                </a:lnTo>
                <a:lnTo>
                  <a:pt x="11442" y="14605"/>
                </a:lnTo>
                <a:lnTo>
                  <a:pt x="11442" y="261747"/>
                </a:lnTo>
                <a:lnTo>
                  <a:pt x="10553" y="261747"/>
                </a:lnTo>
                <a:lnTo>
                  <a:pt x="4394" y="261747"/>
                </a:lnTo>
                <a:lnTo>
                  <a:pt x="0" y="266573"/>
                </a:lnTo>
                <a:lnTo>
                  <a:pt x="0" y="272414"/>
                </a:lnTo>
                <a:lnTo>
                  <a:pt x="0" y="281686"/>
                </a:lnTo>
                <a:lnTo>
                  <a:pt x="0" y="287909"/>
                </a:lnTo>
                <a:lnTo>
                  <a:pt x="4394" y="292735"/>
                </a:lnTo>
                <a:lnTo>
                  <a:pt x="10553" y="292735"/>
                </a:lnTo>
                <a:lnTo>
                  <a:pt x="292989" y="292735"/>
                </a:lnTo>
                <a:lnTo>
                  <a:pt x="299085" y="292735"/>
                </a:lnTo>
                <a:lnTo>
                  <a:pt x="303530" y="287909"/>
                </a:lnTo>
                <a:lnTo>
                  <a:pt x="303530" y="281686"/>
                </a:lnTo>
                <a:lnTo>
                  <a:pt x="303530" y="272414"/>
                </a:lnTo>
                <a:lnTo>
                  <a:pt x="303530" y="266573"/>
                </a:lnTo>
                <a:lnTo>
                  <a:pt x="299085" y="261747"/>
                </a:lnTo>
                <a:lnTo>
                  <a:pt x="292989" y="261747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1212494" y="5034406"/>
            <a:ext cx="196215" cy="33655"/>
          </a:xfrm>
          <a:custGeom>
            <a:avLst/>
            <a:gdLst/>
            <a:ahLst/>
            <a:cxnLst/>
            <a:rect l="l" t="t" r="r" b="b"/>
            <a:pathLst>
              <a:path w="196215" h="33654">
                <a:moveTo>
                  <a:pt x="179933" y="0"/>
                </a:moveTo>
                <a:lnTo>
                  <a:pt x="172059" y="0"/>
                </a:lnTo>
                <a:lnTo>
                  <a:pt x="165455" y="5714"/>
                </a:lnTo>
                <a:lnTo>
                  <a:pt x="164058" y="13335"/>
                </a:lnTo>
                <a:lnTo>
                  <a:pt x="155295" y="13335"/>
                </a:lnTo>
                <a:lnTo>
                  <a:pt x="153517" y="5714"/>
                </a:lnTo>
                <a:lnTo>
                  <a:pt x="146913" y="0"/>
                </a:lnTo>
                <a:lnTo>
                  <a:pt x="139039" y="0"/>
                </a:lnTo>
                <a:lnTo>
                  <a:pt x="131038" y="0"/>
                </a:lnTo>
                <a:lnTo>
                  <a:pt x="124434" y="5714"/>
                </a:lnTo>
                <a:lnTo>
                  <a:pt x="123164" y="13335"/>
                </a:lnTo>
                <a:lnTo>
                  <a:pt x="114401" y="13335"/>
                </a:lnTo>
                <a:lnTo>
                  <a:pt x="112623" y="5714"/>
                </a:lnTo>
                <a:lnTo>
                  <a:pt x="106019" y="0"/>
                </a:lnTo>
                <a:lnTo>
                  <a:pt x="98145" y="0"/>
                </a:lnTo>
                <a:lnTo>
                  <a:pt x="90144" y="0"/>
                </a:lnTo>
                <a:lnTo>
                  <a:pt x="84048" y="5714"/>
                </a:lnTo>
                <a:lnTo>
                  <a:pt x="82270" y="13335"/>
                </a:lnTo>
                <a:lnTo>
                  <a:pt x="32550" y="13335"/>
                </a:lnTo>
                <a:lnTo>
                  <a:pt x="30797" y="5714"/>
                </a:lnTo>
                <a:lnTo>
                  <a:pt x="24193" y="0"/>
                </a:lnTo>
                <a:lnTo>
                  <a:pt x="16281" y="0"/>
                </a:lnTo>
                <a:lnTo>
                  <a:pt x="7480" y="0"/>
                </a:lnTo>
                <a:lnTo>
                  <a:pt x="0" y="7492"/>
                </a:lnTo>
                <a:lnTo>
                  <a:pt x="0" y="16763"/>
                </a:lnTo>
                <a:lnTo>
                  <a:pt x="0" y="25653"/>
                </a:lnTo>
                <a:lnTo>
                  <a:pt x="7480" y="33274"/>
                </a:lnTo>
                <a:lnTo>
                  <a:pt x="16281" y="33274"/>
                </a:lnTo>
                <a:lnTo>
                  <a:pt x="24193" y="33274"/>
                </a:lnTo>
                <a:lnTo>
                  <a:pt x="30797" y="27431"/>
                </a:lnTo>
                <a:lnTo>
                  <a:pt x="32550" y="20319"/>
                </a:lnTo>
                <a:lnTo>
                  <a:pt x="82270" y="20319"/>
                </a:lnTo>
                <a:lnTo>
                  <a:pt x="84048" y="27431"/>
                </a:lnTo>
                <a:lnTo>
                  <a:pt x="90144" y="33274"/>
                </a:lnTo>
                <a:lnTo>
                  <a:pt x="98145" y="33274"/>
                </a:lnTo>
                <a:lnTo>
                  <a:pt x="106019" y="33274"/>
                </a:lnTo>
                <a:lnTo>
                  <a:pt x="112623" y="27431"/>
                </a:lnTo>
                <a:lnTo>
                  <a:pt x="114401" y="20319"/>
                </a:lnTo>
                <a:lnTo>
                  <a:pt x="123164" y="20319"/>
                </a:lnTo>
                <a:lnTo>
                  <a:pt x="124434" y="27431"/>
                </a:lnTo>
                <a:lnTo>
                  <a:pt x="131038" y="33274"/>
                </a:lnTo>
                <a:lnTo>
                  <a:pt x="139039" y="33274"/>
                </a:lnTo>
                <a:lnTo>
                  <a:pt x="146913" y="33274"/>
                </a:lnTo>
                <a:lnTo>
                  <a:pt x="153517" y="27431"/>
                </a:lnTo>
                <a:lnTo>
                  <a:pt x="155295" y="20319"/>
                </a:lnTo>
                <a:lnTo>
                  <a:pt x="164058" y="20319"/>
                </a:lnTo>
                <a:lnTo>
                  <a:pt x="165455" y="27431"/>
                </a:lnTo>
                <a:lnTo>
                  <a:pt x="172059" y="33274"/>
                </a:lnTo>
                <a:lnTo>
                  <a:pt x="179933" y="33274"/>
                </a:lnTo>
                <a:lnTo>
                  <a:pt x="189204" y="33274"/>
                </a:lnTo>
                <a:lnTo>
                  <a:pt x="196189" y="25653"/>
                </a:lnTo>
                <a:lnTo>
                  <a:pt x="196189" y="16763"/>
                </a:lnTo>
                <a:lnTo>
                  <a:pt x="196189" y="7492"/>
                </a:lnTo>
                <a:lnTo>
                  <a:pt x="189204" y="0"/>
                </a:lnTo>
                <a:lnTo>
                  <a:pt x="179933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25"/>
          <p:cNvSpPr/>
          <p:nvPr/>
        </p:nvSpPr>
        <p:spPr>
          <a:xfrm>
            <a:off x="1212494" y="4987035"/>
            <a:ext cx="196215" cy="33655"/>
          </a:xfrm>
          <a:custGeom>
            <a:avLst/>
            <a:gdLst/>
            <a:ahLst/>
            <a:cxnLst/>
            <a:rect l="l" t="t" r="r" b="b"/>
            <a:pathLst>
              <a:path w="196215" h="33654">
                <a:moveTo>
                  <a:pt x="179933" y="0"/>
                </a:moveTo>
                <a:lnTo>
                  <a:pt x="172059" y="0"/>
                </a:lnTo>
                <a:lnTo>
                  <a:pt x="165455" y="5714"/>
                </a:lnTo>
                <a:lnTo>
                  <a:pt x="164058" y="13208"/>
                </a:lnTo>
                <a:lnTo>
                  <a:pt x="155295" y="13208"/>
                </a:lnTo>
                <a:lnTo>
                  <a:pt x="153517" y="5714"/>
                </a:lnTo>
                <a:lnTo>
                  <a:pt x="146913" y="0"/>
                </a:lnTo>
                <a:lnTo>
                  <a:pt x="139039" y="0"/>
                </a:lnTo>
                <a:lnTo>
                  <a:pt x="131038" y="0"/>
                </a:lnTo>
                <a:lnTo>
                  <a:pt x="124434" y="5714"/>
                </a:lnTo>
                <a:lnTo>
                  <a:pt x="123164" y="13208"/>
                </a:lnTo>
                <a:lnTo>
                  <a:pt x="73507" y="13208"/>
                </a:lnTo>
                <a:lnTo>
                  <a:pt x="71729" y="5714"/>
                </a:lnTo>
                <a:lnTo>
                  <a:pt x="65125" y="0"/>
                </a:lnTo>
                <a:lnTo>
                  <a:pt x="57188" y="0"/>
                </a:lnTo>
                <a:lnTo>
                  <a:pt x="49707" y="0"/>
                </a:lnTo>
                <a:lnTo>
                  <a:pt x="43103" y="5714"/>
                </a:lnTo>
                <a:lnTo>
                  <a:pt x="41351" y="13208"/>
                </a:lnTo>
                <a:lnTo>
                  <a:pt x="32550" y="13208"/>
                </a:lnTo>
                <a:lnTo>
                  <a:pt x="30797" y="5714"/>
                </a:lnTo>
                <a:lnTo>
                  <a:pt x="24193" y="0"/>
                </a:lnTo>
                <a:lnTo>
                  <a:pt x="16281" y="0"/>
                </a:lnTo>
                <a:lnTo>
                  <a:pt x="7480" y="0"/>
                </a:lnTo>
                <a:lnTo>
                  <a:pt x="0" y="7493"/>
                </a:lnTo>
                <a:lnTo>
                  <a:pt x="0" y="16383"/>
                </a:lnTo>
                <a:lnTo>
                  <a:pt x="0" y="25653"/>
                </a:lnTo>
                <a:lnTo>
                  <a:pt x="7480" y="33147"/>
                </a:lnTo>
                <a:lnTo>
                  <a:pt x="16281" y="33147"/>
                </a:lnTo>
                <a:lnTo>
                  <a:pt x="24193" y="33147"/>
                </a:lnTo>
                <a:lnTo>
                  <a:pt x="30797" y="27432"/>
                </a:lnTo>
                <a:lnTo>
                  <a:pt x="32550" y="19938"/>
                </a:lnTo>
                <a:lnTo>
                  <a:pt x="41351" y="19938"/>
                </a:lnTo>
                <a:lnTo>
                  <a:pt x="43103" y="27432"/>
                </a:lnTo>
                <a:lnTo>
                  <a:pt x="49707" y="33147"/>
                </a:lnTo>
                <a:lnTo>
                  <a:pt x="57188" y="33147"/>
                </a:lnTo>
                <a:lnTo>
                  <a:pt x="65125" y="33147"/>
                </a:lnTo>
                <a:lnTo>
                  <a:pt x="71729" y="27432"/>
                </a:lnTo>
                <a:lnTo>
                  <a:pt x="73507" y="19938"/>
                </a:lnTo>
                <a:lnTo>
                  <a:pt x="123164" y="19938"/>
                </a:lnTo>
                <a:lnTo>
                  <a:pt x="124434" y="27432"/>
                </a:lnTo>
                <a:lnTo>
                  <a:pt x="131038" y="33147"/>
                </a:lnTo>
                <a:lnTo>
                  <a:pt x="139039" y="33147"/>
                </a:lnTo>
                <a:lnTo>
                  <a:pt x="146913" y="33147"/>
                </a:lnTo>
                <a:lnTo>
                  <a:pt x="153517" y="27432"/>
                </a:lnTo>
                <a:lnTo>
                  <a:pt x="155295" y="19938"/>
                </a:lnTo>
                <a:lnTo>
                  <a:pt x="164058" y="19938"/>
                </a:lnTo>
                <a:lnTo>
                  <a:pt x="165455" y="27432"/>
                </a:lnTo>
                <a:lnTo>
                  <a:pt x="172059" y="33147"/>
                </a:lnTo>
                <a:lnTo>
                  <a:pt x="179933" y="33147"/>
                </a:lnTo>
                <a:lnTo>
                  <a:pt x="189204" y="33147"/>
                </a:lnTo>
                <a:lnTo>
                  <a:pt x="196189" y="25653"/>
                </a:lnTo>
                <a:lnTo>
                  <a:pt x="196189" y="16383"/>
                </a:lnTo>
                <a:lnTo>
                  <a:pt x="196189" y="7493"/>
                </a:lnTo>
                <a:lnTo>
                  <a:pt x="189204" y="0"/>
                </a:lnTo>
                <a:lnTo>
                  <a:pt x="179933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object 26"/>
          <p:cNvSpPr/>
          <p:nvPr/>
        </p:nvSpPr>
        <p:spPr>
          <a:xfrm>
            <a:off x="1212494" y="4939664"/>
            <a:ext cx="196215" cy="33655"/>
          </a:xfrm>
          <a:custGeom>
            <a:avLst/>
            <a:gdLst/>
            <a:ahLst/>
            <a:cxnLst/>
            <a:rect l="l" t="t" r="r" b="b"/>
            <a:pathLst>
              <a:path w="196215" h="33654">
                <a:moveTo>
                  <a:pt x="179933" y="0"/>
                </a:moveTo>
                <a:lnTo>
                  <a:pt x="172059" y="0"/>
                </a:lnTo>
                <a:lnTo>
                  <a:pt x="165455" y="5715"/>
                </a:lnTo>
                <a:lnTo>
                  <a:pt x="164058" y="12827"/>
                </a:lnTo>
                <a:lnTo>
                  <a:pt x="114401" y="12827"/>
                </a:lnTo>
                <a:lnTo>
                  <a:pt x="112623" y="5715"/>
                </a:lnTo>
                <a:lnTo>
                  <a:pt x="106019" y="0"/>
                </a:lnTo>
                <a:lnTo>
                  <a:pt x="98145" y="0"/>
                </a:lnTo>
                <a:lnTo>
                  <a:pt x="90144" y="0"/>
                </a:lnTo>
                <a:lnTo>
                  <a:pt x="84048" y="5715"/>
                </a:lnTo>
                <a:lnTo>
                  <a:pt x="82270" y="12827"/>
                </a:lnTo>
                <a:lnTo>
                  <a:pt x="73507" y="12827"/>
                </a:lnTo>
                <a:lnTo>
                  <a:pt x="71729" y="5715"/>
                </a:lnTo>
                <a:lnTo>
                  <a:pt x="65125" y="0"/>
                </a:lnTo>
                <a:lnTo>
                  <a:pt x="57188" y="0"/>
                </a:lnTo>
                <a:lnTo>
                  <a:pt x="49707" y="0"/>
                </a:lnTo>
                <a:lnTo>
                  <a:pt x="43103" y="5715"/>
                </a:lnTo>
                <a:lnTo>
                  <a:pt x="41351" y="12827"/>
                </a:lnTo>
                <a:lnTo>
                  <a:pt x="32550" y="12827"/>
                </a:lnTo>
                <a:lnTo>
                  <a:pt x="30797" y="5715"/>
                </a:lnTo>
                <a:lnTo>
                  <a:pt x="24193" y="0"/>
                </a:lnTo>
                <a:lnTo>
                  <a:pt x="16281" y="0"/>
                </a:lnTo>
                <a:lnTo>
                  <a:pt x="7480" y="0"/>
                </a:lnTo>
                <a:lnTo>
                  <a:pt x="0" y="7493"/>
                </a:lnTo>
                <a:lnTo>
                  <a:pt x="0" y="16383"/>
                </a:lnTo>
                <a:lnTo>
                  <a:pt x="0" y="25654"/>
                </a:lnTo>
                <a:lnTo>
                  <a:pt x="7480" y="33147"/>
                </a:lnTo>
                <a:lnTo>
                  <a:pt x="16281" y="33147"/>
                </a:lnTo>
                <a:lnTo>
                  <a:pt x="24193" y="33147"/>
                </a:lnTo>
                <a:lnTo>
                  <a:pt x="30797" y="27432"/>
                </a:lnTo>
                <a:lnTo>
                  <a:pt x="32550" y="19939"/>
                </a:lnTo>
                <a:lnTo>
                  <a:pt x="41351" y="19939"/>
                </a:lnTo>
                <a:lnTo>
                  <a:pt x="43103" y="27432"/>
                </a:lnTo>
                <a:lnTo>
                  <a:pt x="49707" y="33147"/>
                </a:lnTo>
                <a:lnTo>
                  <a:pt x="57188" y="33147"/>
                </a:lnTo>
                <a:lnTo>
                  <a:pt x="65125" y="33147"/>
                </a:lnTo>
                <a:lnTo>
                  <a:pt x="71729" y="27432"/>
                </a:lnTo>
                <a:lnTo>
                  <a:pt x="73507" y="19939"/>
                </a:lnTo>
                <a:lnTo>
                  <a:pt x="82270" y="19939"/>
                </a:lnTo>
                <a:lnTo>
                  <a:pt x="84048" y="27432"/>
                </a:lnTo>
                <a:lnTo>
                  <a:pt x="90144" y="33147"/>
                </a:lnTo>
                <a:lnTo>
                  <a:pt x="98145" y="33147"/>
                </a:lnTo>
                <a:lnTo>
                  <a:pt x="106019" y="33147"/>
                </a:lnTo>
                <a:lnTo>
                  <a:pt x="112623" y="27432"/>
                </a:lnTo>
                <a:lnTo>
                  <a:pt x="114401" y="19939"/>
                </a:lnTo>
                <a:lnTo>
                  <a:pt x="164058" y="19939"/>
                </a:lnTo>
                <a:lnTo>
                  <a:pt x="165455" y="27432"/>
                </a:lnTo>
                <a:lnTo>
                  <a:pt x="172059" y="33147"/>
                </a:lnTo>
                <a:lnTo>
                  <a:pt x="179933" y="33147"/>
                </a:lnTo>
                <a:lnTo>
                  <a:pt x="189204" y="33147"/>
                </a:lnTo>
                <a:lnTo>
                  <a:pt x="196189" y="25654"/>
                </a:lnTo>
                <a:lnTo>
                  <a:pt x="196189" y="16383"/>
                </a:lnTo>
                <a:lnTo>
                  <a:pt x="196189" y="7493"/>
                </a:lnTo>
                <a:lnTo>
                  <a:pt x="189204" y="0"/>
                </a:lnTo>
                <a:lnTo>
                  <a:pt x="179933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object 27"/>
          <p:cNvSpPr/>
          <p:nvPr/>
        </p:nvSpPr>
        <p:spPr>
          <a:xfrm>
            <a:off x="1212494" y="4892293"/>
            <a:ext cx="196215" cy="33020"/>
          </a:xfrm>
          <a:custGeom>
            <a:avLst/>
            <a:gdLst/>
            <a:ahLst/>
            <a:cxnLst/>
            <a:rect l="l" t="t" r="r" b="b"/>
            <a:pathLst>
              <a:path w="196215" h="33020">
                <a:moveTo>
                  <a:pt x="179933" y="0"/>
                </a:moveTo>
                <a:lnTo>
                  <a:pt x="172059" y="0"/>
                </a:lnTo>
                <a:lnTo>
                  <a:pt x="165455" y="5206"/>
                </a:lnTo>
                <a:lnTo>
                  <a:pt x="164058" y="12826"/>
                </a:lnTo>
                <a:lnTo>
                  <a:pt x="114401" y="12826"/>
                </a:lnTo>
                <a:lnTo>
                  <a:pt x="112623" y="5206"/>
                </a:lnTo>
                <a:lnTo>
                  <a:pt x="106019" y="0"/>
                </a:lnTo>
                <a:lnTo>
                  <a:pt x="98145" y="0"/>
                </a:lnTo>
                <a:lnTo>
                  <a:pt x="90144" y="0"/>
                </a:lnTo>
                <a:lnTo>
                  <a:pt x="84048" y="5206"/>
                </a:lnTo>
                <a:lnTo>
                  <a:pt x="82270" y="12826"/>
                </a:lnTo>
                <a:lnTo>
                  <a:pt x="73507" y="12826"/>
                </a:lnTo>
                <a:lnTo>
                  <a:pt x="71729" y="5206"/>
                </a:lnTo>
                <a:lnTo>
                  <a:pt x="65125" y="0"/>
                </a:lnTo>
                <a:lnTo>
                  <a:pt x="57188" y="0"/>
                </a:lnTo>
                <a:lnTo>
                  <a:pt x="49707" y="0"/>
                </a:lnTo>
                <a:lnTo>
                  <a:pt x="43103" y="5206"/>
                </a:lnTo>
                <a:lnTo>
                  <a:pt x="41351" y="12826"/>
                </a:lnTo>
                <a:lnTo>
                  <a:pt x="32550" y="12826"/>
                </a:lnTo>
                <a:lnTo>
                  <a:pt x="30797" y="5206"/>
                </a:lnTo>
                <a:lnTo>
                  <a:pt x="24193" y="0"/>
                </a:lnTo>
                <a:lnTo>
                  <a:pt x="16281" y="0"/>
                </a:lnTo>
                <a:lnTo>
                  <a:pt x="7480" y="0"/>
                </a:lnTo>
                <a:lnTo>
                  <a:pt x="0" y="7492"/>
                </a:lnTo>
                <a:lnTo>
                  <a:pt x="0" y="16382"/>
                </a:lnTo>
                <a:lnTo>
                  <a:pt x="0" y="25653"/>
                </a:lnTo>
                <a:lnTo>
                  <a:pt x="7480" y="32765"/>
                </a:lnTo>
                <a:lnTo>
                  <a:pt x="16281" y="32765"/>
                </a:lnTo>
                <a:lnTo>
                  <a:pt x="24193" y="32765"/>
                </a:lnTo>
                <a:lnTo>
                  <a:pt x="30797" y="27431"/>
                </a:lnTo>
                <a:lnTo>
                  <a:pt x="32550" y="19938"/>
                </a:lnTo>
                <a:lnTo>
                  <a:pt x="41351" y="19938"/>
                </a:lnTo>
                <a:lnTo>
                  <a:pt x="43103" y="27431"/>
                </a:lnTo>
                <a:lnTo>
                  <a:pt x="49707" y="32765"/>
                </a:lnTo>
                <a:lnTo>
                  <a:pt x="57188" y="32765"/>
                </a:lnTo>
                <a:lnTo>
                  <a:pt x="65125" y="32765"/>
                </a:lnTo>
                <a:lnTo>
                  <a:pt x="71729" y="27431"/>
                </a:lnTo>
                <a:lnTo>
                  <a:pt x="73507" y="19938"/>
                </a:lnTo>
                <a:lnTo>
                  <a:pt x="82270" y="19938"/>
                </a:lnTo>
                <a:lnTo>
                  <a:pt x="84048" y="27431"/>
                </a:lnTo>
                <a:lnTo>
                  <a:pt x="90144" y="32765"/>
                </a:lnTo>
                <a:lnTo>
                  <a:pt x="98145" y="32765"/>
                </a:lnTo>
                <a:lnTo>
                  <a:pt x="106019" y="32765"/>
                </a:lnTo>
                <a:lnTo>
                  <a:pt x="112623" y="27431"/>
                </a:lnTo>
                <a:lnTo>
                  <a:pt x="114401" y="19938"/>
                </a:lnTo>
                <a:lnTo>
                  <a:pt x="164058" y="19938"/>
                </a:lnTo>
                <a:lnTo>
                  <a:pt x="165455" y="27431"/>
                </a:lnTo>
                <a:lnTo>
                  <a:pt x="172059" y="32765"/>
                </a:lnTo>
                <a:lnTo>
                  <a:pt x="179933" y="32765"/>
                </a:lnTo>
                <a:lnTo>
                  <a:pt x="189204" y="32765"/>
                </a:lnTo>
                <a:lnTo>
                  <a:pt x="196189" y="25653"/>
                </a:lnTo>
                <a:lnTo>
                  <a:pt x="196189" y="16382"/>
                </a:lnTo>
                <a:lnTo>
                  <a:pt x="196189" y="7492"/>
                </a:lnTo>
                <a:lnTo>
                  <a:pt x="189204" y="0"/>
                </a:lnTo>
                <a:lnTo>
                  <a:pt x="179933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8" name="object 28"/>
          <p:cNvSpPr/>
          <p:nvPr/>
        </p:nvSpPr>
        <p:spPr>
          <a:xfrm>
            <a:off x="1212494" y="4844795"/>
            <a:ext cx="196215" cy="33020"/>
          </a:xfrm>
          <a:custGeom>
            <a:avLst/>
            <a:gdLst/>
            <a:ahLst/>
            <a:cxnLst/>
            <a:rect l="l" t="t" r="r" b="b"/>
            <a:pathLst>
              <a:path w="196215" h="33020">
                <a:moveTo>
                  <a:pt x="196189" y="12953"/>
                </a:moveTo>
                <a:lnTo>
                  <a:pt x="196189" y="19938"/>
                </a:lnTo>
                <a:lnTo>
                  <a:pt x="195808" y="19938"/>
                </a:lnTo>
                <a:lnTo>
                  <a:pt x="194411" y="27559"/>
                </a:lnTo>
                <a:lnTo>
                  <a:pt x="187807" y="32892"/>
                </a:lnTo>
                <a:lnTo>
                  <a:pt x="179933" y="32892"/>
                </a:lnTo>
                <a:lnTo>
                  <a:pt x="172059" y="32892"/>
                </a:lnTo>
                <a:lnTo>
                  <a:pt x="165455" y="27559"/>
                </a:lnTo>
                <a:lnTo>
                  <a:pt x="164058" y="19938"/>
                </a:lnTo>
                <a:lnTo>
                  <a:pt x="156184" y="19938"/>
                </a:lnTo>
                <a:lnTo>
                  <a:pt x="154406" y="27559"/>
                </a:lnTo>
                <a:lnTo>
                  <a:pt x="147802" y="32892"/>
                </a:lnTo>
                <a:lnTo>
                  <a:pt x="139928" y="32892"/>
                </a:lnTo>
                <a:lnTo>
                  <a:pt x="131927" y="32892"/>
                </a:lnTo>
                <a:lnTo>
                  <a:pt x="125323" y="27559"/>
                </a:lnTo>
                <a:lnTo>
                  <a:pt x="124053" y="19938"/>
                </a:lnTo>
                <a:lnTo>
                  <a:pt x="73507" y="19938"/>
                </a:lnTo>
                <a:lnTo>
                  <a:pt x="71729" y="27559"/>
                </a:lnTo>
                <a:lnTo>
                  <a:pt x="65125" y="32892"/>
                </a:lnTo>
                <a:lnTo>
                  <a:pt x="57188" y="32892"/>
                </a:lnTo>
                <a:lnTo>
                  <a:pt x="49707" y="32892"/>
                </a:lnTo>
                <a:lnTo>
                  <a:pt x="43103" y="27559"/>
                </a:lnTo>
                <a:lnTo>
                  <a:pt x="41351" y="19938"/>
                </a:lnTo>
                <a:lnTo>
                  <a:pt x="32550" y="19938"/>
                </a:lnTo>
                <a:lnTo>
                  <a:pt x="30797" y="27559"/>
                </a:lnTo>
                <a:lnTo>
                  <a:pt x="24193" y="32892"/>
                </a:lnTo>
                <a:lnTo>
                  <a:pt x="16281" y="32892"/>
                </a:lnTo>
                <a:lnTo>
                  <a:pt x="7480" y="32892"/>
                </a:lnTo>
                <a:lnTo>
                  <a:pt x="0" y="25273"/>
                </a:lnTo>
                <a:lnTo>
                  <a:pt x="0" y="16383"/>
                </a:lnTo>
                <a:lnTo>
                  <a:pt x="0" y="7112"/>
                </a:lnTo>
                <a:lnTo>
                  <a:pt x="7480" y="0"/>
                </a:lnTo>
                <a:lnTo>
                  <a:pt x="16281" y="0"/>
                </a:lnTo>
                <a:lnTo>
                  <a:pt x="24193" y="0"/>
                </a:lnTo>
                <a:lnTo>
                  <a:pt x="30797" y="5334"/>
                </a:lnTo>
                <a:lnTo>
                  <a:pt x="32550" y="12953"/>
                </a:lnTo>
                <a:lnTo>
                  <a:pt x="41351" y="12953"/>
                </a:lnTo>
                <a:lnTo>
                  <a:pt x="43103" y="5334"/>
                </a:lnTo>
                <a:lnTo>
                  <a:pt x="49707" y="0"/>
                </a:lnTo>
                <a:lnTo>
                  <a:pt x="57188" y="0"/>
                </a:lnTo>
                <a:lnTo>
                  <a:pt x="65125" y="0"/>
                </a:lnTo>
                <a:lnTo>
                  <a:pt x="71729" y="5334"/>
                </a:lnTo>
                <a:lnTo>
                  <a:pt x="73507" y="12953"/>
                </a:lnTo>
                <a:lnTo>
                  <a:pt x="124053" y="12953"/>
                </a:lnTo>
                <a:lnTo>
                  <a:pt x="125323" y="5334"/>
                </a:lnTo>
                <a:lnTo>
                  <a:pt x="131927" y="0"/>
                </a:lnTo>
                <a:lnTo>
                  <a:pt x="139928" y="0"/>
                </a:lnTo>
                <a:lnTo>
                  <a:pt x="147802" y="0"/>
                </a:lnTo>
                <a:lnTo>
                  <a:pt x="154406" y="5334"/>
                </a:lnTo>
                <a:lnTo>
                  <a:pt x="156184" y="12953"/>
                </a:lnTo>
                <a:lnTo>
                  <a:pt x="164058" y="12953"/>
                </a:lnTo>
                <a:lnTo>
                  <a:pt x="165455" y="5334"/>
                </a:lnTo>
                <a:lnTo>
                  <a:pt x="172059" y="0"/>
                </a:lnTo>
                <a:lnTo>
                  <a:pt x="179933" y="0"/>
                </a:lnTo>
                <a:lnTo>
                  <a:pt x="187807" y="0"/>
                </a:lnTo>
                <a:lnTo>
                  <a:pt x="194411" y="5334"/>
                </a:lnTo>
                <a:lnTo>
                  <a:pt x="195808" y="12953"/>
                </a:lnTo>
                <a:lnTo>
                  <a:pt x="196189" y="12953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object 29"/>
          <p:cNvSpPr/>
          <p:nvPr/>
        </p:nvSpPr>
        <p:spPr>
          <a:xfrm>
            <a:off x="1171955" y="5821679"/>
            <a:ext cx="196215" cy="3398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0" name="object 30"/>
          <p:cNvSpPr/>
          <p:nvPr/>
        </p:nvSpPr>
        <p:spPr>
          <a:xfrm>
            <a:off x="1117600" y="6259194"/>
            <a:ext cx="438403" cy="43878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object 31"/>
          <p:cNvSpPr/>
          <p:nvPr/>
        </p:nvSpPr>
        <p:spPr>
          <a:xfrm>
            <a:off x="1065530" y="6893178"/>
            <a:ext cx="5410200" cy="0"/>
          </a:xfrm>
          <a:custGeom>
            <a:avLst/>
            <a:gdLst/>
            <a:ahLst/>
            <a:cxnLst/>
            <a:rect l="l" t="t" r="r" b="b"/>
            <a:pathLst>
              <a:path w="5410200">
                <a:moveTo>
                  <a:pt x="0" y="0"/>
                </a:moveTo>
                <a:lnTo>
                  <a:pt x="5410200" y="0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2" name="object 32"/>
          <p:cNvSpPr txBox="1"/>
          <p:nvPr/>
        </p:nvSpPr>
        <p:spPr>
          <a:xfrm>
            <a:off x="1729485" y="3806570"/>
            <a:ext cx="4871720" cy="2967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26,128 км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ліній, 6,277</a:t>
            </a:r>
            <a:r>
              <a:rPr sz="1400" spc="-2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підстанцій,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24.6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тис.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кв.км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територія</a:t>
            </a:r>
            <a:r>
              <a:rPr sz="1400" spc="-2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покриття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500,000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клієнтів, 3,555</a:t>
            </a:r>
            <a:r>
              <a:rPr sz="1400" spc="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співробітників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2700" marR="1247775">
              <a:lnSpc>
                <a:spcPts val="1610"/>
              </a:lnSpc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$43 млн активів, лише $29 млн зобов’язань 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(на 31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грудня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2015</a:t>
            </a:r>
            <a:r>
              <a:rPr sz="1400" spc="-8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року)</a:t>
            </a:r>
            <a:endParaRPr sz="1400" dirty="0">
              <a:latin typeface="Arial"/>
              <a:cs typeface="Arial"/>
            </a:endParaRPr>
          </a:p>
          <a:p>
            <a:pPr marL="47625">
              <a:lnSpc>
                <a:spcPts val="1645"/>
              </a:lnSpc>
              <a:spcBef>
                <a:spcPts val="650"/>
              </a:spcBef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$99 млн річних доходів</a:t>
            </a:r>
            <a:r>
              <a:rPr sz="1400" spc="-3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та</a:t>
            </a:r>
            <a:endParaRPr sz="1400" dirty="0">
              <a:latin typeface="Arial"/>
              <a:cs typeface="Arial"/>
            </a:endParaRPr>
          </a:p>
          <a:p>
            <a:pPr marL="47625">
              <a:lnSpc>
                <a:spcPts val="1645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8.1%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рентабельність по EBITDA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у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2015</a:t>
            </a:r>
            <a:r>
              <a:rPr sz="1400" spc="-2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році</a:t>
            </a:r>
            <a:endParaRPr sz="1400" dirty="0">
              <a:latin typeface="Arial"/>
              <a:cs typeface="Arial"/>
            </a:endParaRPr>
          </a:p>
          <a:p>
            <a:pPr marL="12700" marR="866775" indent="20955">
              <a:lnSpc>
                <a:spcPts val="2590"/>
              </a:lnSpc>
              <a:spcBef>
                <a:spcPts val="25"/>
              </a:spcBef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2.5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ТВт•год. продано електроенергії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в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2015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році  Диверсифікована база</a:t>
            </a:r>
            <a:r>
              <a:rPr sz="1400" spc="-7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клієнтів: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ts val="1335"/>
              </a:lnSpc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40% домогосподарства,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12%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транзит, 23%</a:t>
            </a:r>
            <a:r>
              <a:rPr sz="1400" spc="6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промисловість,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13% муніципальні клієнти,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12%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комерційні</a:t>
            </a:r>
            <a:r>
              <a:rPr sz="1400" spc="5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клієнти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423035" y="5871717"/>
            <a:ext cx="57150" cy="15112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4" name="object 34"/>
          <p:cNvSpPr/>
          <p:nvPr/>
        </p:nvSpPr>
        <p:spPr>
          <a:xfrm>
            <a:off x="1423035" y="5871717"/>
            <a:ext cx="57150" cy="151130"/>
          </a:xfrm>
          <a:custGeom>
            <a:avLst/>
            <a:gdLst/>
            <a:ahLst/>
            <a:cxnLst/>
            <a:rect l="l" t="t" r="r" b="b"/>
            <a:pathLst>
              <a:path w="57150" h="151129">
                <a:moveTo>
                  <a:pt x="5587" y="151129"/>
                </a:moveTo>
                <a:lnTo>
                  <a:pt x="5587" y="150113"/>
                </a:lnTo>
                <a:lnTo>
                  <a:pt x="6096" y="148081"/>
                </a:lnTo>
                <a:lnTo>
                  <a:pt x="8509" y="141096"/>
                </a:lnTo>
                <a:lnTo>
                  <a:pt x="16383" y="120141"/>
                </a:lnTo>
                <a:lnTo>
                  <a:pt x="24003" y="99187"/>
                </a:lnTo>
                <a:lnTo>
                  <a:pt x="26670" y="91566"/>
                </a:lnTo>
                <a:lnTo>
                  <a:pt x="27305" y="89535"/>
                </a:lnTo>
                <a:lnTo>
                  <a:pt x="27305" y="88518"/>
                </a:lnTo>
                <a:lnTo>
                  <a:pt x="26924" y="87756"/>
                </a:lnTo>
                <a:lnTo>
                  <a:pt x="26034" y="87121"/>
                </a:lnTo>
                <a:lnTo>
                  <a:pt x="22859" y="85343"/>
                </a:lnTo>
                <a:lnTo>
                  <a:pt x="13715" y="80899"/>
                </a:lnTo>
                <a:lnTo>
                  <a:pt x="8762" y="78104"/>
                </a:lnTo>
                <a:lnTo>
                  <a:pt x="4699" y="75691"/>
                </a:lnTo>
                <a:lnTo>
                  <a:pt x="1524" y="73660"/>
                </a:lnTo>
                <a:lnTo>
                  <a:pt x="253" y="72643"/>
                </a:lnTo>
                <a:lnTo>
                  <a:pt x="0" y="71627"/>
                </a:lnTo>
                <a:lnTo>
                  <a:pt x="0" y="70865"/>
                </a:lnTo>
                <a:lnTo>
                  <a:pt x="24637" y="33400"/>
                </a:lnTo>
                <a:lnTo>
                  <a:pt x="48640" y="2412"/>
                </a:lnTo>
                <a:lnTo>
                  <a:pt x="51308" y="0"/>
                </a:lnTo>
                <a:lnTo>
                  <a:pt x="51308" y="635"/>
                </a:lnTo>
                <a:lnTo>
                  <a:pt x="50673" y="2793"/>
                </a:lnTo>
                <a:lnTo>
                  <a:pt x="48387" y="10032"/>
                </a:lnTo>
                <a:lnTo>
                  <a:pt x="40767" y="30987"/>
                </a:lnTo>
                <a:lnTo>
                  <a:pt x="33146" y="52324"/>
                </a:lnTo>
                <a:lnTo>
                  <a:pt x="30480" y="59562"/>
                </a:lnTo>
                <a:lnTo>
                  <a:pt x="29845" y="61594"/>
                </a:lnTo>
                <a:lnTo>
                  <a:pt x="29590" y="62611"/>
                </a:lnTo>
                <a:lnTo>
                  <a:pt x="30226" y="62991"/>
                </a:lnTo>
                <a:lnTo>
                  <a:pt x="31115" y="63626"/>
                </a:lnTo>
                <a:lnTo>
                  <a:pt x="34036" y="65404"/>
                </a:lnTo>
                <a:lnTo>
                  <a:pt x="43434" y="69850"/>
                </a:lnTo>
                <a:lnTo>
                  <a:pt x="48387" y="72262"/>
                </a:lnTo>
                <a:lnTo>
                  <a:pt x="52451" y="74675"/>
                </a:lnTo>
                <a:lnTo>
                  <a:pt x="55626" y="77088"/>
                </a:lnTo>
                <a:lnTo>
                  <a:pt x="56515" y="78104"/>
                </a:lnTo>
                <a:lnTo>
                  <a:pt x="57150" y="79120"/>
                </a:lnTo>
                <a:lnTo>
                  <a:pt x="57150" y="79882"/>
                </a:lnTo>
                <a:lnTo>
                  <a:pt x="56515" y="80899"/>
                </a:lnTo>
                <a:lnTo>
                  <a:pt x="55118" y="83692"/>
                </a:lnTo>
                <a:lnTo>
                  <a:pt x="32258" y="117348"/>
                </a:lnTo>
                <a:lnTo>
                  <a:pt x="8255" y="148336"/>
                </a:lnTo>
                <a:lnTo>
                  <a:pt x="6477" y="150494"/>
                </a:lnTo>
                <a:lnTo>
                  <a:pt x="5587" y="151129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5" name="object 35"/>
          <p:cNvSpPr/>
          <p:nvPr/>
        </p:nvSpPr>
        <p:spPr>
          <a:xfrm>
            <a:off x="1972055" y="7985759"/>
            <a:ext cx="961644" cy="2190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6" name="object 36"/>
          <p:cNvSpPr/>
          <p:nvPr/>
        </p:nvSpPr>
        <p:spPr>
          <a:xfrm>
            <a:off x="1080135" y="7825866"/>
            <a:ext cx="5398135" cy="0"/>
          </a:xfrm>
          <a:custGeom>
            <a:avLst/>
            <a:gdLst/>
            <a:ahLst/>
            <a:cxnLst/>
            <a:rect l="l" t="t" r="r" b="b"/>
            <a:pathLst>
              <a:path w="5398135">
                <a:moveTo>
                  <a:pt x="0" y="0"/>
                </a:moveTo>
                <a:lnTo>
                  <a:pt x="5398135" y="0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7" name="object 37"/>
          <p:cNvSpPr/>
          <p:nvPr/>
        </p:nvSpPr>
        <p:spPr>
          <a:xfrm>
            <a:off x="2738754" y="7411846"/>
            <a:ext cx="1219200" cy="304800"/>
          </a:xfrm>
          <a:custGeom>
            <a:avLst/>
            <a:gdLst/>
            <a:ahLst/>
            <a:cxnLst/>
            <a:rect l="l" t="t" r="r" b="b"/>
            <a:pathLst>
              <a:path w="1219200" h="304800">
                <a:moveTo>
                  <a:pt x="1168399" y="0"/>
                </a:moveTo>
                <a:lnTo>
                  <a:pt x="50800" y="0"/>
                </a:lnTo>
                <a:lnTo>
                  <a:pt x="31021" y="4010"/>
                </a:lnTo>
                <a:lnTo>
                  <a:pt x="14874" y="14938"/>
                </a:lnTo>
                <a:lnTo>
                  <a:pt x="3990" y="31128"/>
                </a:lnTo>
                <a:lnTo>
                  <a:pt x="0" y="50926"/>
                </a:lnTo>
                <a:lnTo>
                  <a:pt x="0" y="253999"/>
                </a:lnTo>
                <a:lnTo>
                  <a:pt x="3990" y="273778"/>
                </a:lnTo>
                <a:lnTo>
                  <a:pt x="14874" y="289925"/>
                </a:lnTo>
                <a:lnTo>
                  <a:pt x="31021" y="300809"/>
                </a:lnTo>
                <a:lnTo>
                  <a:pt x="50800" y="304799"/>
                </a:lnTo>
                <a:lnTo>
                  <a:pt x="1168399" y="304799"/>
                </a:lnTo>
                <a:lnTo>
                  <a:pt x="1188178" y="300809"/>
                </a:lnTo>
                <a:lnTo>
                  <a:pt x="1204325" y="289925"/>
                </a:lnTo>
                <a:lnTo>
                  <a:pt x="1215209" y="273778"/>
                </a:lnTo>
                <a:lnTo>
                  <a:pt x="1219199" y="253999"/>
                </a:lnTo>
                <a:lnTo>
                  <a:pt x="1219199" y="50926"/>
                </a:lnTo>
                <a:lnTo>
                  <a:pt x="1215209" y="31128"/>
                </a:lnTo>
                <a:lnTo>
                  <a:pt x="1204325" y="14938"/>
                </a:lnTo>
                <a:lnTo>
                  <a:pt x="1188178" y="4010"/>
                </a:lnTo>
                <a:lnTo>
                  <a:pt x="1168399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8" name="object 38"/>
          <p:cNvSpPr txBox="1"/>
          <p:nvPr/>
        </p:nvSpPr>
        <p:spPr>
          <a:xfrm>
            <a:off x="2833242" y="7465821"/>
            <a:ext cx="103886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Грудень</a:t>
            </a:r>
            <a:r>
              <a:rPr sz="12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2016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955038" y="8240013"/>
            <a:ext cx="2080895" cy="801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b="1" spc="-5" dirty="0">
                <a:solidFill>
                  <a:srgbClr val="303030"/>
                </a:solidFill>
                <a:latin typeface="Arial"/>
                <a:cs typeface="Arial"/>
              </a:rPr>
              <a:t>Олександр</a:t>
            </a:r>
            <a:r>
              <a:rPr sz="1200" b="1" spc="-3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303030"/>
                </a:solidFill>
                <a:latin typeface="Arial"/>
                <a:cs typeface="Arial"/>
              </a:rPr>
              <a:t>Сопроненков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380"/>
              </a:lnSpc>
            </a:pPr>
            <a:r>
              <a:rPr sz="1200" dirty="0">
                <a:solidFill>
                  <a:srgbClr val="303030"/>
                </a:solidFill>
                <a:latin typeface="Arial"/>
                <a:cs typeface="Arial"/>
              </a:rPr>
              <a:t>Старший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Менеджер,</a:t>
            </a:r>
            <a:r>
              <a:rPr sz="1200" spc="-4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Україна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+38 </a:t>
            </a:r>
            <a:r>
              <a:rPr sz="1200" dirty="0">
                <a:solidFill>
                  <a:srgbClr val="303030"/>
                </a:solidFill>
                <a:latin typeface="Arial"/>
                <a:cs typeface="Arial"/>
              </a:rPr>
              <a:t>(044)</a:t>
            </a:r>
            <a:r>
              <a:rPr sz="1200" spc="-8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490-9000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200" u="sng" spc="-5" dirty="0">
                <a:solidFill>
                  <a:srgbClr val="303030"/>
                </a:solidFill>
                <a:latin typeface="Arial"/>
                <a:cs typeface="Arial"/>
                <a:hlinkClick r:id="rId11"/>
              </a:rPr>
              <a:t>osopronenkov@deloitte.ua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360545" y="8236965"/>
            <a:ext cx="1620520" cy="801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b="1" spc="-5" dirty="0">
                <a:solidFill>
                  <a:srgbClr val="303030"/>
                </a:solidFill>
                <a:latin typeface="Arial"/>
                <a:cs typeface="Arial"/>
              </a:rPr>
              <a:t>Джейсон</a:t>
            </a:r>
            <a:r>
              <a:rPr sz="1200" b="1" spc="-4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303030"/>
                </a:solidFill>
                <a:latin typeface="Arial"/>
                <a:cs typeface="Arial"/>
              </a:rPr>
              <a:t>Алварадо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380"/>
              </a:lnSpc>
            </a:pP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Менеджер,</a:t>
            </a:r>
            <a:r>
              <a:rPr sz="1200" spc="-6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США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+1 </a:t>
            </a:r>
            <a:r>
              <a:rPr sz="1200" dirty="0">
                <a:solidFill>
                  <a:srgbClr val="303030"/>
                </a:solidFill>
                <a:latin typeface="Arial"/>
                <a:cs typeface="Arial"/>
              </a:rPr>
              <a:t>(404)</a:t>
            </a:r>
            <a:r>
              <a:rPr sz="1200" spc="-7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942-6986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200" u="sng" spc="-5" dirty="0">
                <a:solidFill>
                  <a:srgbClr val="303030"/>
                </a:solidFill>
                <a:latin typeface="Arial"/>
                <a:cs typeface="Arial"/>
                <a:hlinkClick r:id="rId12"/>
              </a:rPr>
              <a:t>jalvarado@deloitte.com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518534" y="7040498"/>
            <a:ext cx="456565" cy="304800"/>
          </a:xfrm>
          <a:custGeom>
            <a:avLst/>
            <a:gdLst/>
            <a:ahLst/>
            <a:cxnLst/>
            <a:rect l="l" t="t" r="r" b="b"/>
            <a:pathLst>
              <a:path w="456564" h="304800">
                <a:moveTo>
                  <a:pt x="405764" y="0"/>
                </a:moveTo>
                <a:lnTo>
                  <a:pt x="50800" y="0"/>
                </a:lnTo>
                <a:lnTo>
                  <a:pt x="31021" y="3990"/>
                </a:lnTo>
                <a:lnTo>
                  <a:pt x="14874" y="14874"/>
                </a:lnTo>
                <a:lnTo>
                  <a:pt x="3990" y="31021"/>
                </a:lnTo>
                <a:lnTo>
                  <a:pt x="0" y="50799"/>
                </a:lnTo>
                <a:lnTo>
                  <a:pt x="0" y="253999"/>
                </a:lnTo>
                <a:lnTo>
                  <a:pt x="3990" y="273778"/>
                </a:lnTo>
                <a:lnTo>
                  <a:pt x="14874" y="289925"/>
                </a:lnTo>
                <a:lnTo>
                  <a:pt x="31021" y="300809"/>
                </a:lnTo>
                <a:lnTo>
                  <a:pt x="50800" y="304799"/>
                </a:lnTo>
                <a:lnTo>
                  <a:pt x="405764" y="304799"/>
                </a:lnTo>
                <a:lnTo>
                  <a:pt x="425543" y="300809"/>
                </a:lnTo>
                <a:lnTo>
                  <a:pt x="441690" y="289925"/>
                </a:lnTo>
                <a:lnTo>
                  <a:pt x="452574" y="273778"/>
                </a:lnTo>
                <a:lnTo>
                  <a:pt x="456564" y="253999"/>
                </a:lnTo>
                <a:lnTo>
                  <a:pt x="456564" y="50799"/>
                </a:lnTo>
                <a:lnTo>
                  <a:pt x="452574" y="31021"/>
                </a:lnTo>
                <a:lnTo>
                  <a:pt x="441690" y="14874"/>
                </a:lnTo>
                <a:lnTo>
                  <a:pt x="425543" y="3990"/>
                </a:lnTo>
                <a:lnTo>
                  <a:pt x="405764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2" name="object 42"/>
          <p:cNvSpPr txBox="1"/>
          <p:nvPr/>
        </p:nvSpPr>
        <p:spPr>
          <a:xfrm>
            <a:off x="3612007" y="7093965"/>
            <a:ext cx="33210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70%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1143000" y="3802252"/>
            <a:ext cx="384810" cy="388620"/>
          </a:xfrm>
          <a:custGeom>
            <a:avLst/>
            <a:gdLst/>
            <a:ahLst/>
            <a:cxnLst/>
            <a:rect l="l" t="t" r="r" b="b"/>
            <a:pathLst>
              <a:path w="384809" h="388620">
                <a:moveTo>
                  <a:pt x="384809" y="372109"/>
                </a:moveTo>
                <a:lnTo>
                  <a:pt x="0" y="372109"/>
                </a:lnTo>
                <a:lnTo>
                  <a:pt x="0" y="388619"/>
                </a:lnTo>
                <a:lnTo>
                  <a:pt x="384809" y="388619"/>
                </a:lnTo>
                <a:lnTo>
                  <a:pt x="384809" y="372109"/>
                </a:lnTo>
                <a:close/>
              </a:path>
              <a:path w="384809" h="388620">
                <a:moveTo>
                  <a:pt x="119916" y="121919"/>
                </a:moveTo>
                <a:lnTo>
                  <a:pt x="65874" y="121919"/>
                </a:lnTo>
                <a:lnTo>
                  <a:pt x="160147" y="146050"/>
                </a:lnTo>
                <a:lnTo>
                  <a:pt x="153034" y="266700"/>
                </a:lnTo>
                <a:lnTo>
                  <a:pt x="114236" y="370839"/>
                </a:lnTo>
                <a:lnTo>
                  <a:pt x="116319" y="372109"/>
                </a:lnTo>
                <a:lnTo>
                  <a:pt x="130047" y="372109"/>
                </a:lnTo>
                <a:lnTo>
                  <a:pt x="161290" y="288289"/>
                </a:lnTo>
                <a:lnTo>
                  <a:pt x="180283" y="288289"/>
                </a:lnTo>
                <a:lnTo>
                  <a:pt x="172974" y="279400"/>
                </a:lnTo>
                <a:lnTo>
                  <a:pt x="236560" y="279400"/>
                </a:lnTo>
                <a:lnTo>
                  <a:pt x="231775" y="266700"/>
                </a:lnTo>
                <a:lnTo>
                  <a:pt x="231700" y="265429"/>
                </a:lnTo>
                <a:lnTo>
                  <a:pt x="173862" y="265429"/>
                </a:lnTo>
                <a:lnTo>
                  <a:pt x="185117" y="255269"/>
                </a:lnTo>
                <a:lnTo>
                  <a:pt x="168909" y="255269"/>
                </a:lnTo>
                <a:lnTo>
                  <a:pt x="170561" y="228600"/>
                </a:lnTo>
                <a:lnTo>
                  <a:pt x="186406" y="228600"/>
                </a:lnTo>
                <a:lnTo>
                  <a:pt x="173481" y="217169"/>
                </a:lnTo>
                <a:lnTo>
                  <a:pt x="187842" y="204469"/>
                </a:lnTo>
                <a:lnTo>
                  <a:pt x="172212" y="204469"/>
                </a:lnTo>
                <a:lnTo>
                  <a:pt x="173481" y="182879"/>
                </a:lnTo>
                <a:lnTo>
                  <a:pt x="189396" y="182879"/>
                </a:lnTo>
                <a:lnTo>
                  <a:pt x="174244" y="168909"/>
                </a:lnTo>
                <a:lnTo>
                  <a:pt x="174244" y="167639"/>
                </a:lnTo>
                <a:lnTo>
                  <a:pt x="190658" y="153669"/>
                </a:lnTo>
                <a:lnTo>
                  <a:pt x="175133" y="153669"/>
                </a:lnTo>
                <a:lnTo>
                  <a:pt x="175894" y="137159"/>
                </a:lnTo>
                <a:lnTo>
                  <a:pt x="192150" y="137159"/>
                </a:lnTo>
                <a:lnTo>
                  <a:pt x="186563" y="132079"/>
                </a:lnTo>
                <a:lnTo>
                  <a:pt x="160909" y="132079"/>
                </a:lnTo>
                <a:lnTo>
                  <a:pt x="119916" y="121919"/>
                </a:lnTo>
                <a:close/>
              </a:path>
              <a:path w="384809" h="388620">
                <a:moveTo>
                  <a:pt x="180283" y="288289"/>
                </a:moveTo>
                <a:lnTo>
                  <a:pt x="161290" y="288289"/>
                </a:lnTo>
                <a:lnTo>
                  <a:pt x="182244" y="314959"/>
                </a:lnTo>
                <a:lnTo>
                  <a:pt x="137159" y="372109"/>
                </a:lnTo>
                <a:lnTo>
                  <a:pt x="155956" y="372109"/>
                </a:lnTo>
                <a:lnTo>
                  <a:pt x="191769" y="326389"/>
                </a:lnTo>
                <a:lnTo>
                  <a:pt x="210007" y="326389"/>
                </a:lnTo>
                <a:lnTo>
                  <a:pt x="200913" y="314959"/>
                </a:lnTo>
                <a:lnTo>
                  <a:pt x="210958" y="302259"/>
                </a:lnTo>
                <a:lnTo>
                  <a:pt x="191769" y="302259"/>
                </a:lnTo>
                <a:lnTo>
                  <a:pt x="180283" y="288289"/>
                </a:lnTo>
                <a:close/>
              </a:path>
              <a:path w="384809" h="388620">
                <a:moveTo>
                  <a:pt x="210007" y="326389"/>
                </a:moveTo>
                <a:lnTo>
                  <a:pt x="191769" y="326389"/>
                </a:lnTo>
                <a:lnTo>
                  <a:pt x="227584" y="372109"/>
                </a:lnTo>
                <a:lnTo>
                  <a:pt x="246380" y="372109"/>
                </a:lnTo>
                <a:lnTo>
                  <a:pt x="210007" y="326389"/>
                </a:lnTo>
                <a:close/>
              </a:path>
              <a:path w="384809" h="388620">
                <a:moveTo>
                  <a:pt x="239432" y="287019"/>
                </a:moveTo>
                <a:lnTo>
                  <a:pt x="223012" y="287019"/>
                </a:lnTo>
                <a:lnTo>
                  <a:pt x="254762" y="372109"/>
                </a:lnTo>
                <a:lnTo>
                  <a:pt x="268478" y="372109"/>
                </a:lnTo>
                <a:lnTo>
                  <a:pt x="271018" y="370839"/>
                </a:lnTo>
                <a:lnTo>
                  <a:pt x="239432" y="287019"/>
                </a:lnTo>
                <a:close/>
              </a:path>
              <a:path w="384809" h="388620">
                <a:moveTo>
                  <a:pt x="236560" y="279400"/>
                </a:moveTo>
                <a:lnTo>
                  <a:pt x="210184" y="279400"/>
                </a:lnTo>
                <a:lnTo>
                  <a:pt x="191769" y="302259"/>
                </a:lnTo>
                <a:lnTo>
                  <a:pt x="210958" y="302259"/>
                </a:lnTo>
                <a:lnTo>
                  <a:pt x="223012" y="287019"/>
                </a:lnTo>
                <a:lnTo>
                  <a:pt x="239432" y="287019"/>
                </a:lnTo>
                <a:lnTo>
                  <a:pt x="236560" y="279400"/>
                </a:lnTo>
                <a:close/>
              </a:path>
              <a:path w="384809" h="388620">
                <a:moveTo>
                  <a:pt x="207771" y="248919"/>
                </a:moveTo>
                <a:lnTo>
                  <a:pt x="192150" y="248919"/>
                </a:lnTo>
                <a:lnTo>
                  <a:pt x="210184" y="265429"/>
                </a:lnTo>
                <a:lnTo>
                  <a:pt x="231700" y="265429"/>
                </a:lnTo>
                <a:lnTo>
                  <a:pt x="231176" y="256539"/>
                </a:lnTo>
                <a:lnTo>
                  <a:pt x="215900" y="256539"/>
                </a:lnTo>
                <a:lnTo>
                  <a:pt x="207771" y="248919"/>
                </a:lnTo>
                <a:close/>
              </a:path>
              <a:path w="384809" h="388620">
                <a:moveTo>
                  <a:pt x="229529" y="228600"/>
                </a:moveTo>
                <a:lnTo>
                  <a:pt x="214249" y="228600"/>
                </a:lnTo>
                <a:lnTo>
                  <a:pt x="215900" y="256539"/>
                </a:lnTo>
                <a:lnTo>
                  <a:pt x="231176" y="256539"/>
                </a:lnTo>
                <a:lnTo>
                  <a:pt x="229529" y="228600"/>
                </a:lnTo>
                <a:close/>
              </a:path>
              <a:path w="384809" h="388620">
                <a:moveTo>
                  <a:pt x="186406" y="228600"/>
                </a:moveTo>
                <a:lnTo>
                  <a:pt x="170561" y="228600"/>
                </a:lnTo>
                <a:lnTo>
                  <a:pt x="184277" y="241300"/>
                </a:lnTo>
                <a:lnTo>
                  <a:pt x="168909" y="255269"/>
                </a:lnTo>
                <a:lnTo>
                  <a:pt x="185117" y="255269"/>
                </a:lnTo>
                <a:lnTo>
                  <a:pt x="192150" y="248919"/>
                </a:lnTo>
                <a:lnTo>
                  <a:pt x="207771" y="248919"/>
                </a:lnTo>
                <a:lnTo>
                  <a:pt x="199644" y="241300"/>
                </a:lnTo>
                <a:lnTo>
                  <a:pt x="208407" y="233679"/>
                </a:lnTo>
                <a:lnTo>
                  <a:pt x="192150" y="233679"/>
                </a:lnTo>
                <a:lnTo>
                  <a:pt x="186406" y="228600"/>
                </a:lnTo>
                <a:close/>
              </a:path>
              <a:path w="384809" h="388620">
                <a:moveTo>
                  <a:pt x="208534" y="200659"/>
                </a:moveTo>
                <a:lnTo>
                  <a:pt x="192150" y="200659"/>
                </a:lnTo>
                <a:lnTo>
                  <a:pt x="210565" y="217169"/>
                </a:lnTo>
                <a:lnTo>
                  <a:pt x="192150" y="233679"/>
                </a:lnTo>
                <a:lnTo>
                  <a:pt x="208407" y="233679"/>
                </a:lnTo>
                <a:lnTo>
                  <a:pt x="214249" y="228600"/>
                </a:lnTo>
                <a:lnTo>
                  <a:pt x="229529" y="228600"/>
                </a:lnTo>
                <a:lnTo>
                  <a:pt x="228106" y="204469"/>
                </a:lnTo>
                <a:lnTo>
                  <a:pt x="212978" y="204469"/>
                </a:lnTo>
                <a:lnTo>
                  <a:pt x="208534" y="200659"/>
                </a:lnTo>
                <a:close/>
              </a:path>
              <a:path w="384809" h="388620">
                <a:moveTo>
                  <a:pt x="189396" y="182879"/>
                </a:moveTo>
                <a:lnTo>
                  <a:pt x="173481" y="182879"/>
                </a:lnTo>
                <a:lnTo>
                  <a:pt x="184277" y="193039"/>
                </a:lnTo>
                <a:lnTo>
                  <a:pt x="172212" y="204469"/>
                </a:lnTo>
                <a:lnTo>
                  <a:pt x="187842" y="204469"/>
                </a:lnTo>
                <a:lnTo>
                  <a:pt x="192150" y="200659"/>
                </a:lnTo>
                <a:lnTo>
                  <a:pt x="208534" y="200659"/>
                </a:lnTo>
                <a:lnTo>
                  <a:pt x="199644" y="193039"/>
                </a:lnTo>
                <a:lnTo>
                  <a:pt x="208407" y="185419"/>
                </a:lnTo>
                <a:lnTo>
                  <a:pt x="192150" y="185419"/>
                </a:lnTo>
                <a:lnTo>
                  <a:pt x="189396" y="182879"/>
                </a:lnTo>
                <a:close/>
              </a:path>
              <a:path w="384809" h="388620">
                <a:moveTo>
                  <a:pt x="226834" y="182879"/>
                </a:moveTo>
                <a:lnTo>
                  <a:pt x="211328" y="182879"/>
                </a:lnTo>
                <a:lnTo>
                  <a:pt x="212978" y="204469"/>
                </a:lnTo>
                <a:lnTo>
                  <a:pt x="228106" y="204469"/>
                </a:lnTo>
                <a:lnTo>
                  <a:pt x="226834" y="182879"/>
                </a:lnTo>
                <a:close/>
              </a:path>
              <a:path w="384809" h="388620">
                <a:moveTo>
                  <a:pt x="208243" y="152400"/>
                </a:moveTo>
                <a:lnTo>
                  <a:pt x="192150" y="152400"/>
                </a:lnTo>
                <a:lnTo>
                  <a:pt x="210565" y="168909"/>
                </a:lnTo>
                <a:lnTo>
                  <a:pt x="192150" y="185419"/>
                </a:lnTo>
                <a:lnTo>
                  <a:pt x="208407" y="185419"/>
                </a:lnTo>
                <a:lnTo>
                  <a:pt x="211328" y="182879"/>
                </a:lnTo>
                <a:lnTo>
                  <a:pt x="226834" y="182879"/>
                </a:lnTo>
                <a:lnTo>
                  <a:pt x="225112" y="153669"/>
                </a:lnTo>
                <a:lnTo>
                  <a:pt x="209677" y="153669"/>
                </a:lnTo>
                <a:lnTo>
                  <a:pt x="208243" y="152400"/>
                </a:lnTo>
                <a:close/>
              </a:path>
              <a:path w="384809" h="388620">
                <a:moveTo>
                  <a:pt x="72123" y="152400"/>
                </a:moveTo>
                <a:lnTo>
                  <a:pt x="52108" y="152400"/>
                </a:lnTo>
                <a:lnTo>
                  <a:pt x="49606" y="153669"/>
                </a:lnTo>
                <a:lnTo>
                  <a:pt x="49606" y="160019"/>
                </a:lnTo>
                <a:lnTo>
                  <a:pt x="52108" y="161289"/>
                </a:lnTo>
                <a:lnTo>
                  <a:pt x="72123" y="161289"/>
                </a:lnTo>
                <a:lnTo>
                  <a:pt x="74625" y="160019"/>
                </a:lnTo>
                <a:lnTo>
                  <a:pt x="74625" y="153669"/>
                </a:lnTo>
                <a:lnTo>
                  <a:pt x="72123" y="152400"/>
                </a:lnTo>
                <a:close/>
              </a:path>
              <a:path w="384809" h="388620">
                <a:moveTo>
                  <a:pt x="332740" y="152400"/>
                </a:moveTo>
                <a:lnTo>
                  <a:pt x="312293" y="152400"/>
                </a:lnTo>
                <a:lnTo>
                  <a:pt x="310134" y="154939"/>
                </a:lnTo>
                <a:lnTo>
                  <a:pt x="310134" y="160019"/>
                </a:lnTo>
                <a:lnTo>
                  <a:pt x="312293" y="161289"/>
                </a:lnTo>
                <a:lnTo>
                  <a:pt x="332740" y="161289"/>
                </a:lnTo>
                <a:lnTo>
                  <a:pt x="334772" y="160019"/>
                </a:lnTo>
                <a:lnTo>
                  <a:pt x="335153" y="157479"/>
                </a:lnTo>
                <a:lnTo>
                  <a:pt x="334772" y="154939"/>
                </a:lnTo>
                <a:lnTo>
                  <a:pt x="332740" y="152400"/>
                </a:lnTo>
                <a:close/>
              </a:path>
              <a:path w="384809" h="388620">
                <a:moveTo>
                  <a:pt x="222250" y="90169"/>
                </a:moveTo>
                <a:lnTo>
                  <a:pt x="206756" y="90169"/>
                </a:lnTo>
                <a:lnTo>
                  <a:pt x="206756" y="102869"/>
                </a:lnTo>
                <a:lnTo>
                  <a:pt x="192150" y="102869"/>
                </a:lnTo>
                <a:lnTo>
                  <a:pt x="207644" y="118109"/>
                </a:lnTo>
                <a:lnTo>
                  <a:pt x="208025" y="123189"/>
                </a:lnTo>
                <a:lnTo>
                  <a:pt x="192150" y="137159"/>
                </a:lnTo>
                <a:lnTo>
                  <a:pt x="175894" y="137159"/>
                </a:lnTo>
                <a:lnTo>
                  <a:pt x="184277" y="144779"/>
                </a:lnTo>
                <a:lnTo>
                  <a:pt x="175133" y="153669"/>
                </a:lnTo>
                <a:lnTo>
                  <a:pt x="190658" y="153669"/>
                </a:lnTo>
                <a:lnTo>
                  <a:pt x="192150" y="152400"/>
                </a:lnTo>
                <a:lnTo>
                  <a:pt x="208243" y="152400"/>
                </a:lnTo>
                <a:lnTo>
                  <a:pt x="199644" y="144779"/>
                </a:lnTo>
                <a:lnTo>
                  <a:pt x="208915" y="135889"/>
                </a:lnTo>
                <a:lnTo>
                  <a:pt x="264180" y="135889"/>
                </a:lnTo>
                <a:lnTo>
                  <a:pt x="278998" y="132079"/>
                </a:lnTo>
                <a:lnTo>
                  <a:pt x="223900" y="132079"/>
                </a:lnTo>
                <a:lnTo>
                  <a:pt x="222631" y="110489"/>
                </a:lnTo>
                <a:lnTo>
                  <a:pt x="335153" y="110489"/>
                </a:lnTo>
                <a:lnTo>
                  <a:pt x="335153" y="96519"/>
                </a:lnTo>
                <a:lnTo>
                  <a:pt x="222250" y="96519"/>
                </a:lnTo>
                <a:lnTo>
                  <a:pt x="222250" y="90169"/>
                </a:lnTo>
                <a:close/>
              </a:path>
              <a:path w="384809" h="388620">
                <a:moveTo>
                  <a:pt x="264180" y="135889"/>
                </a:moveTo>
                <a:lnTo>
                  <a:pt x="208915" y="135889"/>
                </a:lnTo>
                <a:lnTo>
                  <a:pt x="209677" y="153669"/>
                </a:lnTo>
                <a:lnTo>
                  <a:pt x="225112" y="153669"/>
                </a:lnTo>
                <a:lnTo>
                  <a:pt x="224662" y="146050"/>
                </a:lnTo>
                <a:lnTo>
                  <a:pt x="264180" y="135889"/>
                </a:lnTo>
                <a:close/>
              </a:path>
              <a:path w="384809" h="388620">
                <a:moveTo>
                  <a:pt x="65874" y="149859"/>
                </a:moveTo>
                <a:lnTo>
                  <a:pt x="58369" y="149859"/>
                </a:lnTo>
                <a:lnTo>
                  <a:pt x="58369" y="152400"/>
                </a:lnTo>
                <a:lnTo>
                  <a:pt x="65874" y="152400"/>
                </a:lnTo>
                <a:lnTo>
                  <a:pt x="65874" y="149859"/>
                </a:lnTo>
                <a:close/>
              </a:path>
              <a:path w="384809" h="388620">
                <a:moveTo>
                  <a:pt x="326390" y="149859"/>
                </a:moveTo>
                <a:lnTo>
                  <a:pt x="318516" y="149859"/>
                </a:lnTo>
                <a:lnTo>
                  <a:pt x="318516" y="152400"/>
                </a:lnTo>
                <a:lnTo>
                  <a:pt x="326390" y="152400"/>
                </a:lnTo>
                <a:lnTo>
                  <a:pt x="326390" y="149859"/>
                </a:lnTo>
                <a:close/>
              </a:path>
              <a:path w="384809" h="388620">
                <a:moveTo>
                  <a:pt x="72123" y="139700"/>
                </a:moveTo>
                <a:lnTo>
                  <a:pt x="52108" y="139700"/>
                </a:lnTo>
                <a:lnTo>
                  <a:pt x="49606" y="142239"/>
                </a:lnTo>
                <a:lnTo>
                  <a:pt x="49606" y="147319"/>
                </a:lnTo>
                <a:lnTo>
                  <a:pt x="52108" y="149859"/>
                </a:lnTo>
                <a:lnTo>
                  <a:pt x="72123" y="149859"/>
                </a:lnTo>
                <a:lnTo>
                  <a:pt x="74625" y="147319"/>
                </a:lnTo>
                <a:lnTo>
                  <a:pt x="74625" y="142239"/>
                </a:lnTo>
                <a:lnTo>
                  <a:pt x="72123" y="139700"/>
                </a:lnTo>
                <a:close/>
              </a:path>
              <a:path w="384809" h="388620">
                <a:moveTo>
                  <a:pt x="332740" y="140969"/>
                </a:moveTo>
                <a:lnTo>
                  <a:pt x="312293" y="140969"/>
                </a:lnTo>
                <a:lnTo>
                  <a:pt x="310134" y="142239"/>
                </a:lnTo>
                <a:lnTo>
                  <a:pt x="310134" y="147319"/>
                </a:lnTo>
                <a:lnTo>
                  <a:pt x="312293" y="149859"/>
                </a:lnTo>
                <a:lnTo>
                  <a:pt x="332740" y="149859"/>
                </a:lnTo>
                <a:lnTo>
                  <a:pt x="334772" y="147319"/>
                </a:lnTo>
                <a:lnTo>
                  <a:pt x="335153" y="144779"/>
                </a:lnTo>
                <a:lnTo>
                  <a:pt x="334772" y="142239"/>
                </a:lnTo>
                <a:lnTo>
                  <a:pt x="332740" y="140969"/>
                </a:lnTo>
                <a:close/>
              </a:path>
              <a:path w="384809" h="388620">
                <a:moveTo>
                  <a:pt x="326390" y="138429"/>
                </a:moveTo>
                <a:lnTo>
                  <a:pt x="318516" y="138429"/>
                </a:lnTo>
                <a:lnTo>
                  <a:pt x="318516" y="140969"/>
                </a:lnTo>
                <a:lnTo>
                  <a:pt x="326390" y="140969"/>
                </a:lnTo>
                <a:lnTo>
                  <a:pt x="326390" y="138429"/>
                </a:lnTo>
                <a:close/>
              </a:path>
              <a:path w="384809" h="388620">
                <a:moveTo>
                  <a:pt x="65874" y="137159"/>
                </a:moveTo>
                <a:lnTo>
                  <a:pt x="58369" y="137159"/>
                </a:lnTo>
                <a:lnTo>
                  <a:pt x="58369" y="139700"/>
                </a:lnTo>
                <a:lnTo>
                  <a:pt x="65874" y="139700"/>
                </a:lnTo>
                <a:lnTo>
                  <a:pt x="65874" y="137159"/>
                </a:lnTo>
                <a:close/>
              </a:path>
              <a:path w="384809" h="388620">
                <a:moveTo>
                  <a:pt x="332740" y="128269"/>
                </a:moveTo>
                <a:lnTo>
                  <a:pt x="312293" y="128269"/>
                </a:lnTo>
                <a:lnTo>
                  <a:pt x="310134" y="130809"/>
                </a:lnTo>
                <a:lnTo>
                  <a:pt x="310134" y="135889"/>
                </a:lnTo>
                <a:lnTo>
                  <a:pt x="312293" y="138429"/>
                </a:lnTo>
                <a:lnTo>
                  <a:pt x="332740" y="138429"/>
                </a:lnTo>
                <a:lnTo>
                  <a:pt x="334772" y="135889"/>
                </a:lnTo>
                <a:lnTo>
                  <a:pt x="335153" y="133350"/>
                </a:lnTo>
                <a:lnTo>
                  <a:pt x="334772" y="130809"/>
                </a:lnTo>
                <a:lnTo>
                  <a:pt x="332740" y="128269"/>
                </a:lnTo>
                <a:close/>
              </a:path>
              <a:path w="384809" h="388620">
                <a:moveTo>
                  <a:pt x="72123" y="128269"/>
                </a:moveTo>
                <a:lnTo>
                  <a:pt x="52108" y="128269"/>
                </a:lnTo>
                <a:lnTo>
                  <a:pt x="49606" y="130809"/>
                </a:lnTo>
                <a:lnTo>
                  <a:pt x="49606" y="135889"/>
                </a:lnTo>
                <a:lnTo>
                  <a:pt x="52108" y="137159"/>
                </a:lnTo>
                <a:lnTo>
                  <a:pt x="72123" y="137159"/>
                </a:lnTo>
                <a:lnTo>
                  <a:pt x="74625" y="135889"/>
                </a:lnTo>
                <a:lnTo>
                  <a:pt x="74625" y="130809"/>
                </a:lnTo>
                <a:lnTo>
                  <a:pt x="72123" y="128269"/>
                </a:lnTo>
                <a:close/>
              </a:path>
              <a:path w="384809" h="388620">
                <a:moveTo>
                  <a:pt x="183976" y="110489"/>
                </a:moveTo>
                <a:lnTo>
                  <a:pt x="162559" y="110489"/>
                </a:lnTo>
                <a:lnTo>
                  <a:pt x="160909" y="132079"/>
                </a:lnTo>
                <a:lnTo>
                  <a:pt x="186563" y="132079"/>
                </a:lnTo>
                <a:lnTo>
                  <a:pt x="176784" y="123189"/>
                </a:lnTo>
                <a:lnTo>
                  <a:pt x="177165" y="116839"/>
                </a:lnTo>
                <a:lnTo>
                  <a:pt x="183976" y="110489"/>
                </a:lnTo>
                <a:close/>
              </a:path>
              <a:path w="384809" h="388620">
                <a:moveTo>
                  <a:pt x="335153" y="110489"/>
                </a:moveTo>
                <a:lnTo>
                  <a:pt x="311022" y="110489"/>
                </a:lnTo>
                <a:lnTo>
                  <a:pt x="223900" y="132079"/>
                </a:lnTo>
                <a:lnTo>
                  <a:pt x="278998" y="132079"/>
                </a:lnTo>
                <a:lnTo>
                  <a:pt x="318516" y="121919"/>
                </a:lnTo>
                <a:lnTo>
                  <a:pt x="326390" y="121919"/>
                </a:lnTo>
                <a:lnTo>
                  <a:pt x="326390" y="120650"/>
                </a:lnTo>
                <a:lnTo>
                  <a:pt x="335153" y="118109"/>
                </a:lnTo>
                <a:lnTo>
                  <a:pt x="335153" y="110489"/>
                </a:lnTo>
                <a:close/>
              </a:path>
              <a:path w="384809" h="388620">
                <a:moveTo>
                  <a:pt x="143332" y="48259"/>
                </a:moveTo>
                <a:lnTo>
                  <a:pt x="104228" y="48259"/>
                </a:lnTo>
                <a:lnTo>
                  <a:pt x="163068" y="71119"/>
                </a:lnTo>
                <a:lnTo>
                  <a:pt x="163068" y="96519"/>
                </a:lnTo>
                <a:lnTo>
                  <a:pt x="49606" y="96519"/>
                </a:lnTo>
                <a:lnTo>
                  <a:pt x="49606" y="118109"/>
                </a:lnTo>
                <a:lnTo>
                  <a:pt x="58369" y="120650"/>
                </a:lnTo>
                <a:lnTo>
                  <a:pt x="58369" y="128269"/>
                </a:lnTo>
                <a:lnTo>
                  <a:pt x="65874" y="128269"/>
                </a:lnTo>
                <a:lnTo>
                  <a:pt x="65874" y="121919"/>
                </a:lnTo>
                <a:lnTo>
                  <a:pt x="119916" y="121919"/>
                </a:lnTo>
                <a:lnTo>
                  <a:pt x="73799" y="110489"/>
                </a:lnTo>
                <a:lnTo>
                  <a:pt x="183976" y="110489"/>
                </a:lnTo>
                <a:lnTo>
                  <a:pt x="192150" y="102869"/>
                </a:lnTo>
                <a:lnTo>
                  <a:pt x="178053" y="102869"/>
                </a:lnTo>
                <a:lnTo>
                  <a:pt x="178053" y="91439"/>
                </a:lnTo>
                <a:lnTo>
                  <a:pt x="205333" y="91439"/>
                </a:lnTo>
                <a:lnTo>
                  <a:pt x="206756" y="90169"/>
                </a:lnTo>
                <a:lnTo>
                  <a:pt x="222250" y="90169"/>
                </a:lnTo>
                <a:lnTo>
                  <a:pt x="222250" y="88900"/>
                </a:lnTo>
                <a:lnTo>
                  <a:pt x="192150" y="88900"/>
                </a:lnTo>
                <a:lnTo>
                  <a:pt x="178053" y="76200"/>
                </a:lnTo>
                <a:lnTo>
                  <a:pt x="178053" y="68579"/>
                </a:lnTo>
                <a:lnTo>
                  <a:pt x="190869" y="55879"/>
                </a:lnTo>
                <a:lnTo>
                  <a:pt x="163068" y="55879"/>
                </a:lnTo>
                <a:lnTo>
                  <a:pt x="143332" y="48259"/>
                </a:lnTo>
                <a:close/>
              </a:path>
              <a:path w="384809" h="388620">
                <a:moveTo>
                  <a:pt x="326390" y="121919"/>
                </a:moveTo>
                <a:lnTo>
                  <a:pt x="318516" y="121919"/>
                </a:lnTo>
                <a:lnTo>
                  <a:pt x="318516" y="128269"/>
                </a:lnTo>
                <a:lnTo>
                  <a:pt x="326390" y="128269"/>
                </a:lnTo>
                <a:lnTo>
                  <a:pt x="326390" y="121919"/>
                </a:lnTo>
                <a:close/>
              </a:path>
              <a:path w="384809" h="388620">
                <a:moveTo>
                  <a:pt x="205333" y="91439"/>
                </a:moveTo>
                <a:lnTo>
                  <a:pt x="178053" y="91439"/>
                </a:lnTo>
                <a:lnTo>
                  <a:pt x="184277" y="96519"/>
                </a:lnTo>
                <a:lnTo>
                  <a:pt x="178053" y="102869"/>
                </a:lnTo>
                <a:lnTo>
                  <a:pt x="206756" y="102869"/>
                </a:lnTo>
                <a:lnTo>
                  <a:pt x="199644" y="96519"/>
                </a:lnTo>
                <a:lnTo>
                  <a:pt x="205333" y="91439"/>
                </a:lnTo>
                <a:close/>
              </a:path>
              <a:path w="384809" h="388620">
                <a:moveTo>
                  <a:pt x="222250" y="41909"/>
                </a:moveTo>
                <a:lnTo>
                  <a:pt x="206756" y="41909"/>
                </a:lnTo>
                <a:lnTo>
                  <a:pt x="206756" y="54609"/>
                </a:lnTo>
                <a:lnTo>
                  <a:pt x="192150" y="54609"/>
                </a:lnTo>
                <a:lnTo>
                  <a:pt x="206756" y="68579"/>
                </a:lnTo>
                <a:lnTo>
                  <a:pt x="206756" y="76200"/>
                </a:lnTo>
                <a:lnTo>
                  <a:pt x="192150" y="88900"/>
                </a:lnTo>
                <a:lnTo>
                  <a:pt x="222250" y="88900"/>
                </a:lnTo>
                <a:lnTo>
                  <a:pt x="222250" y="71119"/>
                </a:lnTo>
                <a:lnTo>
                  <a:pt x="260857" y="55879"/>
                </a:lnTo>
                <a:lnTo>
                  <a:pt x="222250" y="55879"/>
                </a:lnTo>
                <a:lnTo>
                  <a:pt x="222250" y="41909"/>
                </a:lnTo>
                <a:close/>
              </a:path>
              <a:path w="384809" h="388620">
                <a:moveTo>
                  <a:pt x="110896" y="76200"/>
                </a:moveTo>
                <a:lnTo>
                  <a:pt x="90474" y="76200"/>
                </a:lnTo>
                <a:lnTo>
                  <a:pt x="87972" y="78739"/>
                </a:lnTo>
                <a:lnTo>
                  <a:pt x="87972" y="83819"/>
                </a:lnTo>
                <a:lnTo>
                  <a:pt x="90474" y="86359"/>
                </a:lnTo>
                <a:lnTo>
                  <a:pt x="110896" y="86359"/>
                </a:lnTo>
                <a:lnTo>
                  <a:pt x="112979" y="83819"/>
                </a:lnTo>
                <a:lnTo>
                  <a:pt x="112979" y="78739"/>
                </a:lnTo>
                <a:lnTo>
                  <a:pt x="110896" y="76200"/>
                </a:lnTo>
                <a:close/>
              </a:path>
              <a:path w="384809" h="388620">
                <a:moveTo>
                  <a:pt x="294386" y="77469"/>
                </a:moveTo>
                <a:lnTo>
                  <a:pt x="273938" y="77469"/>
                </a:lnTo>
                <a:lnTo>
                  <a:pt x="271780" y="78739"/>
                </a:lnTo>
                <a:lnTo>
                  <a:pt x="271399" y="82550"/>
                </a:lnTo>
                <a:lnTo>
                  <a:pt x="271780" y="83819"/>
                </a:lnTo>
                <a:lnTo>
                  <a:pt x="273938" y="86359"/>
                </a:lnTo>
                <a:lnTo>
                  <a:pt x="294386" y="86359"/>
                </a:lnTo>
                <a:lnTo>
                  <a:pt x="296418" y="83819"/>
                </a:lnTo>
                <a:lnTo>
                  <a:pt x="296418" y="78739"/>
                </a:lnTo>
                <a:lnTo>
                  <a:pt x="294386" y="77469"/>
                </a:lnTo>
                <a:close/>
              </a:path>
              <a:path w="384809" h="388620">
                <a:moveTo>
                  <a:pt x="296799" y="81279"/>
                </a:moveTo>
                <a:lnTo>
                  <a:pt x="296418" y="81279"/>
                </a:lnTo>
                <a:lnTo>
                  <a:pt x="296418" y="82550"/>
                </a:lnTo>
                <a:lnTo>
                  <a:pt x="296799" y="82550"/>
                </a:lnTo>
                <a:lnTo>
                  <a:pt x="296799" y="81279"/>
                </a:lnTo>
                <a:close/>
              </a:path>
              <a:path w="384809" h="388620">
                <a:moveTo>
                  <a:pt x="288036" y="73659"/>
                </a:moveTo>
                <a:lnTo>
                  <a:pt x="280162" y="73659"/>
                </a:lnTo>
                <a:lnTo>
                  <a:pt x="280162" y="77469"/>
                </a:lnTo>
                <a:lnTo>
                  <a:pt x="288036" y="77469"/>
                </a:lnTo>
                <a:lnTo>
                  <a:pt x="288036" y="73659"/>
                </a:lnTo>
                <a:close/>
              </a:path>
              <a:path w="384809" h="388620">
                <a:moveTo>
                  <a:pt x="104228" y="73659"/>
                </a:moveTo>
                <a:lnTo>
                  <a:pt x="96723" y="73659"/>
                </a:lnTo>
                <a:lnTo>
                  <a:pt x="96723" y="76200"/>
                </a:lnTo>
                <a:lnTo>
                  <a:pt x="104228" y="76200"/>
                </a:lnTo>
                <a:lnTo>
                  <a:pt x="104228" y="73659"/>
                </a:lnTo>
                <a:close/>
              </a:path>
              <a:path w="384809" h="388620">
                <a:moveTo>
                  <a:pt x="110896" y="64769"/>
                </a:moveTo>
                <a:lnTo>
                  <a:pt x="90474" y="64769"/>
                </a:lnTo>
                <a:lnTo>
                  <a:pt x="87972" y="67309"/>
                </a:lnTo>
                <a:lnTo>
                  <a:pt x="87972" y="72389"/>
                </a:lnTo>
                <a:lnTo>
                  <a:pt x="90474" y="73659"/>
                </a:lnTo>
                <a:lnTo>
                  <a:pt x="110896" y="73659"/>
                </a:lnTo>
                <a:lnTo>
                  <a:pt x="112979" y="72389"/>
                </a:lnTo>
                <a:lnTo>
                  <a:pt x="112979" y="67309"/>
                </a:lnTo>
                <a:lnTo>
                  <a:pt x="110896" y="64769"/>
                </a:lnTo>
                <a:close/>
              </a:path>
              <a:path w="384809" h="388620">
                <a:moveTo>
                  <a:pt x="294386" y="64769"/>
                </a:moveTo>
                <a:lnTo>
                  <a:pt x="273938" y="64769"/>
                </a:lnTo>
                <a:lnTo>
                  <a:pt x="271780" y="67309"/>
                </a:lnTo>
                <a:lnTo>
                  <a:pt x="271399" y="69850"/>
                </a:lnTo>
                <a:lnTo>
                  <a:pt x="271780" y="72389"/>
                </a:lnTo>
                <a:lnTo>
                  <a:pt x="273938" y="73659"/>
                </a:lnTo>
                <a:lnTo>
                  <a:pt x="294386" y="73659"/>
                </a:lnTo>
                <a:lnTo>
                  <a:pt x="296418" y="72389"/>
                </a:lnTo>
                <a:lnTo>
                  <a:pt x="296418" y="67309"/>
                </a:lnTo>
                <a:lnTo>
                  <a:pt x="294386" y="64769"/>
                </a:lnTo>
                <a:close/>
              </a:path>
              <a:path w="384809" h="388620">
                <a:moveTo>
                  <a:pt x="104228" y="62229"/>
                </a:moveTo>
                <a:lnTo>
                  <a:pt x="96723" y="62229"/>
                </a:lnTo>
                <a:lnTo>
                  <a:pt x="96723" y="64769"/>
                </a:lnTo>
                <a:lnTo>
                  <a:pt x="104228" y="64769"/>
                </a:lnTo>
                <a:lnTo>
                  <a:pt x="104228" y="62229"/>
                </a:lnTo>
                <a:close/>
              </a:path>
              <a:path w="384809" h="388620">
                <a:moveTo>
                  <a:pt x="288036" y="63500"/>
                </a:moveTo>
                <a:lnTo>
                  <a:pt x="280162" y="63500"/>
                </a:lnTo>
                <a:lnTo>
                  <a:pt x="280162" y="64769"/>
                </a:lnTo>
                <a:lnTo>
                  <a:pt x="288036" y="64769"/>
                </a:lnTo>
                <a:lnTo>
                  <a:pt x="288036" y="63500"/>
                </a:lnTo>
                <a:close/>
              </a:path>
              <a:path w="384809" h="388620">
                <a:moveTo>
                  <a:pt x="294386" y="53339"/>
                </a:moveTo>
                <a:lnTo>
                  <a:pt x="273938" y="53339"/>
                </a:lnTo>
                <a:lnTo>
                  <a:pt x="271780" y="55879"/>
                </a:lnTo>
                <a:lnTo>
                  <a:pt x="271399" y="58419"/>
                </a:lnTo>
                <a:lnTo>
                  <a:pt x="271780" y="60959"/>
                </a:lnTo>
                <a:lnTo>
                  <a:pt x="273938" y="63500"/>
                </a:lnTo>
                <a:lnTo>
                  <a:pt x="294386" y="63500"/>
                </a:lnTo>
                <a:lnTo>
                  <a:pt x="296418" y="60959"/>
                </a:lnTo>
                <a:lnTo>
                  <a:pt x="296418" y="55879"/>
                </a:lnTo>
                <a:lnTo>
                  <a:pt x="294386" y="53339"/>
                </a:lnTo>
                <a:close/>
              </a:path>
              <a:path w="384809" h="388620">
                <a:moveTo>
                  <a:pt x="110896" y="53339"/>
                </a:moveTo>
                <a:lnTo>
                  <a:pt x="90474" y="53339"/>
                </a:lnTo>
                <a:lnTo>
                  <a:pt x="87972" y="54609"/>
                </a:lnTo>
                <a:lnTo>
                  <a:pt x="87972" y="59689"/>
                </a:lnTo>
                <a:lnTo>
                  <a:pt x="90474" y="62229"/>
                </a:lnTo>
                <a:lnTo>
                  <a:pt x="110896" y="62229"/>
                </a:lnTo>
                <a:lnTo>
                  <a:pt x="112979" y="59689"/>
                </a:lnTo>
                <a:lnTo>
                  <a:pt x="112979" y="54609"/>
                </a:lnTo>
                <a:lnTo>
                  <a:pt x="110896" y="53339"/>
                </a:lnTo>
                <a:close/>
              </a:path>
              <a:path w="384809" h="388620">
                <a:moveTo>
                  <a:pt x="185165" y="34289"/>
                </a:moveTo>
                <a:lnTo>
                  <a:pt x="163068" y="34289"/>
                </a:lnTo>
                <a:lnTo>
                  <a:pt x="163068" y="55879"/>
                </a:lnTo>
                <a:lnTo>
                  <a:pt x="190869" y="55879"/>
                </a:lnTo>
                <a:lnTo>
                  <a:pt x="192150" y="54609"/>
                </a:lnTo>
                <a:lnTo>
                  <a:pt x="206756" y="54609"/>
                </a:lnTo>
                <a:lnTo>
                  <a:pt x="205333" y="53339"/>
                </a:lnTo>
                <a:lnTo>
                  <a:pt x="178053" y="53339"/>
                </a:lnTo>
                <a:lnTo>
                  <a:pt x="178053" y="41909"/>
                </a:lnTo>
                <a:lnTo>
                  <a:pt x="222250" y="41909"/>
                </a:lnTo>
                <a:lnTo>
                  <a:pt x="222250" y="40639"/>
                </a:lnTo>
                <a:lnTo>
                  <a:pt x="192150" y="40639"/>
                </a:lnTo>
                <a:lnTo>
                  <a:pt x="185165" y="34289"/>
                </a:lnTo>
                <a:close/>
              </a:path>
              <a:path w="384809" h="388620">
                <a:moveTo>
                  <a:pt x="296418" y="34289"/>
                </a:moveTo>
                <a:lnTo>
                  <a:pt x="277622" y="34289"/>
                </a:lnTo>
                <a:lnTo>
                  <a:pt x="222250" y="55879"/>
                </a:lnTo>
                <a:lnTo>
                  <a:pt x="260857" y="55879"/>
                </a:lnTo>
                <a:lnTo>
                  <a:pt x="280162" y="48259"/>
                </a:lnTo>
                <a:lnTo>
                  <a:pt x="288036" y="48259"/>
                </a:lnTo>
                <a:lnTo>
                  <a:pt x="288036" y="45719"/>
                </a:lnTo>
                <a:lnTo>
                  <a:pt x="296418" y="41909"/>
                </a:lnTo>
                <a:lnTo>
                  <a:pt x="296418" y="34289"/>
                </a:lnTo>
                <a:close/>
              </a:path>
              <a:path w="384809" h="388620">
                <a:moveTo>
                  <a:pt x="296418" y="21589"/>
                </a:moveTo>
                <a:lnTo>
                  <a:pt x="88379" y="21589"/>
                </a:lnTo>
                <a:lnTo>
                  <a:pt x="88379" y="41909"/>
                </a:lnTo>
                <a:lnTo>
                  <a:pt x="96723" y="45719"/>
                </a:lnTo>
                <a:lnTo>
                  <a:pt x="96723" y="53339"/>
                </a:lnTo>
                <a:lnTo>
                  <a:pt x="104228" y="53339"/>
                </a:lnTo>
                <a:lnTo>
                  <a:pt x="104228" y="48259"/>
                </a:lnTo>
                <a:lnTo>
                  <a:pt x="143332" y="48259"/>
                </a:lnTo>
                <a:lnTo>
                  <a:pt x="107149" y="34289"/>
                </a:lnTo>
                <a:lnTo>
                  <a:pt x="296418" y="34289"/>
                </a:lnTo>
                <a:lnTo>
                  <a:pt x="296418" y="21589"/>
                </a:lnTo>
                <a:close/>
              </a:path>
              <a:path w="384809" h="388620">
                <a:moveTo>
                  <a:pt x="206756" y="41909"/>
                </a:moveTo>
                <a:lnTo>
                  <a:pt x="178053" y="41909"/>
                </a:lnTo>
                <a:lnTo>
                  <a:pt x="184277" y="48259"/>
                </a:lnTo>
                <a:lnTo>
                  <a:pt x="178053" y="53339"/>
                </a:lnTo>
                <a:lnTo>
                  <a:pt x="205333" y="53339"/>
                </a:lnTo>
                <a:lnTo>
                  <a:pt x="199644" y="48259"/>
                </a:lnTo>
                <a:lnTo>
                  <a:pt x="206756" y="41909"/>
                </a:lnTo>
                <a:close/>
              </a:path>
              <a:path w="384809" h="388620">
                <a:moveTo>
                  <a:pt x="288036" y="48259"/>
                </a:moveTo>
                <a:lnTo>
                  <a:pt x="280162" y="48259"/>
                </a:lnTo>
                <a:lnTo>
                  <a:pt x="280162" y="53339"/>
                </a:lnTo>
                <a:lnTo>
                  <a:pt x="288036" y="53339"/>
                </a:lnTo>
                <a:lnTo>
                  <a:pt x="288036" y="48259"/>
                </a:lnTo>
                <a:close/>
              </a:path>
              <a:path w="384809" h="388620">
                <a:moveTo>
                  <a:pt x="222250" y="34289"/>
                </a:moveTo>
                <a:lnTo>
                  <a:pt x="198881" y="34289"/>
                </a:lnTo>
                <a:lnTo>
                  <a:pt x="192150" y="40639"/>
                </a:lnTo>
                <a:lnTo>
                  <a:pt x="222250" y="40639"/>
                </a:lnTo>
                <a:lnTo>
                  <a:pt x="222250" y="34289"/>
                </a:lnTo>
                <a:close/>
              </a:path>
              <a:path w="384809" h="388620">
                <a:moveTo>
                  <a:pt x="222250" y="0"/>
                </a:moveTo>
                <a:lnTo>
                  <a:pt x="163068" y="0"/>
                </a:lnTo>
                <a:lnTo>
                  <a:pt x="163068" y="21589"/>
                </a:lnTo>
                <a:lnTo>
                  <a:pt x="178053" y="21589"/>
                </a:lnTo>
                <a:lnTo>
                  <a:pt x="178053" y="13969"/>
                </a:lnTo>
                <a:lnTo>
                  <a:pt x="222250" y="13969"/>
                </a:lnTo>
                <a:lnTo>
                  <a:pt x="222250" y="0"/>
                </a:lnTo>
                <a:close/>
              </a:path>
              <a:path w="384809" h="388620">
                <a:moveTo>
                  <a:pt x="222250" y="13969"/>
                </a:moveTo>
                <a:lnTo>
                  <a:pt x="206756" y="13969"/>
                </a:lnTo>
                <a:lnTo>
                  <a:pt x="206756" y="21589"/>
                </a:lnTo>
                <a:lnTo>
                  <a:pt x="222250" y="21589"/>
                </a:lnTo>
                <a:lnTo>
                  <a:pt x="222250" y="13969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4" name="object 4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10</a:t>
            </a:fld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33424"/>
            <a:ext cx="5538470" cy="571500"/>
          </a:xfrm>
          <a:custGeom>
            <a:avLst/>
            <a:gdLst/>
            <a:ahLst/>
            <a:cxnLst/>
            <a:rect l="l" t="t" r="r" b="b"/>
            <a:pathLst>
              <a:path w="5538470" h="571500">
                <a:moveTo>
                  <a:pt x="5033137" y="0"/>
                </a:moveTo>
                <a:lnTo>
                  <a:pt x="0" y="0"/>
                </a:lnTo>
                <a:lnTo>
                  <a:pt x="0" y="571500"/>
                </a:lnTo>
                <a:lnTo>
                  <a:pt x="5033137" y="571500"/>
                </a:lnTo>
                <a:lnTo>
                  <a:pt x="5538470" y="285750"/>
                </a:lnTo>
                <a:lnTo>
                  <a:pt x="503313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9415271"/>
            <a:ext cx="5538470" cy="457200"/>
          </a:xfrm>
          <a:custGeom>
            <a:avLst/>
            <a:gdLst/>
            <a:ahLst/>
            <a:cxnLst/>
            <a:rect l="l" t="t" r="r" b="b"/>
            <a:pathLst>
              <a:path w="5538470" h="457200">
                <a:moveTo>
                  <a:pt x="5108321" y="0"/>
                </a:moveTo>
                <a:lnTo>
                  <a:pt x="0" y="0"/>
                </a:lnTo>
                <a:lnTo>
                  <a:pt x="0" y="457161"/>
                </a:lnTo>
                <a:lnTo>
                  <a:pt x="5108321" y="457161"/>
                </a:lnTo>
                <a:lnTo>
                  <a:pt x="5538470" y="228561"/>
                </a:lnTo>
                <a:lnTo>
                  <a:pt x="5108321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068120" y="7224013"/>
            <a:ext cx="236791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Пакет акцій до</a:t>
            </a:r>
            <a:r>
              <a:rPr sz="1400" spc="-5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приватизації: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8120" y="7544054"/>
            <a:ext cx="138493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Період</a:t>
            </a:r>
            <a:r>
              <a:rPr sz="1400" spc="-6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аукціону: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8120" y="8069833"/>
            <a:ext cx="67246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Радни</a:t>
            </a:r>
            <a:r>
              <a:rPr sz="1400" spc="-10" dirty="0">
                <a:solidFill>
                  <a:srgbClr val="333333"/>
                </a:solidFill>
                <a:latin typeface="Arial"/>
                <a:cs typeface="Arial"/>
              </a:rPr>
              <a:t>к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8120" y="9531603"/>
            <a:ext cx="324548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Детальніше:</a:t>
            </a:r>
            <a:r>
              <a:rPr sz="1400" spc="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privatization.gov.ua/kharkiv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99185" y="1804415"/>
            <a:ext cx="3086100" cy="18089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2425064" y="2221737"/>
            <a:ext cx="182880" cy="1543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2425064" y="2221737"/>
            <a:ext cx="182880" cy="154305"/>
          </a:xfrm>
          <a:custGeom>
            <a:avLst/>
            <a:gdLst/>
            <a:ahLst/>
            <a:cxnLst/>
            <a:rect l="l" t="t" r="r" b="b"/>
            <a:pathLst>
              <a:path w="182880" h="154305">
                <a:moveTo>
                  <a:pt x="0" y="59054"/>
                </a:moveTo>
                <a:lnTo>
                  <a:pt x="69850" y="59054"/>
                </a:lnTo>
                <a:lnTo>
                  <a:pt x="91440" y="0"/>
                </a:lnTo>
                <a:lnTo>
                  <a:pt x="113030" y="59054"/>
                </a:lnTo>
                <a:lnTo>
                  <a:pt x="182880" y="59054"/>
                </a:lnTo>
                <a:lnTo>
                  <a:pt x="126365" y="95376"/>
                </a:lnTo>
                <a:lnTo>
                  <a:pt x="147955" y="154304"/>
                </a:lnTo>
                <a:lnTo>
                  <a:pt x="91440" y="117982"/>
                </a:lnTo>
                <a:lnTo>
                  <a:pt x="34925" y="154304"/>
                </a:lnTo>
                <a:lnTo>
                  <a:pt x="56515" y="95376"/>
                </a:lnTo>
                <a:lnTo>
                  <a:pt x="0" y="59054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3480434" y="2428747"/>
            <a:ext cx="59055" cy="149860"/>
          </a:xfrm>
          <a:custGeom>
            <a:avLst/>
            <a:gdLst/>
            <a:ahLst/>
            <a:cxnLst/>
            <a:rect l="l" t="t" r="r" b="b"/>
            <a:pathLst>
              <a:path w="59054" h="149860">
                <a:moveTo>
                  <a:pt x="52959" y="0"/>
                </a:moveTo>
                <a:lnTo>
                  <a:pt x="25400" y="33146"/>
                </a:lnTo>
                <a:lnTo>
                  <a:pt x="1777" y="66675"/>
                </a:lnTo>
                <a:lnTo>
                  <a:pt x="0" y="70357"/>
                </a:lnTo>
                <a:lnTo>
                  <a:pt x="0" y="71119"/>
                </a:lnTo>
                <a:lnTo>
                  <a:pt x="23622" y="84708"/>
                </a:lnTo>
                <a:lnTo>
                  <a:pt x="26924" y="86486"/>
                </a:lnTo>
                <a:lnTo>
                  <a:pt x="27812" y="87121"/>
                </a:lnTo>
                <a:lnTo>
                  <a:pt x="28193" y="87756"/>
                </a:lnTo>
                <a:lnTo>
                  <a:pt x="28193" y="88772"/>
                </a:lnTo>
                <a:lnTo>
                  <a:pt x="27559" y="90804"/>
                </a:lnTo>
                <a:lnTo>
                  <a:pt x="24891" y="98425"/>
                </a:lnTo>
                <a:lnTo>
                  <a:pt x="17017" y="119252"/>
                </a:lnTo>
                <a:lnTo>
                  <a:pt x="8762" y="140080"/>
                </a:lnTo>
                <a:lnTo>
                  <a:pt x="6350" y="146811"/>
                </a:lnTo>
                <a:lnTo>
                  <a:pt x="5714" y="148843"/>
                </a:lnTo>
                <a:lnTo>
                  <a:pt x="5714" y="149859"/>
                </a:lnTo>
                <a:lnTo>
                  <a:pt x="33274" y="116458"/>
                </a:lnTo>
                <a:lnTo>
                  <a:pt x="56895" y="83057"/>
                </a:lnTo>
                <a:lnTo>
                  <a:pt x="58419" y="80263"/>
                </a:lnTo>
                <a:lnTo>
                  <a:pt x="59054" y="79247"/>
                </a:lnTo>
                <a:lnTo>
                  <a:pt x="59054" y="78612"/>
                </a:lnTo>
                <a:lnTo>
                  <a:pt x="58419" y="77596"/>
                </a:lnTo>
                <a:lnTo>
                  <a:pt x="35178" y="64896"/>
                </a:lnTo>
                <a:lnTo>
                  <a:pt x="32130" y="63245"/>
                </a:lnTo>
                <a:lnTo>
                  <a:pt x="31241" y="62483"/>
                </a:lnTo>
                <a:lnTo>
                  <a:pt x="30606" y="62229"/>
                </a:lnTo>
                <a:lnTo>
                  <a:pt x="30861" y="61213"/>
                </a:lnTo>
                <a:lnTo>
                  <a:pt x="31495" y="59054"/>
                </a:lnTo>
                <a:lnTo>
                  <a:pt x="34162" y="51942"/>
                </a:lnTo>
                <a:lnTo>
                  <a:pt x="42037" y="30733"/>
                </a:lnTo>
                <a:lnTo>
                  <a:pt x="49911" y="9905"/>
                </a:lnTo>
                <a:lnTo>
                  <a:pt x="52450" y="2793"/>
                </a:lnTo>
                <a:lnTo>
                  <a:pt x="52959" y="761"/>
                </a:lnTo>
                <a:lnTo>
                  <a:pt x="52959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3480434" y="2428747"/>
            <a:ext cx="59055" cy="149860"/>
          </a:xfrm>
          <a:custGeom>
            <a:avLst/>
            <a:gdLst/>
            <a:ahLst/>
            <a:cxnLst/>
            <a:rect l="l" t="t" r="r" b="b"/>
            <a:pathLst>
              <a:path w="59054" h="149860">
                <a:moveTo>
                  <a:pt x="5714" y="149859"/>
                </a:moveTo>
                <a:lnTo>
                  <a:pt x="5714" y="148843"/>
                </a:lnTo>
                <a:lnTo>
                  <a:pt x="6350" y="146811"/>
                </a:lnTo>
                <a:lnTo>
                  <a:pt x="8762" y="140080"/>
                </a:lnTo>
                <a:lnTo>
                  <a:pt x="17017" y="119252"/>
                </a:lnTo>
                <a:lnTo>
                  <a:pt x="24891" y="98425"/>
                </a:lnTo>
                <a:lnTo>
                  <a:pt x="27559" y="90804"/>
                </a:lnTo>
                <a:lnTo>
                  <a:pt x="28193" y="88772"/>
                </a:lnTo>
                <a:lnTo>
                  <a:pt x="28193" y="87756"/>
                </a:lnTo>
                <a:lnTo>
                  <a:pt x="27812" y="87121"/>
                </a:lnTo>
                <a:lnTo>
                  <a:pt x="26924" y="86486"/>
                </a:lnTo>
                <a:lnTo>
                  <a:pt x="23622" y="84708"/>
                </a:lnTo>
                <a:lnTo>
                  <a:pt x="14224" y="80263"/>
                </a:lnTo>
                <a:lnTo>
                  <a:pt x="9143" y="77596"/>
                </a:lnTo>
                <a:lnTo>
                  <a:pt x="4825" y="75183"/>
                </a:lnTo>
                <a:lnTo>
                  <a:pt x="1524" y="73151"/>
                </a:lnTo>
                <a:lnTo>
                  <a:pt x="253" y="72135"/>
                </a:lnTo>
                <a:lnTo>
                  <a:pt x="0" y="71119"/>
                </a:lnTo>
                <a:lnTo>
                  <a:pt x="0" y="70357"/>
                </a:lnTo>
                <a:lnTo>
                  <a:pt x="25400" y="33146"/>
                </a:lnTo>
                <a:lnTo>
                  <a:pt x="35432" y="20574"/>
                </a:lnTo>
                <a:lnTo>
                  <a:pt x="43941" y="9905"/>
                </a:lnTo>
                <a:lnTo>
                  <a:pt x="50291" y="2412"/>
                </a:lnTo>
                <a:lnTo>
                  <a:pt x="52450" y="380"/>
                </a:lnTo>
                <a:lnTo>
                  <a:pt x="52959" y="0"/>
                </a:lnTo>
                <a:lnTo>
                  <a:pt x="52959" y="761"/>
                </a:lnTo>
                <a:lnTo>
                  <a:pt x="52450" y="2793"/>
                </a:lnTo>
                <a:lnTo>
                  <a:pt x="49911" y="9905"/>
                </a:lnTo>
                <a:lnTo>
                  <a:pt x="42037" y="30733"/>
                </a:lnTo>
                <a:lnTo>
                  <a:pt x="34162" y="51942"/>
                </a:lnTo>
                <a:lnTo>
                  <a:pt x="31495" y="59054"/>
                </a:lnTo>
                <a:lnTo>
                  <a:pt x="30861" y="61213"/>
                </a:lnTo>
                <a:lnTo>
                  <a:pt x="30606" y="62229"/>
                </a:lnTo>
                <a:lnTo>
                  <a:pt x="31241" y="62483"/>
                </a:lnTo>
                <a:lnTo>
                  <a:pt x="32130" y="63245"/>
                </a:lnTo>
                <a:lnTo>
                  <a:pt x="35178" y="64896"/>
                </a:lnTo>
                <a:lnTo>
                  <a:pt x="44830" y="69341"/>
                </a:lnTo>
                <a:lnTo>
                  <a:pt x="49911" y="71754"/>
                </a:lnTo>
                <a:lnTo>
                  <a:pt x="54228" y="74167"/>
                </a:lnTo>
                <a:lnTo>
                  <a:pt x="57530" y="76580"/>
                </a:lnTo>
                <a:lnTo>
                  <a:pt x="58419" y="77596"/>
                </a:lnTo>
                <a:lnTo>
                  <a:pt x="59054" y="78612"/>
                </a:lnTo>
                <a:lnTo>
                  <a:pt x="59054" y="79247"/>
                </a:lnTo>
                <a:lnTo>
                  <a:pt x="58419" y="80263"/>
                </a:lnTo>
                <a:lnTo>
                  <a:pt x="56895" y="83057"/>
                </a:lnTo>
                <a:lnTo>
                  <a:pt x="33274" y="116458"/>
                </a:lnTo>
                <a:lnTo>
                  <a:pt x="8509" y="147192"/>
                </a:lnTo>
                <a:lnTo>
                  <a:pt x="6603" y="149225"/>
                </a:lnTo>
                <a:lnTo>
                  <a:pt x="5714" y="149859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 txBox="1"/>
          <p:nvPr/>
        </p:nvSpPr>
        <p:spPr>
          <a:xfrm>
            <a:off x="2264410" y="2407157"/>
            <a:ext cx="1109980" cy="30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i="1" dirty="0">
                <a:solidFill>
                  <a:srgbClr val="404040"/>
                </a:solidFill>
                <a:latin typeface="Arial"/>
                <a:cs typeface="Arial"/>
              </a:rPr>
              <a:t>Київ</a:t>
            </a:r>
            <a:endParaRPr sz="800" dirty="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405"/>
              </a:spcBef>
            </a:pPr>
            <a:r>
              <a:rPr sz="800" b="1" i="1" dirty="0">
                <a:solidFill>
                  <a:srgbClr val="404040"/>
                </a:solidFill>
                <a:latin typeface="Arial"/>
                <a:cs typeface="Arial"/>
              </a:rPr>
              <a:t>Х</a:t>
            </a:r>
            <a:r>
              <a:rPr sz="800" b="1" i="1" spc="-5" dirty="0">
                <a:solidFill>
                  <a:srgbClr val="404040"/>
                </a:solidFill>
                <a:latin typeface="Arial"/>
                <a:cs typeface="Arial"/>
              </a:rPr>
              <a:t>а</a:t>
            </a:r>
            <a:r>
              <a:rPr sz="800" b="1" i="1" dirty="0">
                <a:solidFill>
                  <a:srgbClr val="404040"/>
                </a:solidFill>
                <a:latin typeface="Arial"/>
                <a:cs typeface="Arial"/>
              </a:rPr>
              <a:t>рків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59560" y="751840"/>
            <a:ext cx="2172335" cy="1003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75"/>
              </a:lnSpc>
            </a:pPr>
            <a:r>
              <a:rPr sz="2000" b="1" dirty="0">
                <a:latin typeface="Arial"/>
                <a:cs typeface="Arial"/>
              </a:rPr>
              <a:t>Харківоб</a:t>
            </a:r>
            <a:r>
              <a:rPr sz="2000" b="1" spc="-15" dirty="0">
                <a:latin typeface="Arial"/>
                <a:cs typeface="Arial"/>
              </a:rPr>
              <a:t>л</a:t>
            </a:r>
            <a:r>
              <a:rPr sz="2000" b="1" spc="-10" dirty="0">
                <a:latin typeface="Arial"/>
                <a:cs typeface="Arial"/>
              </a:rPr>
              <a:t>е</a:t>
            </a:r>
            <a:r>
              <a:rPr sz="2000" b="1" dirty="0">
                <a:latin typeface="Arial"/>
                <a:cs typeface="Arial"/>
              </a:rPr>
              <a:t>нерго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ts val="1655"/>
              </a:lnSpc>
            </a:pPr>
            <a:r>
              <a:rPr sz="1400" i="1" dirty="0">
                <a:latin typeface="Arial"/>
                <a:cs typeface="Arial"/>
              </a:rPr>
              <a:t>Розподіл</a:t>
            </a:r>
            <a:r>
              <a:rPr sz="1400" i="1" spc="-45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електроенергії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451484">
              <a:lnSpc>
                <a:spcPct val="100000"/>
              </a:lnSpc>
            </a:pPr>
            <a:r>
              <a:rPr sz="1200" b="1" spc="-5" dirty="0">
                <a:solidFill>
                  <a:srgbClr val="404040"/>
                </a:solidFill>
                <a:latin typeface="Arial"/>
                <a:cs typeface="Arial"/>
              </a:rPr>
              <a:t>Карта</a:t>
            </a:r>
            <a:r>
              <a:rPr sz="1200" b="1" spc="-7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404040"/>
                </a:solidFill>
                <a:latin typeface="Arial"/>
                <a:cs typeface="Arial"/>
              </a:rPr>
              <a:t>України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274444" y="4482337"/>
            <a:ext cx="303530" cy="2020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1393166" y="4482337"/>
            <a:ext cx="129539" cy="200660"/>
          </a:xfrm>
          <a:custGeom>
            <a:avLst/>
            <a:gdLst/>
            <a:ahLst/>
            <a:cxnLst/>
            <a:rect l="l" t="t" r="r" b="b"/>
            <a:pathLst>
              <a:path w="129540" h="200660">
                <a:moveTo>
                  <a:pt x="3452" y="153416"/>
                </a:moveTo>
                <a:lnTo>
                  <a:pt x="0" y="166667"/>
                </a:lnTo>
                <a:lnTo>
                  <a:pt x="690" y="178181"/>
                </a:lnTo>
                <a:lnTo>
                  <a:pt x="5524" y="187598"/>
                </a:lnTo>
                <a:lnTo>
                  <a:pt x="14501" y="194563"/>
                </a:lnTo>
                <a:lnTo>
                  <a:pt x="26162" y="200157"/>
                </a:lnTo>
                <a:lnTo>
                  <a:pt x="38155" y="200167"/>
                </a:lnTo>
                <a:lnTo>
                  <a:pt x="49434" y="194581"/>
                </a:lnTo>
                <a:lnTo>
                  <a:pt x="73570" y="147321"/>
                </a:lnTo>
                <a:lnTo>
                  <a:pt x="98274" y="86026"/>
                </a:lnTo>
                <a:lnTo>
                  <a:pt x="120905" y="27564"/>
                </a:lnTo>
                <a:lnTo>
                  <a:pt x="129309" y="0"/>
                </a:lnTo>
                <a:lnTo>
                  <a:pt x="108090" y="19738"/>
                </a:lnTo>
                <a:lnTo>
                  <a:pt x="67762" y="68278"/>
                </a:lnTo>
                <a:lnTo>
                  <a:pt x="26743" y="121032"/>
                </a:lnTo>
                <a:lnTo>
                  <a:pt x="3452" y="153416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1274444" y="4489830"/>
            <a:ext cx="193040" cy="194945"/>
          </a:xfrm>
          <a:custGeom>
            <a:avLst/>
            <a:gdLst/>
            <a:ahLst/>
            <a:cxnLst/>
            <a:rect l="l" t="t" r="r" b="b"/>
            <a:pathLst>
              <a:path w="193040" h="194945">
                <a:moveTo>
                  <a:pt x="151765" y="29972"/>
                </a:moveTo>
                <a:lnTo>
                  <a:pt x="159131" y="29972"/>
                </a:lnTo>
                <a:lnTo>
                  <a:pt x="166624" y="29972"/>
                </a:lnTo>
                <a:lnTo>
                  <a:pt x="170307" y="33654"/>
                </a:lnTo>
                <a:lnTo>
                  <a:pt x="175833" y="25846"/>
                </a:lnTo>
                <a:lnTo>
                  <a:pt x="181371" y="18716"/>
                </a:lnTo>
                <a:lnTo>
                  <a:pt x="186934" y="11562"/>
                </a:lnTo>
                <a:lnTo>
                  <a:pt x="192532" y="3682"/>
                </a:lnTo>
                <a:lnTo>
                  <a:pt x="183536" y="1553"/>
                </a:lnTo>
                <a:lnTo>
                  <a:pt x="173529" y="460"/>
                </a:lnTo>
                <a:lnTo>
                  <a:pt x="162831" y="57"/>
                </a:lnTo>
                <a:lnTo>
                  <a:pt x="151765" y="0"/>
                </a:lnTo>
                <a:lnTo>
                  <a:pt x="103306" y="8144"/>
                </a:lnTo>
                <a:lnTo>
                  <a:pt x="61584" y="31016"/>
                </a:lnTo>
                <a:lnTo>
                  <a:pt x="28915" y="66275"/>
                </a:lnTo>
                <a:lnTo>
                  <a:pt x="7614" y="111581"/>
                </a:lnTo>
                <a:lnTo>
                  <a:pt x="0" y="164591"/>
                </a:lnTo>
                <a:lnTo>
                  <a:pt x="0" y="168401"/>
                </a:lnTo>
                <a:lnTo>
                  <a:pt x="0" y="175894"/>
                </a:lnTo>
                <a:lnTo>
                  <a:pt x="0" y="179577"/>
                </a:lnTo>
                <a:lnTo>
                  <a:pt x="3683" y="190880"/>
                </a:lnTo>
                <a:lnTo>
                  <a:pt x="11049" y="194563"/>
                </a:lnTo>
                <a:lnTo>
                  <a:pt x="18542" y="194563"/>
                </a:lnTo>
                <a:lnTo>
                  <a:pt x="25908" y="194563"/>
                </a:lnTo>
                <a:lnTo>
                  <a:pt x="33274" y="187070"/>
                </a:lnTo>
                <a:lnTo>
                  <a:pt x="29591" y="179577"/>
                </a:lnTo>
                <a:lnTo>
                  <a:pt x="29591" y="175894"/>
                </a:lnTo>
                <a:lnTo>
                  <a:pt x="29591" y="168401"/>
                </a:lnTo>
                <a:lnTo>
                  <a:pt x="29591" y="164591"/>
                </a:lnTo>
                <a:lnTo>
                  <a:pt x="39304" y="112000"/>
                </a:lnTo>
                <a:lnTo>
                  <a:pt x="65674" y="69230"/>
                </a:lnTo>
                <a:lnTo>
                  <a:pt x="104546" y="40487"/>
                </a:lnTo>
                <a:lnTo>
                  <a:pt x="151765" y="29972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1522475" y="4538471"/>
            <a:ext cx="55880" cy="146050"/>
          </a:xfrm>
          <a:custGeom>
            <a:avLst/>
            <a:gdLst/>
            <a:ahLst/>
            <a:cxnLst/>
            <a:rect l="l" t="t" r="r" b="b"/>
            <a:pathLst>
              <a:path w="55880" h="146050">
                <a:moveTo>
                  <a:pt x="14732" y="0"/>
                </a:moveTo>
                <a:lnTo>
                  <a:pt x="9840" y="8401"/>
                </a:lnTo>
                <a:lnTo>
                  <a:pt x="5984" y="16827"/>
                </a:lnTo>
                <a:lnTo>
                  <a:pt x="2819" y="25253"/>
                </a:lnTo>
                <a:lnTo>
                  <a:pt x="0" y="33654"/>
                </a:lnTo>
                <a:lnTo>
                  <a:pt x="10263" y="51800"/>
                </a:lnTo>
                <a:lnTo>
                  <a:pt x="18478" y="72040"/>
                </a:lnTo>
                <a:lnTo>
                  <a:pt x="23931" y="93662"/>
                </a:lnTo>
                <a:lnTo>
                  <a:pt x="25908" y="115950"/>
                </a:lnTo>
                <a:lnTo>
                  <a:pt x="25908" y="119761"/>
                </a:lnTo>
                <a:lnTo>
                  <a:pt x="25908" y="127253"/>
                </a:lnTo>
                <a:lnTo>
                  <a:pt x="25908" y="130937"/>
                </a:lnTo>
                <a:lnTo>
                  <a:pt x="22225" y="138429"/>
                </a:lnTo>
                <a:lnTo>
                  <a:pt x="29590" y="145923"/>
                </a:lnTo>
                <a:lnTo>
                  <a:pt x="36957" y="145923"/>
                </a:lnTo>
                <a:lnTo>
                  <a:pt x="40640" y="145923"/>
                </a:lnTo>
                <a:lnTo>
                  <a:pt x="48133" y="145923"/>
                </a:lnTo>
                <a:lnTo>
                  <a:pt x="55499" y="142239"/>
                </a:lnTo>
                <a:lnTo>
                  <a:pt x="55499" y="134747"/>
                </a:lnTo>
                <a:lnTo>
                  <a:pt x="55499" y="127253"/>
                </a:lnTo>
                <a:lnTo>
                  <a:pt x="55499" y="123444"/>
                </a:lnTo>
                <a:lnTo>
                  <a:pt x="55499" y="115950"/>
                </a:lnTo>
                <a:lnTo>
                  <a:pt x="52772" y="83135"/>
                </a:lnTo>
                <a:lnTo>
                  <a:pt x="44831" y="52403"/>
                </a:lnTo>
                <a:lnTo>
                  <a:pt x="32031" y="24457"/>
                </a:lnTo>
                <a:lnTo>
                  <a:pt x="14732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1294764" y="5485002"/>
            <a:ext cx="260350" cy="3022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1201419" y="3813682"/>
            <a:ext cx="5250815" cy="0"/>
          </a:xfrm>
          <a:custGeom>
            <a:avLst/>
            <a:gdLst/>
            <a:ahLst/>
            <a:cxnLst/>
            <a:rect l="l" t="t" r="r" b="b"/>
            <a:pathLst>
              <a:path w="5250815">
                <a:moveTo>
                  <a:pt x="0" y="0"/>
                </a:moveTo>
                <a:lnTo>
                  <a:pt x="5250815" y="0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1274444" y="4938902"/>
            <a:ext cx="303530" cy="2921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1274444" y="4938267"/>
            <a:ext cx="303530" cy="292735"/>
          </a:xfrm>
          <a:custGeom>
            <a:avLst/>
            <a:gdLst/>
            <a:ahLst/>
            <a:cxnLst/>
            <a:rect l="l" t="t" r="r" b="b"/>
            <a:pathLst>
              <a:path w="303530" h="292735">
                <a:moveTo>
                  <a:pt x="292989" y="261746"/>
                </a:moveTo>
                <a:lnTo>
                  <a:pt x="292100" y="261746"/>
                </a:lnTo>
                <a:lnTo>
                  <a:pt x="292100" y="14731"/>
                </a:lnTo>
                <a:lnTo>
                  <a:pt x="292100" y="6730"/>
                </a:lnTo>
                <a:lnTo>
                  <a:pt x="285496" y="0"/>
                </a:lnTo>
                <a:lnTo>
                  <a:pt x="277114" y="0"/>
                </a:lnTo>
                <a:lnTo>
                  <a:pt x="274955" y="0"/>
                </a:lnTo>
                <a:lnTo>
                  <a:pt x="266573" y="0"/>
                </a:lnTo>
                <a:lnTo>
                  <a:pt x="259969" y="6730"/>
                </a:lnTo>
                <a:lnTo>
                  <a:pt x="259969" y="14731"/>
                </a:lnTo>
                <a:lnTo>
                  <a:pt x="259969" y="261746"/>
                </a:lnTo>
                <a:lnTo>
                  <a:pt x="43561" y="261746"/>
                </a:lnTo>
                <a:lnTo>
                  <a:pt x="43561" y="14731"/>
                </a:lnTo>
                <a:lnTo>
                  <a:pt x="43561" y="6730"/>
                </a:lnTo>
                <a:lnTo>
                  <a:pt x="36957" y="0"/>
                </a:lnTo>
                <a:lnTo>
                  <a:pt x="28575" y="0"/>
                </a:lnTo>
                <a:lnTo>
                  <a:pt x="26416" y="0"/>
                </a:lnTo>
                <a:lnTo>
                  <a:pt x="18034" y="0"/>
                </a:lnTo>
                <a:lnTo>
                  <a:pt x="11430" y="6730"/>
                </a:lnTo>
                <a:lnTo>
                  <a:pt x="11430" y="14731"/>
                </a:lnTo>
                <a:lnTo>
                  <a:pt x="11430" y="261746"/>
                </a:lnTo>
                <a:lnTo>
                  <a:pt x="10541" y="261746"/>
                </a:lnTo>
                <a:lnTo>
                  <a:pt x="4445" y="261746"/>
                </a:lnTo>
                <a:lnTo>
                  <a:pt x="0" y="266700"/>
                </a:lnTo>
                <a:lnTo>
                  <a:pt x="0" y="272414"/>
                </a:lnTo>
                <a:lnTo>
                  <a:pt x="0" y="281686"/>
                </a:lnTo>
                <a:lnTo>
                  <a:pt x="0" y="287908"/>
                </a:lnTo>
                <a:lnTo>
                  <a:pt x="4445" y="292735"/>
                </a:lnTo>
                <a:lnTo>
                  <a:pt x="10541" y="292735"/>
                </a:lnTo>
                <a:lnTo>
                  <a:pt x="292989" y="292735"/>
                </a:lnTo>
                <a:lnTo>
                  <a:pt x="299085" y="292735"/>
                </a:lnTo>
                <a:lnTo>
                  <a:pt x="303530" y="287908"/>
                </a:lnTo>
                <a:lnTo>
                  <a:pt x="303530" y="281686"/>
                </a:lnTo>
                <a:lnTo>
                  <a:pt x="303530" y="272414"/>
                </a:lnTo>
                <a:lnTo>
                  <a:pt x="303530" y="266700"/>
                </a:lnTo>
                <a:lnTo>
                  <a:pt x="299085" y="261746"/>
                </a:lnTo>
                <a:lnTo>
                  <a:pt x="292989" y="261746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1326769" y="5149976"/>
            <a:ext cx="196215" cy="33655"/>
          </a:xfrm>
          <a:custGeom>
            <a:avLst/>
            <a:gdLst/>
            <a:ahLst/>
            <a:cxnLst/>
            <a:rect l="l" t="t" r="r" b="b"/>
            <a:pathLst>
              <a:path w="196215" h="33654">
                <a:moveTo>
                  <a:pt x="179959" y="0"/>
                </a:moveTo>
                <a:lnTo>
                  <a:pt x="172084" y="0"/>
                </a:lnTo>
                <a:lnTo>
                  <a:pt x="165481" y="5842"/>
                </a:lnTo>
                <a:lnTo>
                  <a:pt x="164084" y="13335"/>
                </a:lnTo>
                <a:lnTo>
                  <a:pt x="155321" y="13335"/>
                </a:lnTo>
                <a:lnTo>
                  <a:pt x="153543" y="5842"/>
                </a:lnTo>
                <a:lnTo>
                  <a:pt x="146939" y="0"/>
                </a:lnTo>
                <a:lnTo>
                  <a:pt x="139065" y="0"/>
                </a:lnTo>
                <a:lnTo>
                  <a:pt x="131064" y="0"/>
                </a:lnTo>
                <a:lnTo>
                  <a:pt x="124459" y="5842"/>
                </a:lnTo>
                <a:lnTo>
                  <a:pt x="123190" y="13335"/>
                </a:lnTo>
                <a:lnTo>
                  <a:pt x="114427" y="13335"/>
                </a:lnTo>
                <a:lnTo>
                  <a:pt x="112649" y="5842"/>
                </a:lnTo>
                <a:lnTo>
                  <a:pt x="106044" y="0"/>
                </a:lnTo>
                <a:lnTo>
                  <a:pt x="98171" y="0"/>
                </a:lnTo>
                <a:lnTo>
                  <a:pt x="90169" y="0"/>
                </a:lnTo>
                <a:lnTo>
                  <a:pt x="84074" y="5842"/>
                </a:lnTo>
                <a:lnTo>
                  <a:pt x="82296" y="13335"/>
                </a:lnTo>
                <a:lnTo>
                  <a:pt x="32639" y="13335"/>
                </a:lnTo>
                <a:lnTo>
                  <a:pt x="30861" y="5842"/>
                </a:lnTo>
                <a:lnTo>
                  <a:pt x="24256" y="0"/>
                </a:lnTo>
                <a:lnTo>
                  <a:pt x="16256" y="0"/>
                </a:lnTo>
                <a:lnTo>
                  <a:pt x="7493" y="0"/>
                </a:lnTo>
                <a:lnTo>
                  <a:pt x="0" y="7620"/>
                </a:lnTo>
                <a:lnTo>
                  <a:pt x="0" y="16891"/>
                </a:lnTo>
                <a:lnTo>
                  <a:pt x="0" y="25781"/>
                </a:lnTo>
                <a:lnTo>
                  <a:pt x="7493" y="33274"/>
                </a:lnTo>
                <a:lnTo>
                  <a:pt x="16256" y="33274"/>
                </a:lnTo>
                <a:lnTo>
                  <a:pt x="24256" y="33274"/>
                </a:lnTo>
                <a:lnTo>
                  <a:pt x="30861" y="27559"/>
                </a:lnTo>
                <a:lnTo>
                  <a:pt x="32639" y="20447"/>
                </a:lnTo>
                <a:lnTo>
                  <a:pt x="82296" y="20447"/>
                </a:lnTo>
                <a:lnTo>
                  <a:pt x="84074" y="27559"/>
                </a:lnTo>
                <a:lnTo>
                  <a:pt x="90169" y="33274"/>
                </a:lnTo>
                <a:lnTo>
                  <a:pt x="98171" y="33274"/>
                </a:lnTo>
                <a:lnTo>
                  <a:pt x="106044" y="33274"/>
                </a:lnTo>
                <a:lnTo>
                  <a:pt x="112649" y="27559"/>
                </a:lnTo>
                <a:lnTo>
                  <a:pt x="114427" y="20447"/>
                </a:lnTo>
                <a:lnTo>
                  <a:pt x="123190" y="20447"/>
                </a:lnTo>
                <a:lnTo>
                  <a:pt x="124459" y="27559"/>
                </a:lnTo>
                <a:lnTo>
                  <a:pt x="131064" y="33274"/>
                </a:lnTo>
                <a:lnTo>
                  <a:pt x="139065" y="33274"/>
                </a:lnTo>
                <a:lnTo>
                  <a:pt x="146939" y="33274"/>
                </a:lnTo>
                <a:lnTo>
                  <a:pt x="153543" y="27559"/>
                </a:lnTo>
                <a:lnTo>
                  <a:pt x="155321" y="20447"/>
                </a:lnTo>
                <a:lnTo>
                  <a:pt x="164084" y="20447"/>
                </a:lnTo>
                <a:lnTo>
                  <a:pt x="165481" y="27559"/>
                </a:lnTo>
                <a:lnTo>
                  <a:pt x="172084" y="33274"/>
                </a:lnTo>
                <a:lnTo>
                  <a:pt x="179959" y="33274"/>
                </a:lnTo>
                <a:lnTo>
                  <a:pt x="189230" y="33274"/>
                </a:lnTo>
                <a:lnTo>
                  <a:pt x="196215" y="25781"/>
                </a:lnTo>
                <a:lnTo>
                  <a:pt x="196215" y="16891"/>
                </a:lnTo>
                <a:lnTo>
                  <a:pt x="196215" y="7620"/>
                </a:lnTo>
                <a:lnTo>
                  <a:pt x="189230" y="0"/>
                </a:lnTo>
                <a:lnTo>
                  <a:pt x="179959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1326769" y="5102605"/>
            <a:ext cx="196215" cy="33655"/>
          </a:xfrm>
          <a:custGeom>
            <a:avLst/>
            <a:gdLst/>
            <a:ahLst/>
            <a:cxnLst/>
            <a:rect l="l" t="t" r="r" b="b"/>
            <a:pathLst>
              <a:path w="196215" h="33654">
                <a:moveTo>
                  <a:pt x="179959" y="0"/>
                </a:moveTo>
                <a:lnTo>
                  <a:pt x="172084" y="0"/>
                </a:lnTo>
                <a:lnTo>
                  <a:pt x="165481" y="5841"/>
                </a:lnTo>
                <a:lnTo>
                  <a:pt x="164084" y="13335"/>
                </a:lnTo>
                <a:lnTo>
                  <a:pt x="155321" y="13335"/>
                </a:lnTo>
                <a:lnTo>
                  <a:pt x="153543" y="5841"/>
                </a:lnTo>
                <a:lnTo>
                  <a:pt x="146939" y="0"/>
                </a:lnTo>
                <a:lnTo>
                  <a:pt x="139065" y="0"/>
                </a:lnTo>
                <a:lnTo>
                  <a:pt x="131064" y="0"/>
                </a:lnTo>
                <a:lnTo>
                  <a:pt x="124459" y="5841"/>
                </a:lnTo>
                <a:lnTo>
                  <a:pt x="123190" y="13335"/>
                </a:lnTo>
                <a:lnTo>
                  <a:pt x="73533" y="13335"/>
                </a:lnTo>
                <a:lnTo>
                  <a:pt x="71755" y="5841"/>
                </a:lnTo>
                <a:lnTo>
                  <a:pt x="65150" y="0"/>
                </a:lnTo>
                <a:lnTo>
                  <a:pt x="57150" y="0"/>
                </a:lnTo>
                <a:lnTo>
                  <a:pt x="49784" y="0"/>
                </a:lnTo>
                <a:lnTo>
                  <a:pt x="43180" y="5841"/>
                </a:lnTo>
                <a:lnTo>
                  <a:pt x="41402" y="13335"/>
                </a:lnTo>
                <a:lnTo>
                  <a:pt x="32639" y="13335"/>
                </a:lnTo>
                <a:lnTo>
                  <a:pt x="30861" y="5841"/>
                </a:lnTo>
                <a:lnTo>
                  <a:pt x="24256" y="0"/>
                </a:lnTo>
                <a:lnTo>
                  <a:pt x="16256" y="0"/>
                </a:lnTo>
                <a:lnTo>
                  <a:pt x="7493" y="0"/>
                </a:lnTo>
                <a:lnTo>
                  <a:pt x="0" y="7492"/>
                </a:lnTo>
                <a:lnTo>
                  <a:pt x="0" y="16382"/>
                </a:lnTo>
                <a:lnTo>
                  <a:pt x="0" y="25653"/>
                </a:lnTo>
                <a:lnTo>
                  <a:pt x="7493" y="33274"/>
                </a:lnTo>
                <a:lnTo>
                  <a:pt x="16256" y="33274"/>
                </a:lnTo>
                <a:lnTo>
                  <a:pt x="24256" y="33274"/>
                </a:lnTo>
                <a:lnTo>
                  <a:pt x="30861" y="27431"/>
                </a:lnTo>
                <a:lnTo>
                  <a:pt x="32639" y="19938"/>
                </a:lnTo>
                <a:lnTo>
                  <a:pt x="41402" y="19938"/>
                </a:lnTo>
                <a:lnTo>
                  <a:pt x="43180" y="27431"/>
                </a:lnTo>
                <a:lnTo>
                  <a:pt x="49784" y="33274"/>
                </a:lnTo>
                <a:lnTo>
                  <a:pt x="57150" y="33274"/>
                </a:lnTo>
                <a:lnTo>
                  <a:pt x="65150" y="33274"/>
                </a:lnTo>
                <a:lnTo>
                  <a:pt x="71755" y="27431"/>
                </a:lnTo>
                <a:lnTo>
                  <a:pt x="73533" y="19938"/>
                </a:lnTo>
                <a:lnTo>
                  <a:pt x="123190" y="19938"/>
                </a:lnTo>
                <a:lnTo>
                  <a:pt x="124459" y="27431"/>
                </a:lnTo>
                <a:lnTo>
                  <a:pt x="131064" y="33274"/>
                </a:lnTo>
                <a:lnTo>
                  <a:pt x="139065" y="33274"/>
                </a:lnTo>
                <a:lnTo>
                  <a:pt x="146939" y="33274"/>
                </a:lnTo>
                <a:lnTo>
                  <a:pt x="153543" y="27431"/>
                </a:lnTo>
                <a:lnTo>
                  <a:pt x="155321" y="19938"/>
                </a:lnTo>
                <a:lnTo>
                  <a:pt x="164084" y="19938"/>
                </a:lnTo>
                <a:lnTo>
                  <a:pt x="165481" y="27431"/>
                </a:lnTo>
                <a:lnTo>
                  <a:pt x="172084" y="33274"/>
                </a:lnTo>
                <a:lnTo>
                  <a:pt x="179959" y="33274"/>
                </a:lnTo>
                <a:lnTo>
                  <a:pt x="189230" y="33274"/>
                </a:lnTo>
                <a:lnTo>
                  <a:pt x="196215" y="25653"/>
                </a:lnTo>
                <a:lnTo>
                  <a:pt x="196215" y="16382"/>
                </a:lnTo>
                <a:lnTo>
                  <a:pt x="196215" y="7492"/>
                </a:lnTo>
                <a:lnTo>
                  <a:pt x="189230" y="0"/>
                </a:lnTo>
                <a:lnTo>
                  <a:pt x="179959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25"/>
          <p:cNvSpPr/>
          <p:nvPr/>
        </p:nvSpPr>
        <p:spPr>
          <a:xfrm>
            <a:off x="1326769" y="5055234"/>
            <a:ext cx="196215" cy="33655"/>
          </a:xfrm>
          <a:custGeom>
            <a:avLst/>
            <a:gdLst/>
            <a:ahLst/>
            <a:cxnLst/>
            <a:rect l="l" t="t" r="r" b="b"/>
            <a:pathLst>
              <a:path w="196215" h="33654">
                <a:moveTo>
                  <a:pt x="179959" y="0"/>
                </a:moveTo>
                <a:lnTo>
                  <a:pt x="172084" y="0"/>
                </a:lnTo>
                <a:lnTo>
                  <a:pt x="165481" y="5714"/>
                </a:lnTo>
                <a:lnTo>
                  <a:pt x="164084" y="12826"/>
                </a:lnTo>
                <a:lnTo>
                  <a:pt x="114427" y="12826"/>
                </a:lnTo>
                <a:lnTo>
                  <a:pt x="112649" y="5714"/>
                </a:lnTo>
                <a:lnTo>
                  <a:pt x="106044" y="0"/>
                </a:lnTo>
                <a:lnTo>
                  <a:pt x="98171" y="0"/>
                </a:lnTo>
                <a:lnTo>
                  <a:pt x="90169" y="0"/>
                </a:lnTo>
                <a:lnTo>
                  <a:pt x="84074" y="5714"/>
                </a:lnTo>
                <a:lnTo>
                  <a:pt x="82296" y="12826"/>
                </a:lnTo>
                <a:lnTo>
                  <a:pt x="73533" y="12826"/>
                </a:lnTo>
                <a:lnTo>
                  <a:pt x="71755" y="5714"/>
                </a:lnTo>
                <a:lnTo>
                  <a:pt x="65150" y="0"/>
                </a:lnTo>
                <a:lnTo>
                  <a:pt x="57150" y="0"/>
                </a:lnTo>
                <a:lnTo>
                  <a:pt x="49784" y="0"/>
                </a:lnTo>
                <a:lnTo>
                  <a:pt x="43180" y="5714"/>
                </a:lnTo>
                <a:lnTo>
                  <a:pt x="41402" y="12826"/>
                </a:lnTo>
                <a:lnTo>
                  <a:pt x="32639" y="12826"/>
                </a:lnTo>
                <a:lnTo>
                  <a:pt x="30861" y="5714"/>
                </a:lnTo>
                <a:lnTo>
                  <a:pt x="24256" y="0"/>
                </a:lnTo>
                <a:lnTo>
                  <a:pt x="16256" y="0"/>
                </a:lnTo>
                <a:lnTo>
                  <a:pt x="7493" y="0"/>
                </a:lnTo>
                <a:lnTo>
                  <a:pt x="0" y="7493"/>
                </a:lnTo>
                <a:lnTo>
                  <a:pt x="0" y="16383"/>
                </a:lnTo>
                <a:lnTo>
                  <a:pt x="0" y="25653"/>
                </a:lnTo>
                <a:lnTo>
                  <a:pt x="7493" y="33274"/>
                </a:lnTo>
                <a:lnTo>
                  <a:pt x="16256" y="33274"/>
                </a:lnTo>
                <a:lnTo>
                  <a:pt x="24256" y="33274"/>
                </a:lnTo>
                <a:lnTo>
                  <a:pt x="30861" y="27432"/>
                </a:lnTo>
                <a:lnTo>
                  <a:pt x="32639" y="19938"/>
                </a:lnTo>
                <a:lnTo>
                  <a:pt x="41402" y="19938"/>
                </a:lnTo>
                <a:lnTo>
                  <a:pt x="43180" y="27432"/>
                </a:lnTo>
                <a:lnTo>
                  <a:pt x="49784" y="33274"/>
                </a:lnTo>
                <a:lnTo>
                  <a:pt x="57150" y="33274"/>
                </a:lnTo>
                <a:lnTo>
                  <a:pt x="65150" y="33274"/>
                </a:lnTo>
                <a:lnTo>
                  <a:pt x="71755" y="27432"/>
                </a:lnTo>
                <a:lnTo>
                  <a:pt x="73533" y="19938"/>
                </a:lnTo>
                <a:lnTo>
                  <a:pt x="82296" y="19938"/>
                </a:lnTo>
                <a:lnTo>
                  <a:pt x="84074" y="27432"/>
                </a:lnTo>
                <a:lnTo>
                  <a:pt x="90169" y="33274"/>
                </a:lnTo>
                <a:lnTo>
                  <a:pt x="98171" y="33274"/>
                </a:lnTo>
                <a:lnTo>
                  <a:pt x="106044" y="33274"/>
                </a:lnTo>
                <a:lnTo>
                  <a:pt x="112649" y="27432"/>
                </a:lnTo>
                <a:lnTo>
                  <a:pt x="114427" y="19938"/>
                </a:lnTo>
                <a:lnTo>
                  <a:pt x="164084" y="19938"/>
                </a:lnTo>
                <a:lnTo>
                  <a:pt x="165481" y="27432"/>
                </a:lnTo>
                <a:lnTo>
                  <a:pt x="172084" y="33274"/>
                </a:lnTo>
                <a:lnTo>
                  <a:pt x="179959" y="33274"/>
                </a:lnTo>
                <a:lnTo>
                  <a:pt x="189230" y="33274"/>
                </a:lnTo>
                <a:lnTo>
                  <a:pt x="196215" y="25653"/>
                </a:lnTo>
                <a:lnTo>
                  <a:pt x="196215" y="16383"/>
                </a:lnTo>
                <a:lnTo>
                  <a:pt x="196215" y="7493"/>
                </a:lnTo>
                <a:lnTo>
                  <a:pt x="189230" y="0"/>
                </a:lnTo>
                <a:lnTo>
                  <a:pt x="179959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object 26"/>
          <p:cNvSpPr/>
          <p:nvPr/>
        </p:nvSpPr>
        <p:spPr>
          <a:xfrm>
            <a:off x="1326769" y="5007863"/>
            <a:ext cx="196215" cy="33020"/>
          </a:xfrm>
          <a:custGeom>
            <a:avLst/>
            <a:gdLst/>
            <a:ahLst/>
            <a:cxnLst/>
            <a:rect l="l" t="t" r="r" b="b"/>
            <a:pathLst>
              <a:path w="196215" h="33020">
                <a:moveTo>
                  <a:pt x="179959" y="0"/>
                </a:moveTo>
                <a:lnTo>
                  <a:pt x="172084" y="0"/>
                </a:lnTo>
                <a:lnTo>
                  <a:pt x="165481" y="5334"/>
                </a:lnTo>
                <a:lnTo>
                  <a:pt x="164084" y="12827"/>
                </a:lnTo>
                <a:lnTo>
                  <a:pt x="114427" y="12827"/>
                </a:lnTo>
                <a:lnTo>
                  <a:pt x="112649" y="5334"/>
                </a:lnTo>
                <a:lnTo>
                  <a:pt x="106044" y="0"/>
                </a:lnTo>
                <a:lnTo>
                  <a:pt x="98171" y="0"/>
                </a:lnTo>
                <a:lnTo>
                  <a:pt x="90169" y="0"/>
                </a:lnTo>
                <a:lnTo>
                  <a:pt x="84074" y="5334"/>
                </a:lnTo>
                <a:lnTo>
                  <a:pt x="82296" y="12827"/>
                </a:lnTo>
                <a:lnTo>
                  <a:pt x="73533" y="12827"/>
                </a:lnTo>
                <a:lnTo>
                  <a:pt x="71755" y="5334"/>
                </a:lnTo>
                <a:lnTo>
                  <a:pt x="65150" y="0"/>
                </a:lnTo>
                <a:lnTo>
                  <a:pt x="57150" y="0"/>
                </a:lnTo>
                <a:lnTo>
                  <a:pt x="49784" y="0"/>
                </a:lnTo>
                <a:lnTo>
                  <a:pt x="43180" y="5334"/>
                </a:lnTo>
                <a:lnTo>
                  <a:pt x="41402" y="12827"/>
                </a:lnTo>
                <a:lnTo>
                  <a:pt x="32639" y="12827"/>
                </a:lnTo>
                <a:lnTo>
                  <a:pt x="30861" y="5334"/>
                </a:lnTo>
                <a:lnTo>
                  <a:pt x="24256" y="0"/>
                </a:lnTo>
                <a:lnTo>
                  <a:pt x="16256" y="0"/>
                </a:lnTo>
                <a:lnTo>
                  <a:pt x="7493" y="0"/>
                </a:lnTo>
                <a:lnTo>
                  <a:pt x="0" y="7493"/>
                </a:lnTo>
                <a:lnTo>
                  <a:pt x="0" y="16383"/>
                </a:lnTo>
                <a:lnTo>
                  <a:pt x="0" y="25654"/>
                </a:lnTo>
                <a:lnTo>
                  <a:pt x="7493" y="32766"/>
                </a:lnTo>
                <a:lnTo>
                  <a:pt x="16256" y="32766"/>
                </a:lnTo>
                <a:lnTo>
                  <a:pt x="24256" y="32766"/>
                </a:lnTo>
                <a:lnTo>
                  <a:pt x="30861" y="27432"/>
                </a:lnTo>
                <a:lnTo>
                  <a:pt x="32639" y="19939"/>
                </a:lnTo>
                <a:lnTo>
                  <a:pt x="41402" y="19939"/>
                </a:lnTo>
                <a:lnTo>
                  <a:pt x="43180" y="27432"/>
                </a:lnTo>
                <a:lnTo>
                  <a:pt x="49784" y="32766"/>
                </a:lnTo>
                <a:lnTo>
                  <a:pt x="57150" y="32766"/>
                </a:lnTo>
                <a:lnTo>
                  <a:pt x="65150" y="32766"/>
                </a:lnTo>
                <a:lnTo>
                  <a:pt x="71755" y="27432"/>
                </a:lnTo>
                <a:lnTo>
                  <a:pt x="73533" y="19939"/>
                </a:lnTo>
                <a:lnTo>
                  <a:pt x="82296" y="19939"/>
                </a:lnTo>
                <a:lnTo>
                  <a:pt x="84074" y="27432"/>
                </a:lnTo>
                <a:lnTo>
                  <a:pt x="90169" y="32766"/>
                </a:lnTo>
                <a:lnTo>
                  <a:pt x="98171" y="32766"/>
                </a:lnTo>
                <a:lnTo>
                  <a:pt x="106044" y="32766"/>
                </a:lnTo>
                <a:lnTo>
                  <a:pt x="112649" y="27432"/>
                </a:lnTo>
                <a:lnTo>
                  <a:pt x="114427" y="19939"/>
                </a:lnTo>
                <a:lnTo>
                  <a:pt x="164084" y="19939"/>
                </a:lnTo>
                <a:lnTo>
                  <a:pt x="165481" y="27432"/>
                </a:lnTo>
                <a:lnTo>
                  <a:pt x="172084" y="32766"/>
                </a:lnTo>
                <a:lnTo>
                  <a:pt x="179959" y="32766"/>
                </a:lnTo>
                <a:lnTo>
                  <a:pt x="189230" y="32766"/>
                </a:lnTo>
                <a:lnTo>
                  <a:pt x="196215" y="25654"/>
                </a:lnTo>
                <a:lnTo>
                  <a:pt x="196215" y="16383"/>
                </a:lnTo>
                <a:lnTo>
                  <a:pt x="196215" y="7493"/>
                </a:lnTo>
                <a:lnTo>
                  <a:pt x="189230" y="0"/>
                </a:lnTo>
                <a:lnTo>
                  <a:pt x="179959" y="0"/>
                </a:lnTo>
                <a:close/>
              </a:path>
            </a:pathLst>
          </a:custGeom>
          <a:ln w="6349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object 27"/>
          <p:cNvSpPr/>
          <p:nvPr/>
        </p:nvSpPr>
        <p:spPr>
          <a:xfrm>
            <a:off x="1326769" y="4960492"/>
            <a:ext cx="196215" cy="33020"/>
          </a:xfrm>
          <a:custGeom>
            <a:avLst/>
            <a:gdLst/>
            <a:ahLst/>
            <a:cxnLst/>
            <a:rect l="l" t="t" r="r" b="b"/>
            <a:pathLst>
              <a:path w="196215" h="33020">
                <a:moveTo>
                  <a:pt x="196215" y="12826"/>
                </a:moveTo>
                <a:lnTo>
                  <a:pt x="196215" y="19938"/>
                </a:lnTo>
                <a:lnTo>
                  <a:pt x="195834" y="19938"/>
                </a:lnTo>
                <a:lnTo>
                  <a:pt x="194437" y="27431"/>
                </a:lnTo>
                <a:lnTo>
                  <a:pt x="187833" y="32765"/>
                </a:lnTo>
                <a:lnTo>
                  <a:pt x="179959" y="32765"/>
                </a:lnTo>
                <a:lnTo>
                  <a:pt x="172084" y="32765"/>
                </a:lnTo>
                <a:lnTo>
                  <a:pt x="165481" y="27431"/>
                </a:lnTo>
                <a:lnTo>
                  <a:pt x="164084" y="19938"/>
                </a:lnTo>
                <a:lnTo>
                  <a:pt x="156209" y="19938"/>
                </a:lnTo>
                <a:lnTo>
                  <a:pt x="154431" y="27431"/>
                </a:lnTo>
                <a:lnTo>
                  <a:pt x="147828" y="32765"/>
                </a:lnTo>
                <a:lnTo>
                  <a:pt x="139953" y="32765"/>
                </a:lnTo>
                <a:lnTo>
                  <a:pt x="131953" y="32765"/>
                </a:lnTo>
                <a:lnTo>
                  <a:pt x="125349" y="27431"/>
                </a:lnTo>
                <a:lnTo>
                  <a:pt x="124078" y="19938"/>
                </a:lnTo>
                <a:lnTo>
                  <a:pt x="73533" y="19938"/>
                </a:lnTo>
                <a:lnTo>
                  <a:pt x="71755" y="27431"/>
                </a:lnTo>
                <a:lnTo>
                  <a:pt x="65150" y="32765"/>
                </a:lnTo>
                <a:lnTo>
                  <a:pt x="57150" y="32765"/>
                </a:lnTo>
                <a:lnTo>
                  <a:pt x="49784" y="32765"/>
                </a:lnTo>
                <a:lnTo>
                  <a:pt x="43180" y="27431"/>
                </a:lnTo>
                <a:lnTo>
                  <a:pt x="41402" y="19938"/>
                </a:lnTo>
                <a:lnTo>
                  <a:pt x="32639" y="19938"/>
                </a:lnTo>
                <a:lnTo>
                  <a:pt x="30861" y="27431"/>
                </a:lnTo>
                <a:lnTo>
                  <a:pt x="24256" y="32765"/>
                </a:lnTo>
                <a:lnTo>
                  <a:pt x="16256" y="32765"/>
                </a:lnTo>
                <a:lnTo>
                  <a:pt x="7493" y="32765"/>
                </a:lnTo>
                <a:lnTo>
                  <a:pt x="0" y="25273"/>
                </a:lnTo>
                <a:lnTo>
                  <a:pt x="0" y="16382"/>
                </a:lnTo>
                <a:lnTo>
                  <a:pt x="0" y="7112"/>
                </a:lnTo>
                <a:lnTo>
                  <a:pt x="7493" y="0"/>
                </a:lnTo>
                <a:lnTo>
                  <a:pt x="16256" y="0"/>
                </a:lnTo>
                <a:lnTo>
                  <a:pt x="24256" y="0"/>
                </a:lnTo>
                <a:lnTo>
                  <a:pt x="30861" y="5333"/>
                </a:lnTo>
                <a:lnTo>
                  <a:pt x="32639" y="12826"/>
                </a:lnTo>
                <a:lnTo>
                  <a:pt x="41402" y="12826"/>
                </a:lnTo>
                <a:lnTo>
                  <a:pt x="43180" y="5333"/>
                </a:lnTo>
                <a:lnTo>
                  <a:pt x="49784" y="0"/>
                </a:lnTo>
                <a:lnTo>
                  <a:pt x="57150" y="0"/>
                </a:lnTo>
                <a:lnTo>
                  <a:pt x="65150" y="0"/>
                </a:lnTo>
                <a:lnTo>
                  <a:pt x="71755" y="5333"/>
                </a:lnTo>
                <a:lnTo>
                  <a:pt x="73533" y="12826"/>
                </a:lnTo>
                <a:lnTo>
                  <a:pt x="124078" y="12826"/>
                </a:lnTo>
                <a:lnTo>
                  <a:pt x="125349" y="5333"/>
                </a:lnTo>
                <a:lnTo>
                  <a:pt x="131953" y="0"/>
                </a:lnTo>
                <a:lnTo>
                  <a:pt x="139953" y="0"/>
                </a:lnTo>
                <a:lnTo>
                  <a:pt x="147828" y="0"/>
                </a:lnTo>
                <a:lnTo>
                  <a:pt x="154431" y="5333"/>
                </a:lnTo>
                <a:lnTo>
                  <a:pt x="156209" y="12826"/>
                </a:lnTo>
                <a:lnTo>
                  <a:pt x="164084" y="12826"/>
                </a:lnTo>
                <a:lnTo>
                  <a:pt x="165481" y="5333"/>
                </a:lnTo>
                <a:lnTo>
                  <a:pt x="172084" y="0"/>
                </a:lnTo>
                <a:lnTo>
                  <a:pt x="179959" y="0"/>
                </a:lnTo>
                <a:lnTo>
                  <a:pt x="187833" y="0"/>
                </a:lnTo>
                <a:lnTo>
                  <a:pt x="194437" y="5333"/>
                </a:lnTo>
                <a:lnTo>
                  <a:pt x="195834" y="12826"/>
                </a:lnTo>
                <a:lnTo>
                  <a:pt x="196215" y="12826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8" name="object 28"/>
          <p:cNvSpPr/>
          <p:nvPr/>
        </p:nvSpPr>
        <p:spPr>
          <a:xfrm>
            <a:off x="1286255" y="5937503"/>
            <a:ext cx="196215" cy="3395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object 29"/>
          <p:cNvSpPr/>
          <p:nvPr/>
        </p:nvSpPr>
        <p:spPr>
          <a:xfrm>
            <a:off x="1231391" y="6374891"/>
            <a:ext cx="438784" cy="43738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0" name="object 30"/>
          <p:cNvSpPr/>
          <p:nvPr/>
        </p:nvSpPr>
        <p:spPr>
          <a:xfrm>
            <a:off x="1080135" y="7013828"/>
            <a:ext cx="5295900" cy="635"/>
          </a:xfrm>
          <a:custGeom>
            <a:avLst/>
            <a:gdLst/>
            <a:ahLst/>
            <a:cxnLst/>
            <a:rect l="l" t="t" r="r" b="b"/>
            <a:pathLst>
              <a:path w="5295900" h="634">
                <a:moveTo>
                  <a:pt x="0" y="0"/>
                </a:moveTo>
                <a:lnTo>
                  <a:pt x="5295900" y="634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object 31"/>
          <p:cNvSpPr txBox="1"/>
          <p:nvPr/>
        </p:nvSpPr>
        <p:spPr>
          <a:xfrm>
            <a:off x="1836166" y="3938142"/>
            <a:ext cx="4871085" cy="3002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590" marR="2028189">
              <a:lnSpc>
                <a:spcPts val="1610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48,267 км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ліній, 11,165 підстанцій,  32 тис. кв.км територія</a:t>
            </a:r>
            <a:r>
              <a:rPr sz="1400" spc="2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покриття</a:t>
            </a:r>
            <a:endParaRPr sz="1400" dirty="0">
              <a:latin typeface="Arial"/>
              <a:cs typeface="Arial"/>
            </a:endParaRPr>
          </a:p>
          <a:p>
            <a:pPr marL="21590">
              <a:lnSpc>
                <a:spcPct val="100000"/>
              </a:lnSpc>
              <a:spcBef>
                <a:spcPts val="1310"/>
              </a:spcBef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1.5 </a:t>
            </a:r>
            <a:r>
              <a:rPr sz="1400" spc="-10" dirty="0">
                <a:solidFill>
                  <a:srgbClr val="303030"/>
                </a:solidFill>
                <a:latin typeface="Arial"/>
                <a:cs typeface="Arial"/>
              </a:rPr>
              <a:t>млн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клієнтів, 6,731</a:t>
            </a:r>
            <a:r>
              <a:rPr sz="1400" spc="4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співробітників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24765" marR="1136015">
              <a:lnSpc>
                <a:spcPts val="1620"/>
              </a:lnSpc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$139 млн активів, лише $30 млн зобов’язань 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(на 31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грудня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2015</a:t>
            </a:r>
            <a:r>
              <a:rPr sz="1400" spc="-8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року)</a:t>
            </a:r>
            <a:endParaRPr sz="1400" dirty="0">
              <a:latin typeface="Arial"/>
              <a:cs typeface="Arial"/>
            </a:endParaRPr>
          </a:p>
          <a:p>
            <a:pPr marL="21590" marR="795020">
              <a:lnSpc>
                <a:spcPts val="1610"/>
              </a:lnSpc>
              <a:spcBef>
                <a:spcPts val="750"/>
              </a:spcBef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4,941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млн грн ($226 млн, €204 млн) річний дохід, 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6.3%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рентабельність по EBITDA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в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2015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році</a:t>
            </a:r>
            <a:endParaRPr sz="1400" dirty="0">
              <a:latin typeface="Arial"/>
              <a:cs typeface="Arial"/>
            </a:endParaRPr>
          </a:p>
          <a:p>
            <a:pPr marL="19685">
              <a:lnSpc>
                <a:spcPct val="100000"/>
              </a:lnSpc>
              <a:spcBef>
                <a:spcPts val="819"/>
              </a:spcBef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6.1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ТВт•год. продано електроенергії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в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2015</a:t>
            </a:r>
            <a:r>
              <a:rPr sz="1400" spc="3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році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ts val="1645"/>
              </a:lnSpc>
              <a:spcBef>
                <a:spcPts val="1125"/>
              </a:spcBef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Диверсифікована база</a:t>
            </a:r>
            <a:r>
              <a:rPr sz="1400" spc="-7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клієнтів: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ts val="1610"/>
              </a:lnSpc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35% домогосподарства,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13%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транзит, 13%</a:t>
            </a:r>
            <a:r>
              <a:rPr sz="1400" spc="5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промисловість,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17% муніципальні клієнти, 22% комерційні</a:t>
            </a:r>
            <a:r>
              <a:rPr sz="1400" spc="7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клієнти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972055" y="8134984"/>
            <a:ext cx="961644" cy="21907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3" name="object 33"/>
          <p:cNvSpPr/>
          <p:nvPr/>
        </p:nvSpPr>
        <p:spPr>
          <a:xfrm>
            <a:off x="1080135" y="7966964"/>
            <a:ext cx="5257800" cy="0"/>
          </a:xfrm>
          <a:custGeom>
            <a:avLst/>
            <a:gdLst/>
            <a:ahLst/>
            <a:cxnLst/>
            <a:rect l="l" t="t" r="r" b="b"/>
            <a:pathLst>
              <a:path w="5257800">
                <a:moveTo>
                  <a:pt x="0" y="0"/>
                </a:moveTo>
                <a:lnTo>
                  <a:pt x="5257800" y="0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4" name="object 34"/>
          <p:cNvSpPr/>
          <p:nvPr/>
        </p:nvSpPr>
        <p:spPr>
          <a:xfrm>
            <a:off x="2842895" y="7559928"/>
            <a:ext cx="1191895" cy="304800"/>
          </a:xfrm>
          <a:custGeom>
            <a:avLst/>
            <a:gdLst/>
            <a:ahLst/>
            <a:cxnLst/>
            <a:rect l="l" t="t" r="r" b="b"/>
            <a:pathLst>
              <a:path w="1191895" h="304800">
                <a:moveTo>
                  <a:pt x="1141095" y="0"/>
                </a:moveTo>
                <a:lnTo>
                  <a:pt x="50800" y="0"/>
                </a:lnTo>
                <a:lnTo>
                  <a:pt x="31021" y="3990"/>
                </a:lnTo>
                <a:lnTo>
                  <a:pt x="14874" y="14874"/>
                </a:lnTo>
                <a:lnTo>
                  <a:pt x="3990" y="31021"/>
                </a:lnTo>
                <a:lnTo>
                  <a:pt x="0" y="50799"/>
                </a:lnTo>
                <a:lnTo>
                  <a:pt x="0" y="253999"/>
                </a:lnTo>
                <a:lnTo>
                  <a:pt x="3990" y="273778"/>
                </a:lnTo>
                <a:lnTo>
                  <a:pt x="14874" y="289925"/>
                </a:lnTo>
                <a:lnTo>
                  <a:pt x="31021" y="300809"/>
                </a:lnTo>
                <a:lnTo>
                  <a:pt x="50800" y="304799"/>
                </a:lnTo>
                <a:lnTo>
                  <a:pt x="1141095" y="304799"/>
                </a:lnTo>
                <a:lnTo>
                  <a:pt x="1160873" y="300809"/>
                </a:lnTo>
                <a:lnTo>
                  <a:pt x="1177020" y="289925"/>
                </a:lnTo>
                <a:lnTo>
                  <a:pt x="1187904" y="273778"/>
                </a:lnTo>
                <a:lnTo>
                  <a:pt x="1191895" y="253999"/>
                </a:lnTo>
                <a:lnTo>
                  <a:pt x="1191895" y="50799"/>
                </a:lnTo>
                <a:lnTo>
                  <a:pt x="1187904" y="31021"/>
                </a:lnTo>
                <a:lnTo>
                  <a:pt x="1177020" y="14874"/>
                </a:lnTo>
                <a:lnTo>
                  <a:pt x="1160873" y="3990"/>
                </a:lnTo>
                <a:lnTo>
                  <a:pt x="1141095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5" name="object 35"/>
          <p:cNvSpPr txBox="1"/>
          <p:nvPr/>
        </p:nvSpPr>
        <p:spPr>
          <a:xfrm>
            <a:off x="2936875" y="7613650"/>
            <a:ext cx="103886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Грудень</a:t>
            </a:r>
            <a:r>
              <a:rPr sz="12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2016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959610" y="8386317"/>
            <a:ext cx="2080895" cy="801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b="1" spc="-5" dirty="0">
                <a:solidFill>
                  <a:srgbClr val="303030"/>
                </a:solidFill>
                <a:latin typeface="Arial"/>
                <a:cs typeface="Arial"/>
              </a:rPr>
              <a:t>Олександр</a:t>
            </a:r>
            <a:r>
              <a:rPr sz="1200" b="1" spc="-3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303030"/>
                </a:solidFill>
                <a:latin typeface="Arial"/>
                <a:cs typeface="Arial"/>
              </a:rPr>
              <a:t>Сопроненков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380"/>
              </a:lnSpc>
            </a:pPr>
            <a:r>
              <a:rPr sz="1200" dirty="0">
                <a:solidFill>
                  <a:srgbClr val="303030"/>
                </a:solidFill>
                <a:latin typeface="Arial"/>
                <a:cs typeface="Arial"/>
              </a:rPr>
              <a:t>Старший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Менеджер,</a:t>
            </a:r>
            <a:r>
              <a:rPr sz="1200" spc="-4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Україна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+38 </a:t>
            </a:r>
            <a:r>
              <a:rPr sz="1200" dirty="0">
                <a:solidFill>
                  <a:srgbClr val="303030"/>
                </a:solidFill>
                <a:latin typeface="Arial"/>
                <a:cs typeface="Arial"/>
              </a:rPr>
              <a:t>(044)</a:t>
            </a:r>
            <a:r>
              <a:rPr sz="1200" spc="-8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490-9000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200" u="sng" spc="-5" dirty="0">
                <a:solidFill>
                  <a:srgbClr val="303030"/>
                </a:solidFill>
                <a:latin typeface="Arial"/>
                <a:cs typeface="Arial"/>
                <a:hlinkClick r:id="rId10"/>
              </a:rPr>
              <a:t>osopronenkov@deloitte.ua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360545" y="8386317"/>
            <a:ext cx="1620520" cy="801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b="1" spc="-5" dirty="0">
                <a:solidFill>
                  <a:srgbClr val="303030"/>
                </a:solidFill>
                <a:latin typeface="Arial"/>
                <a:cs typeface="Arial"/>
              </a:rPr>
              <a:t>Джейсон</a:t>
            </a:r>
            <a:r>
              <a:rPr sz="1200" b="1" spc="-4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303030"/>
                </a:solidFill>
                <a:latin typeface="Arial"/>
                <a:cs typeface="Arial"/>
              </a:rPr>
              <a:t>Алварадо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380"/>
              </a:lnSpc>
            </a:pP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Менеджер,</a:t>
            </a:r>
            <a:r>
              <a:rPr sz="1200" spc="-6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США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+1 </a:t>
            </a:r>
            <a:r>
              <a:rPr sz="1200" dirty="0">
                <a:solidFill>
                  <a:srgbClr val="303030"/>
                </a:solidFill>
                <a:latin typeface="Arial"/>
                <a:cs typeface="Arial"/>
              </a:rPr>
              <a:t>(404)</a:t>
            </a:r>
            <a:r>
              <a:rPr sz="1200" spc="-7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942-6986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200" u="sng" spc="-5" dirty="0">
                <a:solidFill>
                  <a:srgbClr val="303030"/>
                </a:solidFill>
                <a:latin typeface="Arial"/>
                <a:cs typeface="Arial"/>
                <a:hlinkClick r:id="rId11"/>
              </a:rPr>
              <a:t>jalvarado@deloitte.com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539490" y="7197978"/>
            <a:ext cx="495300" cy="304800"/>
          </a:xfrm>
          <a:custGeom>
            <a:avLst/>
            <a:gdLst/>
            <a:ahLst/>
            <a:cxnLst/>
            <a:rect l="l" t="t" r="r" b="b"/>
            <a:pathLst>
              <a:path w="495300" h="304800">
                <a:moveTo>
                  <a:pt x="444500" y="0"/>
                </a:moveTo>
                <a:lnTo>
                  <a:pt x="50800" y="0"/>
                </a:lnTo>
                <a:lnTo>
                  <a:pt x="31021" y="3990"/>
                </a:lnTo>
                <a:lnTo>
                  <a:pt x="14874" y="14874"/>
                </a:lnTo>
                <a:lnTo>
                  <a:pt x="3990" y="31021"/>
                </a:lnTo>
                <a:lnTo>
                  <a:pt x="0" y="50800"/>
                </a:lnTo>
                <a:lnTo>
                  <a:pt x="0" y="253999"/>
                </a:lnTo>
                <a:lnTo>
                  <a:pt x="3990" y="273778"/>
                </a:lnTo>
                <a:lnTo>
                  <a:pt x="14874" y="289925"/>
                </a:lnTo>
                <a:lnTo>
                  <a:pt x="31021" y="300809"/>
                </a:lnTo>
                <a:lnTo>
                  <a:pt x="50800" y="304799"/>
                </a:lnTo>
                <a:lnTo>
                  <a:pt x="444500" y="304799"/>
                </a:lnTo>
                <a:lnTo>
                  <a:pt x="464278" y="300809"/>
                </a:lnTo>
                <a:lnTo>
                  <a:pt x="480425" y="289925"/>
                </a:lnTo>
                <a:lnTo>
                  <a:pt x="491309" y="273778"/>
                </a:lnTo>
                <a:lnTo>
                  <a:pt x="495300" y="253999"/>
                </a:lnTo>
                <a:lnTo>
                  <a:pt x="495300" y="50800"/>
                </a:lnTo>
                <a:lnTo>
                  <a:pt x="491309" y="31021"/>
                </a:lnTo>
                <a:lnTo>
                  <a:pt x="480425" y="14874"/>
                </a:lnTo>
                <a:lnTo>
                  <a:pt x="464278" y="3990"/>
                </a:lnTo>
                <a:lnTo>
                  <a:pt x="444500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9" name="object 39"/>
          <p:cNvSpPr txBox="1"/>
          <p:nvPr/>
        </p:nvSpPr>
        <p:spPr>
          <a:xfrm>
            <a:off x="3633342" y="7253985"/>
            <a:ext cx="33210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537335" y="5987160"/>
            <a:ext cx="57150" cy="15113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1" name="object 41"/>
          <p:cNvSpPr/>
          <p:nvPr/>
        </p:nvSpPr>
        <p:spPr>
          <a:xfrm>
            <a:off x="1537335" y="5987160"/>
            <a:ext cx="57150" cy="151130"/>
          </a:xfrm>
          <a:custGeom>
            <a:avLst/>
            <a:gdLst/>
            <a:ahLst/>
            <a:cxnLst/>
            <a:rect l="l" t="t" r="r" b="b"/>
            <a:pathLst>
              <a:path w="57150" h="151129">
                <a:moveTo>
                  <a:pt x="5587" y="151130"/>
                </a:moveTo>
                <a:lnTo>
                  <a:pt x="5587" y="150113"/>
                </a:lnTo>
                <a:lnTo>
                  <a:pt x="6096" y="147955"/>
                </a:lnTo>
                <a:lnTo>
                  <a:pt x="8509" y="141097"/>
                </a:lnTo>
                <a:lnTo>
                  <a:pt x="16383" y="120142"/>
                </a:lnTo>
                <a:lnTo>
                  <a:pt x="24003" y="99187"/>
                </a:lnTo>
                <a:lnTo>
                  <a:pt x="26670" y="91567"/>
                </a:lnTo>
                <a:lnTo>
                  <a:pt x="27305" y="89535"/>
                </a:lnTo>
                <a:lnTo>
                  <a:pt x="27305" y="88519"/>
                </a:lnTo>
                <a:lnTo>
                  <a:pt x="26924" y="87757"/>
                </a:lnTo>
                <a:lnTo>
                  <a:pt x="26034" y="87122"/>
                </a:lnTo>
                <a:lnTo>
                  <a:pt x="22859" y="85344"/>
                </a:lnTo>
                <a:lnTo>
                  <a:pt x="13715" y="80899"/>
                </a:lnTo>
                <a:lnTo>
                  <a:pt x="8762" y="78105"/>
                </a:lnTo>
                <a:lnTo>
                  <a:pt x="4699" y="75692"/>
                </a:lnTo>
                <a:lnTo>
                  <a:pt x="1524" y="73660"/>
                </a:lnTo>
                <a:lnTo>
                  <a:pt x="253" y="72644"/>
                </a:lnTo>
                <a:lnTo>
                  <a:pt x="0" y="71627"/>
                </a:lnTo>
                <a:lnTo>
                  <a:pt x="0" y="70865"/>
                </a:lnTo>
                <a:lnTo>
                  <a:pt x="24637" y="33400"/>
                </a:lnTo>
                <a:lnTo>
                  <a:pt x="48640" y="2412"/>
                </a:lnTo>
                <a:lnTo>
                  <a:pt x="51308" y="0"/>
                </a:lnTo>
                <a:lnTo>
                  <a:pt x="51308" y="635"/>
                </a:lnTo>
                <a:lnTo>
                  <a:pt x="50673" y="2794"/>
                </a:lnTo>
                <a:lnTo>
                  <a:pt x="48387" y="10033"/>
                </a:lnTo>
                <a:lnTo>
                  <a:pt x="40767" y="30987"/>
                </a:lnTo>
                <a:lnTo>
                  <a:pt x="33146" y="52324"/>
                </a:lnTo>
                <a:lnTo>
                  <a:pt x="30480" y="59562"/>
                </a:lnTo>
                <a:lnTo>
                  <a:pt x="29845" y="61595"/>
                </a:lnTo>
                <a:lnTo>
                  <a:pt x="29590" y="62611"/>
                </a:lnTo>
                <a:lnTo>
                  <a:pt x="30226" y="62992"/>
                </a:lnTo>
                <a:lnTo>
                  <a:pt x="31115" y="63626"/>
                </a:lnTo>
                <a:lnTo>
                  <a:pt x="34036" y="65405"/>
                </a:lnTo>
                <a:lnTo>
                  <a:pt x="43434" y="69850"/>
                </a:lnTo>
                <a:lnTo>
                  <a:pt x="48387" y="72262"/>
                </a:lnTo>
                <a:lnTo>
                  <a:pt x="52451" y="74675"/>
                </a:lnTo>
                <a:lnTo>
                  <a:pt x="55626" y="77088"/>
                </a:lnTo>
                <a:lnTo>
                  <a:pt x="56515" y="78105"/>
                </a:lnTo>
                <a:lnTo>
                  <a:pt x="57150" y="79121"/>
                </a:lnTo>
                <a:lnTo>
                  <a:pt x="57150" y="79883"/>
                </a:lnTo>
                <a:lnTo>
                  <a:pt x="56515" y="80899"/>
                </a:lnTo>
                <a:lnTo>
                  <a:pt x="55118" y="83693"/>
                </a:lnTo>
                <a:lnTo>
                  <a:pt x="32258" y="117348"/>
                </a:lnTo>
                <a:lnTo>
                  <a:pt x="8255" y="148336"/>
                </a:lnTo>
                <a:lnTo>
                  <a:pt x="6477" y="150368"/>
                </a:lnTo>
                <a:lnTo>
                  <a:pt x="5587" y="15113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2" name="object 42"/>
          <p:cNvSpPr/>
          <p:nvPr/>
        </p:nvSpPr>
        <p:spPr>
          <a:xfrm>
            <a:off x="1247775" y="3912107"/>
            <a:ext cx="384810" cy="388620"/>
          </a:xfrm>
          <a:custGeom>
            <a:avLst/>
            <a:gdLst/>
            <a:ahLst/>
            <a:cxnLst/>
            <a:rect l="l" t="t" r="r" b="b"/>
            <a:pathLst>
              <a:path w="384810" h="388620">
                <a:moveTo>
                  <a:pt x="384810" y="372110"/>
                </a:moveTo>
                <a:lnTo>
                  <a:pt x="0" y="372110"/>
                </a:lnTo>
                <a:lnTo>
                  <a:pt x="0" y="388620"/>
                </a:lnTo>
                <a:lnTo>
                  <a:pt x="384810" y="388620"/>
                </a:lnTo>
                <a:lnTo>
                  <a:pt x="384810" y="372110"/>
                </a:lnTo>
                <a:close/>
              </a:path>
              <a:path w="384810" h="388620">
                <a:moveTo>
                  <a:pt x="119910" y="121920"/>
                </a:moveTo>
                <a:lnTo>
                  <a:pt x="65912" y="121920"/>
                </a:lnTo>
                <a:lnTo>
                  <a:pt x="160147" y="146050"/>
                </a:lnTo>
                <a:lnTo>
                  <a:pt x="153034" y="266700"/>
                </a:lnTo>
                <a:lnTo>
                  <a:pt x="114172" y="370840"/>
                </a:lnTo>
                <a:lnTo>
                  <a:pt x="116331" y="372110"/>
                </a:lnTo>
                <a:lnTo>
                  <a:pt x="130047" y="372110"/>
                </a:lnTo>
                <a:lnTo>
                  <a:pt x="161290" y="288290"/>
                </a:lnTo>
                <a:lnTo>
                  <a:pt x="180283" y="288290"/>
                </a:lnTo>
                <a:lnTo>
                  <a:pt x="172974" y="279400"/>
                </a:lnTo>
                <a:lnTo>
                  <a:pt x="236560" y="279400"/>
                </a:lnTo>
                <a:lnTo>
                  <a:pt x="231775" y="266700"/>
                </a:lnTo>
                <a:lnTo>
                  <a:pt x="231700" y="265429"/>
                </a:lnTo>
                <a:lnTo>
                  <a:pt x="173862" y="265429"/>
                </a:lnTo>
                <a:lnTo>
                  <a:pt x="185117" y="255270"/>
                </a:lnTo>
                <a:lnTo>
                  <a:pt x="168909" y="255270"/>
                </a:lnTo>
                <a:lnTo>
                  <a:pt x="170561" y="228600"/>
                </a:lnTo>
                <a:lnTo>
                  <a:pt x="186406" y="228600"/>
                </a:lnTo>
                <a:lnTo>
                  <a:pt x="173481" y="217170"/>
                </a:lnTo>
                <a:lnTo>
                  <a:pt x="187842" y="204470"/>
                </a:lnTo>
                <a:lnTo>
                  <a:pt x="172212" y="204470"/>
                </a:lnTo>
                <a:lnTo>
                  <a:pt x="173481" y="182879"/>
                </a:lnTo>
                <a:lnTo>
                  <a:pt x="189396" y="182879"/>
                </a:lnTo>
                <a:lnTo>
                  <a:pt x="174244" y="168910"/>
                </a:lnTo>
                <a:lnTo>
                  <a:pt x="190773" y="153670"/>
                </a:lnTo>
                <a:lnTo>
                  <a:pt x="175133" y="153670"/>
                </a:lnTo>
                <a:lnTo>
                  <a:pt x="175894" y="137160"/>
                </a:lnTo>
                <a:lnTo>
                  <a:pt x="192150" y="137160"/>
                </a:lnTo>
                <a:lnTo>
                  <a:pt x="186004" y="132079"/>
                </a:lnTo>
                <a:lnTo>
                  <a:pt x="160909" y="132079"/>
                </a:lnTo>
                <a:lnTo>
                  <a:pt x="119910" y="121920"/>
                </a:lnTo>
                <a:close/>
              </a:path>
              <a:path w="384810" h="388620">
                <a:moveTo>
                  <a:pt x="180283" y="288290"/>
                </a:moveTo>
                <a:lnTo>
                  <a:pt x="161290" y="288290"/>
                </a:lnTo>
                <a:lnTo>
                  <a:pt x="182244" y="314960"/>
                </a:lnTo>
                <a:lnTo>
                  <a:pt x="137159" y="372110"/>
                </a:lnTo>
                <a:lnTo>
                  <a:pt x="155956" y="372110"/>
                </a:lnTo>
                <a:lnTo>
                  <a:pt x="191769" y="326390"/>
                </a:lnTo>
                <a:lnTo>
                  <a:pt x="210007" y="326390"/>
                </a:lnTo>
                <a:lnTo>
                  <a:pt x="200913" y="314960"/>
                </a:lnTo>
                <a:lnTo>
                  <a:pt x="210958" y="302260"/>
                </a:lnTo>
                <a:lnTo>
                  <a:pt x="191769" y="302260"/>
                </a:lnTo>
                <a:lnTo>
                  <a:pt x="180283" y="288290"/>
                </a:lnTo>
                <a:close/>
              </a:path>
              <a:path w="384810" h="388620">
                <a:moveTo>
                  <a:pt x="210007" y="326390"/>
                </a:moveTo>
                <a:lnTo>
                  <a:pt x="191769" y="326390"/>
                </a:lnTo>
                <a:lnTo>
                  <a:pt x="227584" y="372110"/>
                </a:lnTo>
                <a:lnTo>
                  <a:pt x="246380" y="372110"/>
                </a:lnTo>
                <a:lnTo>
                  <a:pt x="210007" y="326390"/>
                </a:lnTo>
                <a:close/>
              </a:path>
              <a:path w="384810" h="388620">
                <a:moveTo>
                  <a:pt x="239432" y="287020"/>
                </a:moveTo>
                <a:lnTo>
                  <a:pt x="223012" y="287020"/>
                </a:lnTo>
                <a:lnTo>
                  <a:pt x="254762" y="372110"/>
                </a:lnTo>
                <a:lnTo>
                  <a:pt x="268478" y="372110"/>
                </a:lnTo>
                <a:lnTo>
                  <a:pt x="271018" y="370840"/>
                </a:lnTo>
                <a:lnTo>
                  <a:pt x="239432" y="287020"/>
                </a:lnTo>
                <a:close/>
              </a:path>
              <a:path w="384810" h="388620">
                <a:moveTo>
                  <a:pt x="236560" y="279400"/>
                </a:moveTo>
                <a:lnTo>
                  <a:pt x="210184" y="279400"/>
                </a:lnTo>
                <a:lnTo>
                  <a:pt x="191769" y="302260"/>
                </a:lnTo>
                <a:lnTo>
                  <a:pt x="210958" y="302260"/>
                </a:lnTo>
                <a:lnTo>
                  <a:pt x="223012" y="287020"/>
                </a:lnTo>
                <a:lnTo>
                  <a:pt x="239432" y="287020"/>
                </a:lnTo>
                <a:lnTo>
                  <a:pt x="236560" y="279400"/>
                </a:lnTo>
                <a:close/>
              </a:path>
              <a:path w="384810" h="388620">
                <a:moveTo>
                  <a:pt x="208510" y="248920"/>
                </a:moveTo>
                <a:lnTo>
                  <a:pt x="192150" y="248920"/>
                </a:lnTo>
                <a:lnTo>
                  <a:pt x="210184" y="265429"/>
                </a:lnTo>
                <a:lnTo>
                  <a:pt x="231700" y="265429"/>
                </a:lnTo>
                <a:lnTo>
                  <a:pt x="231101" y="255270"/>
                </a:lnTo>
                <a:lnTo>
                  <a:pt x="215900" y="255270"/>
                </a:lnTo>
                <a:lnTo>
                  <a:pt x="208510" y="248920"/>
                </a:lnTo>
                <a:close/>
              </a:path>
              <a:path w="384810" h="388620">
                <a:moveTo>
                  <a:pt x="186406" y="228600"/>
                </a:moveTo>
                <a:lnTo>
                  <a:pt x="170561" y="228600"/>
                </a:lnTo>
                <a:lnTo>
                  <a:pt x="184277" y="241300"/>
                </a:lnTo>
                <a:lnTo>
                  <a:pt x="168909" y="255270"/>
                </a:lnTo>
                <a:lnTo>
                  <a:pt x="185117" y="255270"/>
                </a:lnTo>
                <a:lnTo>
                  <a:pt x="192150" y="248920"/>
                </a:lnTo>
                <a:lnTo>
                  <a:pt x="208510" y="248920"/>
                </a:lnTo>
                <a:lnTo>
                  <a:pt x="199644" y="241300"/>
                </a:lnTo>
                <a:lnTo>
                  <a:pt x="207610" y="233679"/>
                </a:lnTo>
                <a:lnTo>
                  <a:pt x="192150" y="233679"/>
                </a:lnTo>
                <a:lnTo>
                  <a:pt x="186406" y="228600"/>
                </a:lnTo>
                <a:close/>
              </a:path>
              <a:path w="384810" h="388620">
                <a:moveTo>
                  <a:pt x="229454" y="227329"/>
                </a:moveTo>
                <a:lnTo>
                  <a:pt x="214249" y="227329"/>
                </a:lnTo>
                <a:lnTo>
                  <a:pt x="215900" y="255270"/>
                </a:lnTo>
                <a:lnTo>
                  <a:pt x="231101" y="255270"/>
                </a:lnTo>
                <a:lnTo>
                  <a:pt x="229454" y="227329"/>
                </a:lnTo>
                <a:close/>
              </a:path>
              <a:path w="384810" h="388620">
                <a:moveTo>
                  <a:pt x="208534" y="200660"/>
                </a:moveTo>
                <a:lnTo>
                  <a:pt x="192150" y="200660"/>
                </a:lnTo>
                <a:lnTo>
                  <a:pt x="210565" y="217170"/>
                </a:lnTo>
                <a:lnTo>
                  <a:pt x="192150" y="233679"/>
                </a:lnTo>
                <a:lnTo>
                  <a:pt x="207610" y="233679"/>
                </a:lnTo>
                <a:lnTo>
                  <a:pt x="214249" y="227329"/>
                </a:lnTo>
                <a:lnTo>
                  <a:pt x="229454" y="227329"/>
                </a:lnTo>
                <a:lnTo>
                  <a:pt x="228106" y="204470"/>
                </a:lnTo>
                <a:lnTo>
                  <a:pt x="212978" y="204470"/>
                </a:lnTo>
                <a:lnTo>
                  <a:pt x="208534" y="200660"/>
                </a:lnTo>
                <a:close/>
              </a:path>
              <a:path w="384810" h="388620">
                <a:moveTo>
                  <a:pt x="189396" y="182879"/>
                </a:moveTo>
                <a:lnTo>
                  <a:pt x="173481" y="182879"/>
                </a:lnTo>
                <a:lnTo>
                  <a:pt x="184277" y="193040"/>
                </a:lnTo>
                <a:lnTo>
                  <a:pt x="172212" y="204470"/>
                </a:lnTo>
                <a:lnTo>
                  <a:pt x="187842" y="204470"/>
                </a:lnTo>
                <a:lnTo>
                  <a:pt x="192150" y="200660"/>
                </a:lnTo>
                <a:lnTo>
                  <a:pt x="208534" y="200660"/>
                </a:lnTo>
                <a:lnTo>
                  <a:pt x="199644" y="193040"/>
                </a:lnTo>
                <a:lnTo>
                  <a:pt x="208406" y="185420"/>
                </a:lnTo>
                <a:lnTo>
                  <a:pt x="192150" y="185420"/>
                </a:lnTo>
                <a:lnTo>
                  <a:pt x="189396" y="182879"/>
                </a:lnTo>
                <a:close/>
              </a:path>
              <a:path w="384810" h="388620">
                <a:moveTo>
                  <a:pt x="226834" y="182879"/>
                </a:moveTo>
                <a:lnTo>
                  <a:pt x="211328" y="182879"/>
                </a:lnTo>
                <a:lnTo>
                  <a:pt x="212978" y="204470"/>
                </a:lnTo>
                <a:lnTo>
                  <a:pt x="228106" y="204470"/>
                </a:lnTo>
                <a:lnTo>
                  <a:pt x="226834" y="182879"/>
                </a:lnTo>
                <a:close/>
              </a:path>
              <a:path w="384810" h="388620">
                <a:moveTo>
                  <a:pt x="208243" y="152400"/>
                </a:moveTo>
                <a:lnTo>
                  <a:pt x="192150" y="152400"/>
                </a:lnTo>
                <a:lnTo>
                  <a:pt x="210565" y="168910"/>
                </a:lnTo>
                <a:lnTo>
                  <a:pt x="192150" y="185420"/>
                </a:lnTo>
                <a:lnTo>
                  <a:pt x="208406" y="185420"/>
                </a:lnTo>
                <a:lnTo>
                  <a:pt x="211328" y="182879"/>
                </a:lnTo>
                <a:lnTo>
                  <a:pt x="226834" y="182879"/>
                </a:lnTo>
                <a:lnTo>
                  <a:pt x="225112" y="153670"/>
                </a:lnTo>
                <a:lnTo>
                  <a:pt x="209677" y="153670"/>
                </a:lnTo>
                <a:lnTo>
                  <a:pt x="208243" y="152400"/>
                </a:lnTo>
                <a:close/>
              </a:path>
              <a:path w="384810" h="388620">
                <a:moveTo>
                  <a:pt x="72136" y="152400"/>
                </a:moveTo>
                <a:lnTo>
                  <a:pt x="52069" y="152400"/>
                </a:lnTo>
                <a:lnTo>
                  <a:pt x="49656" y="153670"/>
                </a:lnTo>
                <a:lnTo>
                  <a:pt x="49656" y="158750"/>
                </a:lnTo>
                <a:lnTo>
                  <a:pt x="52069" y="161290"/>
                </a:lnTo>
                <a:lnTo>
                  <a:pt x="72136" y="161290"/>
                </a:lnTo>
                <a:lnTo>
                  <a:pt x="74675" y="158750"/>
                </a:lnTo>
                <a:lnTo>
                  <a:pt x="74675" y="153670"/>
                </a:lnTo>
                <a:lnTo>
                  <a:pt x="72136" y="152400"/>
                </a:lnTo>
                <a:close/>
              </a:path>
              <a:path w="384810" h="388620">
                <a:moveTo>
                  <a:pt x="332740" y="152400"/>
                </a:moveTo>
                <a:lnTo>
                  <a:pt x="312293" y="152400"/>
                </a:lnTo>
                <a:lnTo>
                  <a:pt x="310134" y="154940"/>
                </a:lnTo>
                <a:lnTo>
                  <a:pt x="310134" y="160020"/>
                </a:lnTo>
                <a:lnTo>
                  <a:pt x="312293" y="161290"/>
                </a:lnTo>
                <a:lnTo>
                  <a:pt x="332740" y="161290"/>
                </a:lnTo>
                <a:lnTo>
                  <a:pt x="334772" y="160020"/>
                </a:lnTo>
                <a:lnTo>
                  <a:pt x="335153" y="157479"/>
                </a:lnTo>
                <a:lnTo>
                  <a:pt x="334772" y="154940"/>
                </a:lnTo>
                <a:lnTo>
                  <a:pt x="332740" y="152400"/>
                </a:lnTo>
                <a:close/>
              </a:path>
              <a:path w="384810" h="388620">
                <a:moveTo>
                  <a:pt x="222250" y="90170"/>
                </a:moveTo>
                <a:lnTo>
                  <a:pt x="206756" y="90170"/>
                </a:lnTo>
                <a:lnTo>
                  <a:pt x="206756" y="102870"/>
                </a:lnTo>
                <a:lnTo>
                  <a:pt x="192150" y="102870"/>
                </a:lnTo>
                <a:lnTo>
                  <a:pt x="207644" y="118110"/>
                </a:lnTo>
                <a:lnTo>
                  <a:pt x="208025" y="123190"/>
                </a:lnTo>
                <a:lnTo>
                  <a:pt x="192150" y="137160"/>
                </a:lnTo>
                <a:lnTo>
                  <a:pt x="175894" y="137160"/>
                </a:lnTo>
                <a:lnTo>
                  <a:pt x="184277" y="144779"/>
                </a:lnTo>
                <a:lnTo>
                  <a:pt x="175133" y="153670"/>
                </a:lnTo>
                <a:lnTo>
                  <a:pt x="190773" y="153670"/>
                </a:lnTo>
                <a:lnTo>
                  <a:pt x="192150" y="152400"/>
                </a:lnTo>
                <a:lnTo>
                  <a:pt x="208243" y="152400"/>
                </a:lnTo>
                <a:lnTo>
                  <a:pt x="199644" y="144779"/>
                </a:lnTo>
                <a:lnTo>
                  <a:pt x="208915" y="135890"/>
                </a:lnTo>
                <a:lnTo>
                  <a:pt x="264180" y="135890"/>
                </a:lnTo>
                <a:lnTo>
                  <a:pt x="278998" y="132079"/>
                </a:lnTo>
                <a:lnTo>
                  <a:pt x="223900" y="132079"/>
                </a:lnTo>
                <a:lnTo>
                  <a:pt x="222631" y="110490"/>
                </a:lnTo>
                <a:lnTo>
                  <a:pt x="335153" y="110490"/>
                </a:lnTo>
                <a:lnTo>
                  <a:pt x="335153" y="96520"/>
                </a:lnTo>
                <a:lnTo>
                  <a:pt x="222250" y="96520"/>
                </a:lnTo>
                <a:lnTo>
                  <a:pt x="222250" y="90170"/>
                </a:lnTo>
                <a:close/>
              </a:path>
              <a:path w="384810" h="388620">
                <a:moveTo>
                  <a:pt x="264180" y="135890"/>
                </a:moveTo>
                <a:lnTo>
                  <a:pt x="208915" y="135890"/>
                </a:lnTo>
                <a:lnTo>
                  <a:pt x="209677" y="153670"/>
                </a:lnTo>
                <a:lnTo>
                  <a:pt x="225112" y="153670"/>
                </a:lnTo>
                <a:lnTo>
                  <a:pt x="224662" y="146050"/>
                </a:lnTo>
                <a:lnTo>
                  <a:pt x="264180" y="135890"/>
                </a:lnTo>
                <a:close/>
              </a:path>
              <a:path w="384810" h="388620">
                <a:moveTo>
                  <a:pt x="65912" y="149860"/>
                </a:moveTo>
                <a:lnTo>
                  <a:pt x="58419" y="149860"/>
                </a:lnTo>
                <a:lnTo>
                  <a:pt x="58419" y="152400"/>
                </a:lnTo>
                <a:lnTo>
                  <a:pt x="65912" y="152400"/>
                </a:lnTo>
                <a:lnTo>
                  <a:pt x="65912" y="149860"/>
                </a:lnTo>
                <a:close/>
              </a:path>
              <a:path w="384810" h="388620">
                <a:moveTo>
                  <a:pt x="326390" y="149860"/>
                </a:moveTo>
                <a:lnTo>
                  <a:pt x="318516" y="149860"/>
                </a:lnTo>
                <a:lnTo>
                  <a:pt x="318516" y="152400"/>
                </a:lnTo>
                <a:lnTo>
                  <a:pt x="326390" y="152400"/>
                </a:lnTo>
                <a:lnTo>
                  <a:pt x="326390" y="149860"/>
                </a:lnTo>
                <a:close/>
              </a:path>
              <a:path w="384810" h="388620">
                <a:moveTo>
                  <a:pt x="72136" y="139700"/>
                </a:moveTo>
                <a:lnTo>
                  <a:pt x="52069" y="139700"/>
                </a:lnTo>
                <a:lnTo>
                  <a:pt x="49656" y="142240"/>
                </a:lnTo>
                <a:lnTo>
                  <a:pt x="49656" y="147320"/>
                </a:lnTo>
                <a:lnTo>
                  <a:pt x="52069" y="149860"/>
                </a:lnTo>
                <a:lnTo>
                  <a:pt x="72136" y="149860"/>
                </a:lnTo>
                <a:lnTo>
                  <a:pt x="74675" y="147320"/>
                </a:lnTo>
                <a:lnTo>
                  <a:pt x="74675" y="142240"/>
                </a:lnTo>
                <a:lnTo>
                  <a:pt x="72136" y="139700"/>
                </a:lnTo>
                <a:close/>
              </a:path>
              <a:path w="384810" h="388620">
                <a:moveTo>
                  <a:pt x="332740" y="140970"/>
                </a:moveTo>
                <a:lnTo>
                  <a:pt x="312293" y="140970"/>
                </a:lnTo>
                <a:lnTo>
                  <a:pt x="310134" y="142240"/>
                </a:lnTo>
                <a:lnTo>
                  <a:pt x="310134" y="147320"/>
                </a:lnTo>
                <a:lnTo>
                  <a:pt x="312293" y="149860"/>
                </a:lnTo>
                <a:lnTo>
                  <a:pt x="332740" y="149860"/>
                </a:lnTo>
                <a:lnTo>
                  <a:pt x="334772" y="147320"/>
                </a:lnTo>
                <a:lnTo>
                  <a:pt x="335153" y="144779"/>
                </a:lnTo>
                <a:lnTo>
                  <a:pt x="334772" y="142240"/>
                </a:lnTo>
                <a:lnTo>
                  <a:pt x="332740" y="140970"/>
                </a:lnTo>
                <a:close/>
              </a:path>
              <a:path w="384810" h="388620">
                <a:moveTo>
                  <a:pt x="326390" y="138429"/>
                </a:moveTo>
                <a:lnTo>
                  <a:pt x="318516" y="138429"/>
                </a:lnTo>
                <a:lnTo>
                  <a:pt x="318516" y="140970"/>
                </a:lnTo>
                <a:lnTo>
                  <a:pt x="326390" y="140970"/>
                </a:lnTo>
                <a:lnTo>
                  <a:pt x="326390" y="138429"/>
                </a:lnTo>
                <a:close/>
              </a:path>
              <a:path w="384810" h="388620">
                <a:moveTo>
                  <a:pt x="65912" y="137160"/>
                </a:moveTo>
                <a:lnTo>
                  <a:pt x="58419" y="137160"/>
                </a:lnTo>
                <a:lnTo>
                  <a:pt x="58419" y="139700"/>
                </a:lnTo>
                <a:lnTo>
                  <a:pt x="65912" y="139700"/>
                </a:lnTo>
                <a:lnTo>
                  <a:pt x="65912" y="137160"/>
                </a:lnTo>
                <a:close/>
              </a:path>
              <a:path w="384810" h="388620">
                <a:moveTo>
                  <a:pt x="332740" y="128270"/>
                </a:moveTo>
                <a:lnTo>
                  <a:pt x="312293" y="128270"/>
                </a:lnTo>
                <a:lnTo>
                  <a:pt x="310134" y="130810"/>
                </a:lnTo>
                <a:lnTo>
                  <a:pt x="310134" y="135890"/>
                </a:lnTo>
                <a:lnTo>
                  <a:pt x="312293" y="138429"/>
                </a:lnTo>
                <a:lnTo>
                  <a:pt x="332740" y="138429"/>
                </a:lnTo>
                <a:lnTo>
                  <a:pt x="334772" y="135890"/>
                </a:lnTo>
                <a:lnTo>
                  <a:pt x="335153" y="133350"/>
                </a:lnTo>
                <a:lnTo>
                  <a:pt x="334772" y="130810"/>
                </a:lnTo>
                <a:lnTo>
                  <a:pt x="332740" y="128270"/>
                </a:lnTo>
                <a:close/>
              </a:path>
              <a:path w="384810" h="388620">
                <a:moveTo>
                  <a:pt x="72136" y="128270"/>
                </a:moveTo>
                <a:lnTo>
                  <a:pt x="52069" y="128270"/>
                </a:lnTo>
                <a:lnTo>
                  <a:pt x="49656" y="130810"/>
                </a:lnTo>
                <a:lnTo>
                  <a:pt x="49656" y="135890"/>
                </a:lnTo>
                <a:lnTo>
                  <a:pt x="52069" y="137160"/>
                </a:lnTo>
                <a:lnTo>
                  <a:pt x="72136" y="137160"/>
                </a:lnTo>
                <a:lnTo>
                  <a:pt x="74675" y="135890"/>
                </a:lnTo>
                <a:lnTo>
                  <a:pt x="74675" y="130810"/>
                </a:lnTo>
                <a:lnTo>
                  <a:pt x="72136" y="128270"/>
                </a:lnTo>
                <a:close/>
              </a:path>
              <a:path w="384810" h="388620">
                <a:moveTo>
                  <a:pt x="183976" y="110490"/>
                </a:moveTo>
                <a:lnTo>
                  <a:pt x="162559" y="110490"/>
                </a:lnTo>
                <a:lnTo>
                  <a:pt x="160909" y="132079"/>
                </a:lnTo>
                <a:lnTo>
                  <a:pt x="186004" y="132079"/>
                </a:lnTo>
                <a:lnTo>
                  <a:pt x="176784" y="124460"/>
                </a:lnTo>
                <a:lnTo>
                  <a:pt x="177165" y="116840"/>
                </a:lnTo>
                <a:lnTo>
                  <a:pt x="183976" y="110490"/>
                </a:lnTo>
                <a:close/>
              </a:path>
              <a:path w="384810" h="388620">
                <a:moveTo>
                  <a:pt x="335153" y="110490"/>
                </a:moveTo>
                <a:lnTo>
                  <a:pt x="311022" y="110490"/>
                </a:lnTo>
                <a:lnTo>
                  <a:pt x="223900" y="132079"/>
                </a:lnTo>
                <a:lnTo>
                  <a:pt x="278998" y="132079"/>
                </a:lnTo>
                <a:lnTo>
                  <a:pt x="318516" y="121920"/>
                </a:lnTo>
                <a:lnTo>
                  <a:pt x="326390" y="121920"/>
                </a:lnTo>
                <a:lnTo>
                  <a:pt x="326390" y="120650"/>
                </a:lnTo>
                <a:lnTo>
                  <a:pt x="335153" y="118110"/>
                </a:lnTo>
                <a:lnTo>
                  <a:pt x="335153" y="110490"/>
                </a:lnTo>
                <a:close/>
              </a:path>
              <a:path w="384810" h="388620">
                <a:moveTo>
                  <a:pt x="142113" y="48260"/>
                </a:moveTo>
                <a:lnTo>
                  <a:pt x="104266" y="48260"/>
                </a:lnTo>
                <a:lnTo>
                  <a:pt x="163068" y="71120"/>
                </a:lnTo>
                <a:lnTo>
                  <a:pt x="163068" y="96520"/>
                </a:lnTo>
                <a:lnTo>
                  <a:pt x="49656" y="96520"/>
                </a:lnTo>
                <a:lnTo>
                  <a:pt x="49656" y="118110"/>
                </a:lnTo>
                <a:lnTo>
                  <a:pt x="58419" y="120650"/>
                </a:lnTo>
                <a:lnTo>
                  <a:pt x="58419" y="128270"/>
                </a:lnTo>
                <a:lnTo>
                  <a:pt x="65912" y="128270"/>
                </a:lnTo>
                <a:lnTo>
                  <a:pt x="65912" y="121920"/>
                </a:lnTo>
                <a:lnTo>
                  <a:pt x="119910" y="121920"/>
                </a:lnTo>
                <a:lnTo>
                  <a:pt x="73787" y="110490"/>
                </a:lnTo>
                <a:lnTo>
                  <a:pt x="183976" y="110490"/>
                </a:lnTo>
                <a:lnTo>
                  <a:pt x="192150" y="102870"/>
                </a:lnTo>
                <a:lnTo>
                  <a:pt x="178053" y="102870"/>
                </a:lnTo>
                <a:lnTo>
                  <a:pt x="178053" y="90170"/>
                </a:lnTo>
                <a:lnTo>
                  <a:pt x="222250" y="90170"/>
                </a:lnTo>
                <a:lnTo>
                  <a:pt x="222250" y="88900"/>
                </a:lnTo>
                <a:lnTo>
                  <a:pt x="192150" y="88900"/>
                </a:lnTo>
                <a:lnTo>
                  <a:pt x="178053" y="76200"/>
                </a:lnTo>
                <a:lnTo>
                  <a:pt x="178053" y="68579"/>
                </a:lnTo>
                <a:lnTo>
                  <a:pt x="190869" y="55879"/>
                </a:lnTo>
                <a:lnTo>
                  <a:pt x="163068" y="55879"/>
                </a:lnTo>
                <a:lnTo>
                  <a:pt x="142113" y="48260"/>
                </a:lnTo>
                <a:close/>
              </a:path>
              <a:path w="384810" h="388620">
                <a:moveTo>
                  <a:pt x="326390" y="121920"/>
                </a:moveTo>
                <a:lnTo>
                  <a:pt x="318516" y="121920"/>
                </a:lnTo>
                <a:lnTo>
                  <a:pt x="318516" y="128270"/>
                </a:lnTo>
                <a:lnTo>
                  <a:pt x="326390" y="128270"/>
                </a:lnTo>
                <a:lnTo>
                  <a:pt x="326390" y="121920"/>
                </a:lnTo>
                <a:close/>
              </a:path>
              <a:path w="384810" h="388620">
                <a:moveTo>
                  <a:pt x="206756" y="90170"/>
                </a:moveTo>
                <a:lnTo>
                  <a:pt x="178053" y="90170"/>
                </a:lnTo>
                <a:lnTo>
                  <a:pt x="184277" y="96520"/>
                </a:lnTo>
                <a:lnTo>
                  <a:pt x="178053" y="102870"/>
                </a:lnTo>
                <a:lnTo>
                  <a:pt x="206756" y="102870"/>
                </a:lnTo>
                <a:lnTo>
                  <a:pt x="199644" y="96520"/>
                </a:lnTo>
                <a:lnTo>
                  <a:pt x="206756" y="90170"/>
                </a:lnTo>
                <a:close/>
              </a:path>
              <a:path w="384810" h="388620">
                <a:moveTo>
                  <a:pt x="222250" y="41910"/>
                </a:moveTo>
                <a:lnTo>
                  <a:pt x="206756" y="41910"/>
                </a:lnTo>
                <a:lnTo>
                  <a:pt x="206756" y="54610"/>
                </a:lnTo>
                <a:lnTo>
                  <a:pt x="192150" y="54610"/>
                </a:lnTo>
                <a:lnTo>
                  <a:pt x="206756" y="68579"/>
                </a:lnTo>
                <a:lnTo>
                  <a:pt x="206756" y="76200"/>
                </a:lnTo>
                <a:lnTo>
                  <a:pt x="192150" y="88900"/>
                </a:lnTo>
                <a:lnTo>
                  <a:pt x="222250" y="88900"/>
                </a:lnTo>
                <a:lnTo>
                  <a:pt x="222250" y="71120"/>
                </a:lnTo>
                <a:lnTo>
                  <a:pt x="260858" y="55879"/>
                </a:lnTo>
                <a:lnTo>
                  <a:pt x="222250" y="55879"/>
                </a:lnTo>
                <a:lnTo>
                  <a:pt x="222250" y="41910"/>
                </a:lnTo>
                <a:close/>
              </a:path>
              <a:path w="384810" h="388620">
                <a:moveTo>
                  <a:pt x="110871" y="76200"/>
                </a:moveTo>
                <a:lnTo>
                  <a:pt x="90424" y="76200"/>
                </a:lnTo>
                <a:lnTo>
                  <a:pt x="88011" y="78740"/>
                </a:lnTo>
                <a:lnTo>
                  <a:pt x="88011" y="83820"/>
                </a:lnTo>
                <a:lnTo>
                  <a:pt x="90424" y="86360"/>
                </a:lnTo>
                <a:lnTo>
                  <a:pt x="110871" y="86360"/>
                </a:lnTo>
                <a:lnTo>
                  <a:pt x="113030" y="83820"/>
                </a:lnTo>
                <a:lnTo>
                  <a:pt x="113030" y="78740"/>
                </a:lnTo>
                <a:lnTo>
                  <a:pt x="110871" y="76200"/>
                </a:lnTo>
                <a:close/>
              </a:path>
              <a:path w="384810" h="388620">
                <a:moveTo>
                  <a:pt x="294386" y="77470"/>
                </a:moveTo>
                <a:lnTo>
                  <a:pt x="273938" y="77470"/>
                </a:lnTo>
                <a:lnTo>
                  <a:pt x="271780" y="80010"/>
                </a:lnTo>
                <a:lnTo>
                  <a:pt x="271399" y="82550"/>
                </a:lnTo>
                <a:lnTo>
                  <a:pt x="271780" y="83820"/>
                </a:lnTo>
                <a:lnTo>
                  <a:pt x="273938" y="86360"/>
                </a:lnTo>
                <a:lnTo>
                  <a:pt x="294386" y="86360"/>
                </a:lnTo>
                <a:lnTo>
                  <a:pt x="296418" y="83820"/>
                </a:lnTo>
                <a:lnTo>
                  <a:pt x="296418" y="80010"/>
                </a:lnTo>
                <a:lnTo>
                  <a:pt x="294386" y="77470"/>
                </a:lnTo>
                <a:close/>
              </a:path>
              <a:path w="384810" h="388620">
                <a:moveTo>
                  <a:pt x="296799" y="81279"/>
                </a:moveTo>
                <a:lnTo>
                  <a:pt x="296418" y="81279"/>
                </a:lnTo>
                <a:lnTo>
                  <a:pt x="296418" y="82550"/>
                </a:lnTo>
                <a:lnTo>
                  <a:pt x="296799" y="82550"/>
                </a:lnTo>
                <a:lnTo>
                  <a:pt x="296799" y="81279"/>
                </a:lnTo>
                <a:close/>
              </a:path>
              <a:path w="384810" h="388620">
                <a:moveTo>
                  <a:pt x="288036" y="74929"/>
                </a:moveTo>
                <a:lnTo>
                  <a:pt x="280162" y="74929"/>
                </a:lnTo>
                <a:lnTo>
                  <a:pt x="280162" y="77470"/>
                </a:lnTo>
                <a:lnTo>
                  <a:pt x="288036" y="77470"/>
                </a:lnTo>
                <a:lnTo>
                  <a:pt x="288036" y="74929"/>
                </a:lnTo>
                <a:close/>
              </a:path>
              <a:path w="384810" h="388620">
                <a:moveTo>
                  <a:pt x="104266" y="73660"/>
                </a:moveTo>
                <a:lnTo>
                  <a:pt x="96774" y="73660"/>
                </a:lnTo>
                <a:lnTo>
                  <a:pt x="96774" y="76200"/>
                </a:lnTo>
                <a:lnTo>
                  <a:pt x="104266" y="76200"/>
                </a:lnTo>
                <a:lnTo>
                  <a:pt x="104266" y="73660"/>
                </a:lnTo>
                <a:close/>
              </a:path>
              <a:path w="384810" h="388620">
                <a:moveTo>
                  <a:pt x="294386" y="64770"/>
                </a:moveTo>
                <a:lnTo>
                  <a:pt x="273938" y="64770"/>
                </a:lnTo>
                <a:lnTo>
                  <a:pt x="271780" y="67310"/>
                </a:lnTo>
                <a:lnTo>
                  <a:pt x="271399" y="69850"/>
                </a:lnTo>
                <a:lnTo>
                  <a:pt x="271780" y="72390"/>
                </a:lnTo>
                <a:lnTo>
                  <a:pt x="273938" y="74929"/>
                </a:lnTo>
                <a:lnTo>
                  <a:pt x="294386" y="74929"/>
                </a:lnTo>
                <a:lnTo>
                  <a:pt x="296418" y="72390"/>
                </a:lnTo>
                <a:lnTo>
                  <a:pt x="296418" y="67310"/>
                </a:lnTo>
                <a:lnTo>
                  <a:pt x="294386" y="64770"/>
                </a:lnTo>
                <a:close/>
              </a:path>
              <a:path w="384810" h="388620">
                <a:moveTo>
                  <a:pt x="110871" y="64770"/>
                </a:moveTo>
                <a:lnTo>
                  <a:pt x="90424" y="64770"/>
                </a:lnTo>
                <a:lnTo>
                  <a:pt x="88011" y="67310"/>
                </a:lnTo>
                <a:lnTo>
                  <a:pt x="88011" y="72390"/>
                </a:lnTo>
                <a:lnTo>
                  <a:pt x="90424" y="73660"/>
                </a:lnTo>
                <a:lnTo>
                  <a:pt x="110871" y="73660"/>
                </a:lnTo>
                <a:lnTo>
                  <a:pt x="113030" y="72390"/>
                </a:lnTo>
                <a:lnTo>
                  <a:pt x="113030" y="67310"/>
                </a:lnTo>
                <a:lnTo>
                  <a:pt x="110871" y="64770"/>
                </a:lnTo>
                <a:close/>
              </a:path>
              <a:path w="384810" h="388620">
                <a:moveTo>
                  <a:pt x="104266" y="62229"/>
                </a:moveTo>
                <a:lnTo>
                  <a:pt x="96774" y="62229"/>
                </a:lnTo>
                <a:lnTo>
                  <a:pt x="96774" y="64770"/>
                </a:lnTo>
                <a:lnTo>
                  <a:pt x="104266" y="64770"/>
                </a:lnTo>
                <a:lnTo>
                  <a:pt x="104266" y="62229"/>
                </a:lnTo>
                <a:close/>
              </a:path>
              <a:path w="384810" h="388620">
                <a:moveTo>
                  <a:pt x="288036" y="62229"/>
                </a:moveTo>
                <a:lnTo>
                  <a:pt x="280162" y="62229"/>
                </a:lnTo>
                <a:lnTo>
                  <a:pt x="280162" y="64770"/>
                </a:lnTo>
                <a:lnTo>
                  <a:pt x="288036" y="64770"/>
                </a:lnTo>
                <a:lnTo>
                  <a:pt x="288036" y="62229"/>
                </a:lnTo>
                <a:close/>
              </a:path>
              <a:path w="384810" h="388620">
                <a:moveTo>
                  <a:pt x="110871" y="53340"/>
                </a:moveTo>
                <a:lnTo>
                  <a:pt x="90424" y="53340"/>
                </a:lnTo>
                <a:lnTo>
                  <a:pt x="88011" y="54610"/>
                </a:lnTo>
                <a:lnTo>
                  <a:pt x="88011" y="59690"/>
                </a:lnTo>
                <a:lnTo>
                  <a:pt x="90424" y="62229"/>
                </a:lnTo>
                <a:lnTo>
                  <a:pt x="110871" y="62229"/>
                </a:lnTo>
                <a:lnTo>
                  <a:pt x="113030" y="59690"/>
                </a:lnTo>
                <a:lnTo>
                  <a:pt x="113030" y="54610"/>
                </a:lnTo>
                <a:lnTo>
                  <a:pt x="110871" y="53340"/>
                </a:lnTo>
                <a:close/>
              </a:path>
              <a:path w="384810" h="388620">
                <a:moveTo>
                  <a:pt x="294386" y="53340"/>
                </a:moveTo>
                <a:lnTo>
                  <a:pt x="273938" y="53340"/>
                </a:lnTo>
                <a:lnTo>
                  <a:pt x="271780" y="55879"/>
                </a:lnTo>
                <a:lnTo>
                  <a:pt x="271399" y="58420"/>
                </a:lnTo>
                <a:lnTo>
                  <a:pt x="271780" y="60960"/>
                </a:lnTo>
                <a:lnTo>
                  <a:pt x="273938" y="62229"/>
                </a:lnTo>
                <a:lnTo>
                  <a:pt x="294386" y="62229"/>
                </a:lnTo>
                <a:lnTo>
                  <a:pt x="296418" y="60960"/>
                </a:lnTo>
                <a:lnTo>
                  <a:pt x="296418" y="55879"/>
                </a:lnTo>
                <a:lnTo>
                  <a:pt x="294386" y="53340"/>
                </a:lnTo>
                <a:close/>
              </a:path>
              <a:path w="384810" h="388620">
                <a:moveTo>
                  <a:pt x="185165" y="35560"/>
                </a:moveTo>
                <a:lnTo>
                  <a:pt x="163068" y="35560"/>
                </a:lnTo>
                <a:lnTo>
                  <a:pt x="163068" y="55879"/>
                </a:lnTo>
                <a:lnTo>
                  <a:pt x="190869" y="55879"/>
                </a:lnTo>
                <a:lnTo>
                  <a:pt x="192150" y="54610"/>
                </a:lnTo>
                <a:lnTo>
                  <a:pt x="178053" y="54610"/>
                </a:lnTo>
                <a:lnTo>
                  <a:pt x="178053" y="41910"/>
                </a:lnTo>
                <a:lnTo>
                  <a:pt x="222250" y="41910"/>
                </a:lnTo>
                <a:lnTo>
                  <a:pt x="222250" y="40640"/>
                </a:lnTo>
                <a:lnTo>
                  <a:pt x="192150" y="40640"/>
                </a:lnTo>
                <a:lnTo>
                  <a:pt x="185165" y="35560"/>
                </a:lnTo>
                <a:close/>
              </a:path>
              <a:path w="384810" h="388620">
                <a:moveTo>
                  <a:pt x="296418" y="35560"/>
                </a:moveTo>
                <a:lnTo>
                  <a:pt x="277622" y="35560"/>
                </a:lnTo>
                <a:lnTo>
                  <a:pt x="222250" y="55879"/>
                </a:lnTo>
                <a:lnTo>
                  <a:pt x="260858" y="55879"/>
                </a:lnTo>
                <a:lnTo>
                  <a:pt x="280162" y="48260"/>
                </a:lnTo>
                <a:lnTo>
                  <a:pt x="288036" y="48260"/>
                </a:lnTo>
                <a:lnTo>
                  <a:pt x="288036" y="45720"/>
                </a:lnTo>
                <a:lnTo>
                  <a:pt x="296418" y="41910"/>
                </a:lnTo>
                <a:lnTo>
                  <a:pt x="296418" y="35560"/>
                </a:lnTo>
                <a:close/>
              </a:path>
              <a:path w="384810" h="388620">
                <a:moveTo>
                  <a:pt x="206756" y="41910"/>
                </a:moveTo>
                <a:lnTo>
                  <a:pt x="178053" y="41910"/>
                </a:lnTo>
                <a:lnTo>
                  <a:pt x="184277" y="48260"/>
                </a:lnTo>
                <a:lnTo>
                  <a:pt x="178053" y="54610"/>
                </a:lnTo>
                <a:lnTo>
                  <a:pt x="206756" y="54610"/>
                </a:lnTo>
                <a:lnTo>
                  <a:pt x="199644" y="48260"/>
                </a:lnTo>
                <a:lnTo>
                  <a:pt x="206756" y="41910"/>
                </a:lnTo>
                <a:close/>
              </a:path>
              <a:path w="384810" h="388620">
                <a:moveTo>
                  <a:pt x="296418" y="21590"/>
                </a:moveTo>
                <a:lnTo>
                  <a:pt x="88391" y="21590"/>
                </a:lnTo>
                <a:lnTo>
                  <a:pt x="88391" y="41910"/>
                </a:lnTo>
                <a:lnTo>
                  <a:pt x="96774" y="45720"/>
                </a:lnTo>
                <a:lnTo>
                  <a:pt x="96774" y="53340"/>
                </a:lnTo>
                <a:lnTo>
                  <a:pt x="104266" y="53340"/>
                </a:lnTo>
                <a:lnTo>
                  <a:pt x="104266" y="48260"/>
                </a:lnTo>
                <a:lnTo>
                  <a:pt x="142113" y="48260"/>
                </a:lnTo>
                <a:lnTo>
                  <a:pt x="107187" y="35560"/>
                </a:lnTo>
                <a:lnTo>
                  <a:pt x="296418" y="35560"/>
                </a:lnTo>
                <a:lnTo>
                  <a:pt x="296418" y="21590"/>
                </a:lnTo>
                <a:close/>
              </a:path>
              <a:path w="384810" h="388620">
                <a:moveTo>
                  <a:pt x="288036" y="48260"/>
                </a:moveTo>
                <a:lnTo>
                  <a:pt x="280162" y="48260"/>
                </a:lnTo>
                <a:lnTo>
                  <a:pt x="280162" y="53340"/>
                </a:lnTo>
                <a:lnTo>
                  <a:pt x="288036" y="53340"/>
                </a:lnTo>
                <a:lnTo>
                  <a:pt x="288036" y="48260"/>
                </a:lnTo>
                <a:close/>
              </a:path>
              <a:path w="384810" h="388620">
                <a:moveTo>
                  <a:pt x="222250" y="35560"/>
                </a:moveTo>
                <a:lnTo>
                  <a:pt x="198881" y="35560"/>
                </a:lnTo>
                <a:lnTo>
                  <a:pt x="192150" y="40640"/>
                </a:lnTo>
                <a:lnTo>
                  <a:pt x="222250" y="40640"/>
                </a:lnTo>
                <a:lnTo>
                  <a:pt x="222250" y="35560"/>
                </a:lnTo>
                <a:close/>
              </a:path>
              <a:path w="384810" h="388620">
                <a:moveTo>
                  <a:pt x="222250" y="0"/>
                </a:moveTo>
                <a:lnTo>
                  <a:pt x="163068" y="0"/>
                </a:lnTo>
                <a:lnTo>
                  <a:pt x="163068" y="21590"/>
                </a:lnTo>
                <a:lnTo>
                  <a:pt x="178053" y="21590"/>
                </a:lnTo>
                <a:lnTo>
                  <a:pt x="178053" y="13970"/>
                </a:lnTo>
                <a:lnTo>
                  <a:pt x="222250" y="13970"/>
                </a:lnTo>
                <a:lnTo>
                  <a:pt x="222250" y="0"/>
                </a:lnTo>
                <a:close/>
              </a:path>
              <a:path w="384810" h="388620">
                <a:moveTo>
                  <a:pt x="222250" y="13970"/>
                </a:moveTo>
                <a:lnTo>
                  <a:pt x="206756" y="13970"/>
                </a:lnTo>
                <a:lnTo>
                  <a:pt x="206756" y="21590"/>
                </a:lnTo>
                <a:lnTo>
                  <a:pt x="222250" y="21590"/>
                </a:lnTo>
                <a:lnTo>
                  <a:pt x="222250" y="1397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3" name="object 4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68984"/>
            <a:ext cx="5538470" cy="571500"/>
          </a:xfrm>
          <a:custGeom>
            <a:avLst/>
            <a:gdLst/>
            <a:ahLst/>
            <a:cxnLst/>
            <a:rect l="l" t="t" r="r" b="b"/>
            <a:pathLst>
              <a:path w="5538470" h="571500">
                <a:moveTo>
                  <a:pt x="5033137" y="0"/>
                </a:moveTo>
                <a:lnTo>
                  <a:pt x="0" y="0"/>
                </a:lnTo>
                <a:lnTo>
                  <a:pt x="0" y="571500"/>
                </a:lnTo>
                <a:lnTo>
                  <a:pt x="5033137" y="571500"/>
                </a:lnTo>
                <a:lnTo>
                  <a:pt x="5538470" y="285750"/>
                </a:lnTo>
                <a:lnTo>
                  <a:pt x="503313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9521888"/>
            <a:ext cx="5652770" cy="457200"/>
          </a:xfrm>
          <a:custGeom>
            <a:avLst/>
            <a:gdLst/>
            <a:ahLst/>
            <a:cxnLst/>
            <a:rect l="l" t="t" r="r" b="b"/>
            <a:pathLst>
              <a:path w="5652770" h="457200">
                <a:moveTo>
                  <a:pt x="5213858" y="0"/>
                </a:moveTo>
                <a:lnTo>
                  <a:pt x="0" y="0"/>
                </a:lnTo>
                <a:lnTo>
                  <a:pt x="0" y="457199"/>
                </a:lnTo>
                <a:lnTo>
                  <a:pt x="5213858" y="457199"/>
                </a:lnTo>
                <a:lnTo>
                  <a:pt x="5652770" y="228599"/>
                </a:lnTo>
                <a:lnTo>
                  <a:pt x="5213858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068120" y="7623302"/>
            <a:ext cx="138493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Період</a:t>
            </a:r>
            <a:r>
              <a:rPr sz="1400" spc="-6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аукціону: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8120" y="8149081"/>
            <a:ext cx="67246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Радни</a:t>
            </a:r>
            <a:r>
              <a:rPr sz="1400" spc="-10" dirty="0">
                <a:solidFill>
                  <a:srgbClr val="333333"/>
                </a:solidFill>
                <a:latin typeface="Arial"/>
                <a:cs typeface="Arial"/>
              </a:rPr>
              <a:t>к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8120" y="9609328"/>
            <a:ext cx="354012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Детальніше:</a:t>
            </a:r>
            <a:r>
              <a:rPr sz="1400" spc="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privatization.gov.ua/zaporizhya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99185" y="1771522"/>
            <a:ext cx="2968625" cy="19208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1159560" y="787145"/>
            <a:ext cx="2694940" cy="1040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75"/>
              </a:lnSpc>
            </a:pPr>
            <a:r>
              <a:rPr sz="2000" b="1" dirty="0">
                <a:latin typeface="Arial"/>
                <a:cs typeface="Arial"/>
              </a:rPr>
              <a:t>З</a:t>
            </a:r>
            <a:r>
              <a:rPr sz="2000" b="1" spc="5" dirty="0">
                <a:latin typeface="Arial"/>
                <a:cs typeface="Arial"/>
              </a:rPr>
              <a:t>а</a:t>
            </a:r>
            <a:r>
              <a:rPr sz="2000" b="1" dirty="0">
                <a:latin typeface="Arial"/>
                <a:cs typeface="Arial"/>
              </a:rPr>
              <a:t>п</a:t>
            </a:r>
            <a:r>
              <a:rPr sz="2000" b="1" spc="-10" dirty="0">
                <a:latin typeface="Arial"/>
                <a:cs typeface="Arial"/>
              </a:rPr>
              <a:t>о</a:t>
            </a:r>
            <a:r>
              <a:rPr sz="2000" b="1" dirty="0">
                <a:latin typeface="Arial"/>
                <a:cs typeface="Arial"/>
              </a:rPr>
              <a:t>рі</a:t>
            </a:r>
            <a:r>
              <a:rPr sz="2000" b="1" spc="-10" dirty="0">
                <a:latin typeface="Arial"/>
                <a:cs typeface="Arial"/>
              </a:rPr>
              <a:t>ж</a:t>
            </a:r>
            <a:r>
              <a:rPr sz="2000" b="1" dirty="0">
                <a:latin typeface="Arial"/>
                <a:cs typeface="Arial"/>
              </a:rPr>
              <a:t>ж</a:t>
            </a:r>
            <a:r>
              <a:rPr sz="2000" b="1" spc="-10" dirty="0">
                <a:latin typeface="Arial"/>
                <a:cs typeface="Arial"/>
              </a:rPr>
              <a:t>я</a:t>
            </a:r>
            <a:r>
              <a:rPr sz="2000" b="1" dirty="0">
                <a:latin typeface="Arial"/>
                <a:cs typeface="Arial"/>
              </a:rPr>
              <a:t>облене</a:t>
            </a:r>
            <a:r>
              <a:rPr sz="2000" b="1" spc="-10" dirty="0">
                <a:latin typeface="Arial"/>
                <a:cs typeface="Arial"/>
              </a:rPr>
              <a:t>р</a:t>
            </a:r>
            <a:r>
              <a:rPr sz="2000" b="1" dirty="0">
                <a:latin typeface="Arial"/>
                <a:cs typeface="Arial"/>
              </a:rPr>
              <a:t>го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ts val="1655"/>
              </a:lnSpc>
            </a:pPr>
            <a:r>
              <a:rPr sz="1400" i="1" dirty="0">
                <a:latin typeface="Arial"/>
                <a:cs typeface="Arial"/>
              </a:rPr>
              <a:t>Розподіл</a:t>
            </a:r>
            <a:r>
              <a:rPr sz="1400" i="1" spc="-45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електроенергії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 marL="309245">
              <a:lnSpc>
                <a:spcPct val="100000"/>
              </a:lnSpc>
              <a:spcBef>
                <a:spcPts val="875"/>
              </a:spcBef>
            </a:pPr>
            <a:r>
              <a:rPr sz="1200" b="1" spc="-5" dirty="0">
                <a:solidFill>
                  <a:srgbClr val="404040"/>
                </a:solidFill>
                <a:latin typeface="Arial"/>
                <a:cs typeface="Arial"/>
              </a:rPr>
              <a:t>Карта</a:t>
            </a:r>
            <a:r>
              <a:rPr sz="1200" b="1" spc="-7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404040"/>
                </a:solidFill>
                <a:latin typeface="Arial"/>
                <a:cs typeface="Arial"/>
              </a:rPr>
              <a:t>України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397125" y="2178557"/>
            <a:ext cx="181610" cy="1543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2397125" y="2178557"/>
            <a:ext cx="181610" cy="154305"/>
          </a:xfrm>
          <a:custGeom>
            <a:avLst/>
            <a:gdLst/>
            <a:ahLst/>
            <a:cxnLst/>
            <a:rect l="l" t="t" r="r" b="b"/>
            <a:pathLst>
              <a:path w="181610" h="154305">
                <a:moveTo>
                  <a:pt x="0" y="58927"/>
                </a:moveTo>
                <a:lnTo>
                  <a:pt x="69342" y="58927"/>
                </a:lnTo>
                <a:lnTo>
                  <a:pt x="90805" y="0"/>
                </a:lnTo>
                <a:lnTo>
                  <a:pt x="112268" y="58927"/>
                </a:lnTo>
                <a:lnTo>
                  <a:pt x="181610" y="58927"/>
                </a:lnTo>
                <a:lnTo>
                  <a:pt x="125475" y="95376"/>
                </a:lnTo>
                <a:lnTo>
                  <a:pt x="146938" y="154304"/>
                </a:lnTo>
                <a:lnTo>
                  <a:pt x="90805" y="117855"/>
                </a:lnTo>
                <a:lnTo>
                  <a:pt x="34670" y="154304"/>
                </a:lnTo>
                <a:lnTo>
                  <a:pt x="56133" y="95376"/>
                </a:lnTo>
                <a:lnTo>
                  <a:pt x="0" y="58927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 txBox="1"/>
          <p:nvPr/>
        </p:nvSpPr>
        <p:spPr>
          <a:xfrm>
            <a:off x="2265933" y="2346197"/>
            <a:ext cx="241300" cy="136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i="1" spc="-5" dirty="0">
                <a:solidFill>
                  <a:srgbClr val="404040"/>
                </a:solidFill>
                <a:latin typeface="Arial"/>
                <a:cs typeface="Arial"/>
              </a:rPr>
              <a:t>К</a:t>
            </a:r>
            <a:r>
              <a:rPr sz="800" b="1" i="1" dirty="0">
                <a:solidFill>
                  <a:srgbClr val="404040"/>
                </a:solidFill>
                <a:latin typeface="Arial"/>
                <a:cs typeface="Arial"/>
              </a:rPr>
              <a:t>иїв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11679" y="3085210"/>
            <a:ext cx="640080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i="1" spc="-5" dirty="0">
                <a:solidFill>
                  <a:srgbClr val="404040"/>
                </a:solidFill>
                <a:latin typeface="Arial"/>
                <a:cs typeface="Arial"/>
              </a:rPr>
              <a:t>Запоріжжя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312544" y="4627752"/>
            <a:ext cx="303530" cy="2020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1431266" y="4627752"/>
            <a:ext cx="129539" cy="200660"/>
          </a:xfrm>
          <a:custGeom>
            <a:avLst/>
            <a:gdLst/>
            <a:ahLst/>
            <a:cxnLst/>
            <a:rect l="l" t="t" r="r" b="b"/>
            <a:pathLst>
              <a:path w="129540" h="200660">
                <a:moveTo>
                  <a:pt x="3452" y="153415"/>
                </a:moveTo>
                <a:lnTo>
                  <a:pt x="0" y="166667"/>
                </a:lnTo>
                <a:lnTo>
                  <a:pt x="690" y="178180"/>
                </a:lnTo>
                <a:lnTo>
                  <a:pt x="5524" y="187598"/>
                </a:lnTo>
                <a:lnTo>
                  <a:pt x="14501" y="194563"/>
                </a:lnTo>
                <a:lnTo>
                  <a:pt x="26162" y="200157"/>
                </a:lnTo>
                <a:lnTo>
                  <a:pt x="38155" y="200167"/>
                </a:lnTo>
                <a:lnTo>
                  <a:pt x="49434" y="194581"/>
                </a:lnTo>
                <a:lnTo>
                  <a:pt x="73570" y="147321"/>
                </a:lnTo>
                <a:lnTo>
                  <a:pt x="98274" y="86026"/>
                </a:lnTo>
                <a:lnTo>
                  <a:pt x="120905" y="27564"/>
                </a:lnTo>
                <a:lnTo>
                  <a:pt x="129309" y="0"/>
                </a:lnTo>
                <a:lnTo>
                  <a:pt x="108090" y="19720"/>
                </a:lnTo>
                <a:lnTo>
                  <a:pt x="67762" y="68230"/>
                </a:lnTo>
                <a:lnTo>
                  <a:pt x="26743" y="120979"/>
                </a:lnTo>
                <a:lnTo>
                  <a:pt x="3452" y="153415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1312544" y="4635245"/>
            <a:ext cx="193040" cy="194945"/>
          </a:xfrm>
          <a:custGeom>
            <a:avLst/>
            <a:gdLst/>
            <a:ahLst/>
            <a:cxnLst/>
            <a:rect l="l" t="t" r="r" b="b"/>
            <a:pathLst>
              <a:path w="193040" h="194945">
                <a:moveTo>
                  <a:pt x="151765" y="29845"/>
                </a:moveTo>
                <a:lnTo>
                  <a:pt x="159131" y="29845"/>
                </a:lnTo>
                <a:lnTo>
                  <a:pt x="166624" y="29845"/>
                </a:lnTo>
                <a:lnTo>
                  <a:pt x="170307" y="33654"/>
                </a:lnTo>
                <a:lnTo>
                  <a:pt x="175833" y="25792"/>
                </a:lnTo>
                <a:lnTo>
                  <a:pt x="181371" y="18669"/>
                </a:lnTo>
                <a:lnTo>
                  <a:pt x="186934" y="11545"/>
                </a:lnTo>
                <a:lnTo>
                  <a:pt x="192532" y="3683"/>
                </a:lnTo>
                <a:lnTo>
                  <a:pt x="183536" y="1553"/>
                </a:lnTo>
                <a:lnTo>
                  <a:pt x="173529" y="460"/>
                </a:lnTo>
                <a:lnTo>
                  <a:pt x="162831" y="57"/>
                </a:lnTo>
                <a:lnTo>
                  <a:pt x="151765" y="0"/>
                </a:lnTo>
                <a:lnTo>
                  <a:pt x="103306" y="8144"/>
                </a:lnTo>
                <a:lnTo>
                  <a:pt x="61584" y="31016"/>
                </a:lnTo>
                <a:lnTo>
                  <a:pt x="28915" y="66275"/>
                </a:lnTo>
                <a:lnTo>
                  <a:pt x="7614" y="111581"/>
                </a:lnTo>
                <a:lnTo>
                  <a:pt x="0" y="164591"/>
                </a:lnTo>
                <a:lnTo>
                  <a:pt x="0" y="168401"/>
                </a:lnTo>
                <a:lnTo>
                  <a:pt x="0" y="175895"/>
                </a:lnTo>
                <a:lnTo>
                  <a:pt x="0" y="179577"/>
                </a:lnTo>
                <a:lnTo>
                  <a:pt x="3683" y="190753"/>
                </a:lnTo>
                <a:lnTo>
                  <a:pt x="11049" y="194563"/>
                </a:lnTo>
                <a:lnTo>
                  <a:pt x="18542" y="194563"/>
                </a:lnTo>
                <a:lnTo>
                  <a:pt x="25908" y="194563"/>
                </a:lnTo>
                <a:lnTo>
                  <a:pt x="33274" y="187071"/>
                </a:lnTo>
                <a:lnTo>
                  <a:pt x="29591" y="179577"/>
                </a:lnTo>
                <a:lnTo>
                  <a:pt x="29591" y="175895"/>
                </a:lnTo>
                <a:lnTo>
                  <a:pt x="29591" y="168401"/>
                </a:lnTo>
                <a:lnTo>
                  <a:pt x="29591" y="164591"/>
                </a:lnTo>
                <a:lnTo>
                  <a:pt x="39304" y="111980"/>
                </a:lnTo>
                <a:lnTo>
                  <a:pt x="65674" y="69167"/>
                </a:lnTo>
                <a:lnTo>
                  <a:pt x="104546" y="40380"/>
                </a:lnTo>
                <a:lnTo>
                  <a:pt x="151765" y="29845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1560575" y="4683886"/>
            <a:ext cx="55880" cy="146050"/>
          </a:xfrm>
          <a:custGeom>
            <a:avLst/>
            <a:gdLst/>
            <a:ahLst/>
            <a:cxnLst/>
            <a:rect l="l" t="t" r="r" b="b"/>
            <a:pathLst>
              <a:path w="55880" h="146050">
                <a:moveTo>
                  <a:pt x="14732" y="0"/>
                </a:moveTo>
                <a:lnTo>
                  <a:pt x="9840" y="8401"/>
                </a:lnTo>
                <a:lnTo>
                  <a:pt x="5984" y="16827"/>
                </a:lnTo>
                <a:lnTo>
                  <a:pt x="2819" y="25253"/>
                </a:lnTo>
                <a:lnTo>
                  <a:pt x="0" y="33655"/>
                </a:lnTo>
                <a:lnTo>
                  <a:pt x="10263" y="51782"/>
                </a:lnTo>
                <a:lnTo>
                  <a:pt x="18478" y="71993"/>
                </a:lnTo>
                <a:lnTo>
                  <a:pt x="23931" y="93608"/>
                </a:lnTo>
                <a:lnTo>
                  <a:pt x="25908" y="115950"/>
                </a:lnTo>
                <a:lnTo>
                  <a:pt x="25908" y="119761"/>
                </a:lnTo>
                <a:lnTo>
                  <a:pt x="25908" y="127254"/>
                </a:lnTo>
                <a:lnTo>
                  <a:pt x="25908" y="130937"/>
                </a:lnTo>
                <a:lnTo>
                  <a:pt x="22225" y="138430"/>
                </a:lnTo>
                <a:lnTo>
                  <a:pt x="29590" y="145923"/>
                </a:lnTo>
                <a:lnTo>
                  <a:pt x="36957" y="145923"/>
                </a:lnTo>
                <a:lnTo>
                  <a:pt x="40640" y="145923"/>
                </a:lnTo>
                <a:lnTo>
                  <a:pt x="48133" y="145923"/>
                </a:lnTo>
                <a:lnTo>
                  <a:pt x="55499" y="142112"/>
                </a:lnTo>
                <a:lnTo>
                  <a:pt x="55499" y="134620"/>
                </a:lnTo>
                <a:lnTo>
                  <a:pt x="55499" y="127254"/>
                </a:lnTo>
                <a:lnTo>
                  <a:pt x="55499" y="123444"/>
                </a:lnTo>
                <a:lnTo>
                  <a:pt x="55499" y="115950"/>
                </a:lnTo>
                <a:lnTo>
                  <a:pt x="52772" y="83117"/>
                </a:lnTo>
                <a:lnTo>
                  <a:pt x="44831" y="52355"/>
                </a:lnTo>
                <a:lnTo>
                  <a:pt x="32031" y="24403"/>
                </a:lnTo>
                <a:lnTo>
                  <a:pt x="14732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1332864" y="5630417"/>
            <a:ext cx="260350" cy="3022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1170305" y="3908932"/>
            <a:ext cx="5199380" cy="0"/>
          </a:xfrm>
          <a:custGeom>
            <a:avLst/>
            <a:gdLst/>
            <a:ahLst/>
            <a:cxnLst/>
            <a:rect l="l" t="t" r="r" b="b"/>
            <a:pathLst>
              <a:path w="5199380">
                <a:moveTo>
                  <a:pt x="0" y="0"/>
                </a:moveTo>
                <a:lnTo>
                  <a:pt x="5199380" y="0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1312544" y="5084317"/>
            <a:ext cx="303530" cy="2921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1312544" y="5083682"/>
            <a:ext cx="303530" cy="292735"/>
          </a:xfrm>
          <a:custGeom>
            <a:avLst/>
            <a:gdLst/>
            <a:ahLst/>
            <a:cxnLst/>
            <a:rect l="l" t="t" r="r" b="b"/>
            <a:pathLst>
              <a:path w="303530" h="292735">
                <a:moveTo>
                  <a:pt x="292989" y="261747"/>
                </a:moveTo>
                <a:lnTo>
                  <a:pt x="292100" y="261747"/>
                </a:lnTo>
                <a:lnTo>
                  <a:pt x="292100" y="14604"/>
                </a:lnTo>
                <a:lnTo>
                  <a:pt x="292100" y="6730"/>
                </a:lnTo>
                <a:lnTo>
                  <a:pt x="285496" y="0"/>
                </a:lnTo>
                <a:lnTo>
                  <a:pt x="277114" y="0"/>
                </a:lnTo>
                <a:lnTo>
                  <a:pt x="274955" y="0"/>
                </a:lnTo>
                <a:lnTo>
                  <a:pt x="266573" y="0"/>
                </a:lnTo>
                <a:lnTo>
                  <a:pt x="259969" y="6730"/>
                </a:lnTo>
                <a:lnTo>
                  <a:pt x="259969" y="14604"/>
                </a:lnTo>
                <a:lnTo>
                  <a:pt x="259969" y="261747"/>
                </a:lnTo>
                <a:lnTo>
                  <a:pt x="43561" y="261747"/>
                </a:lnTo>
                <a:lnTo>
                  <a:pt x="43561" y="14604"/>
                </a:lnTo>
                <a:lnTo>
                  <a:pt x="43561" y="6730"/>
                </a:lnTo>
                <a:lnTo>
                  <a:pt x="36957" y="0"/>
                </a:lnTo>
                <a:lnTo>
                  <a:pt x="28575" y="0"/>
                </a:lnTo>
                <a:lnTo>
                  <a:pt x="26416" y="0"/>
                </a:lnTo>
                <a:lnTo>
                  <a:pt x="18034" y="0"/>
                </a:lnTo>
                <a:lnTo>
                  <a:pt x="11430" y="6730"/>
                </a:lnTo>
                <a:lnTo>
                  <a:pt x="11430" y="14604"/>
                </a:lnTo>
                <a:lnTo>
                  <a:pt x="11430" y="261747"/>
                </a:lnTo>
                <a:lnTo>
                  <a:pt x="10541" y="261747"/>
                </a:lnTo>
                <a:lnTo>
                  <a:pt x="4445" y="261747"/>
                </a:lnTo>
                <a:lnTo>
                  <a:pt x="0" y="266700"/>
                </a:lnTo>
                <a:lnTo>
                  <a:pt x="0" y="272414"/>
                </a:lnTo>
                <a:lnTo>
                  <a:pt x="0" y="281686"/>
                </a:lnTo>
                <a:lnTo>
                  <a:pt x="0" y="287909"/>
                </a:lnTo>
                <a:lnTo>
                  <a:pt x="4445" y="292735"/>
                </a:lnTo>
                <a:lnTo>
                  <a:pt x="10541" y="292735"/>
                </a:lnTo>
                <a:lnTo>
                  <a:pt x="292989" y="292735"/>
                </a:lnTo>
                <a:lnTo>
                  <a:pt x="299085" y="292735"/>
                </a:lnTo>
                <a:lnTo>
                  <a:pt x="303530" y="287909"/>
                </a:lnTo>
                <a:lnTo>
                  <a:pt x="303530" y="281686"/>
                </a:lnTo>
                <a:lnTo>
                  <a:pt x="303530" y="272414"/>
                </a:lnTo>
                <a:lnTo>
                  <a:pt x="303530" y="266700"/>
                </a:lnTo>
                <a:lnTo>
                  <a:pt x="299085" y="261747"/>
                </a:lnTo>
                <a:lnTo>
                  <a:pt x="292989" y="261747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1364869" y="5295391"/>
            <a:ext cx="196215" cy="33655"/>
          </a:xfrm>
          <a:custGeom>
            <a:avLst/>
            <a:gdLst/>
            <a:ahLst/>
            <a:cxnLst/>
            <a:rect l="l" t="t" r="r" b="b"/>
            <a:pathLst>
              <a:path w="196215" h="33654">
                <a:moveTo>
                  <a:pt x="179959" y="0"/>
                </a:moveTo>
                <a:lnTo>
                  <a:pt x="172084" y="0"/>
                </a:lnTo>
                <a:lnTo>
                  <a:pt x="165481" y="5714"/>
                </a:lnTo>
                <a:lnTo>
                  <a:pt x="164084" y="13334"/>
                </a:lnTo>
                <a:lnTo>
                  <a:pt x="155321" y="13334"/>
                </a:lnTo>
                <a:lnTo>
                  <a:pt x="153543" y="5714"/>
                </a:lnTo>
                <a:lnTo>
                  <a:pt x="146939" y="0"/>
                </a:lnTo>
                <a:lnTo>
                  <a:pt x="139065" y="0"/>
                </a:lnTo>
                <a:lnTo>
                  <a:pt x="131064" y="0"/>
                </a:lnTo>
                <a:lnTo>
                  <a:pt x="124459" y="5714"/>
                </a:lnTo>
                <a:lnTo>
                  <a:pt x="123190" y="13334"/>
                </a:lnTo>
                <a:lnTo>
                  <a:pt x="114427" y="13334"/>
                </a:lnTo>
                <a:lnTo>
                  <a:pt x="112649" y="5714"/>
                </a:lnTo>
                <a:lnTo>
                  <a:pt x="106044" y="0"/>
                </a:lnTo>
                <a:lnTo>
                  <a:pt x="98171" y="0"/>
                </a:lnTo>
                <a:lnTo>
                  <a:pt x="90169" y="0"/>
                </a:lnTo>
                <a:lnTo>
                  <a:pt x="84074" y="5714"/>
                </a:lnTo>
                <a:lnTo>
                  <a:pt x="82296" y="13334"/>
                </a:lnTo>
                <a:lnTo>
                  <a:pt x="32639" y="13334"/>
                </a:lnTo>
                <a:lnTo>
                  <a:pt x="30861" y="5714"/>
                </a:lnTo>
                <a:lnTo>
                  <a:pt x="24256" y="0"/>
                </a:lnTo>
                <a:lnTo>
                  <a:pt x="16256" y="0"/>
                </a:lnTo>
                <a:lnTo>
                  <a:pt x="7493" y="0"/>
                </a:lnTo>
                <a:lnTo>
                  <a:pt x="0" y="7492"/>
                </a:lnTo>
                <a:lnTo>
                  <a:pt x="0" y="16890"/>
                </a:lnTo>
                <a:lnTo>
                  <a:pt x="0" y="25653"/>
                </a:lnTo>
                <a:lnTo>
                  <a:pt x="7493" y="33274"/>
                </a:lnTo>
                <a:lnTo>
                  <a:pt x="16256" y="33274"/>
                </a:lnTo>
                <a:lnTo>
                  <a:pt x="24256" y="33274"/>
                </a:lnTo>
                <a:lnTo>
                  <a:pt x="30861" y="27431"/>
                </a:lnTo>
                <a:lnTo>
                  <a:pt x="32639" y="20446"/>
                </a:lnTo>
                <a:lnTo>
                  <a:pt x="82296" y="20446"/>
                </a:lnTo>
                <a:lnTo>
                  <a:pt x="84074" y="27431"/>
                </a:lnTo>
                <a:lnTo>
                  <a:pt x="90169" y="33274"/>
                </a:lnTo>
                <a:lnTo>
                  <a:pt x="98171" y="33274"/>
                </a:lnTo>
                <a:lnTo>
                  <a:pt x="106044" y="33274"/>
                </a:lnTo>
                <a:lnTo>
                  <a:pt x="112649" y="27431"/>
                </a:lnTo>
                <a:lnTo>
                  <a:pt x="114427" y="20446"/>
                </a:lnTo>
                <a:lnTo>
                  <a:pt x="123190" y="20446"/>
                </a:lnTo>
                <a:lnTo>
                  <a:pt x="124459" y="27431"/>
                </a:lnTo>
                <a:lnTo>
                  <a:pt x="131064" y="33274"/>
                </a:lnTo>
                <a:lnTo>
                  <a:pt x="139065" y="33274"/>
                </a:lnTo>
                <a:lnTo>
                  <a:pt x="146939" y="33274"/>
                </a:lnTo>
                <a:lnTo>
                  <a:pt x="153543" y="27431"/>
                </a:lnTo>
                <a:lnTo>
                  <a:pt x="155321" y="20446"/>
                </a:lnTo>
                <a:lnTo>
                  <a:pt x="164084" y="20446"/>
                </a:lnTo>
                <a:lnTo>
                  <a:pt x="165481" y="27431"/>
                </a:lnTo>
                <a:lnTo>
                  <a:pt x="172084" y="33274"/>
                </a:lnTo>
                <a:lnTo>
                  <a:pt x="179959" y="33274"/>
                </a:lnTo>
                <a:lnTo>
                  <a:pt x="189230" y="33274"/>
                </a:lnTo>
                <a:lnTo>
                  <a:pt x="196215" y="25653"/>
                </a:lnTo>
                <a:lnTo>
                  <a:pt x="196215" y="16890"/>
                </a:lnTo>
                <a:lnTo>
                  <a:pt x="196215" y="7492"/>
                </a:lnTo>
                <a:lnTo>
                  <a:pt x="189230" y="0"/>
                </a:lnTo>
                <a:lnTo>
                  <a:pt x="179959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1364869" y="5248020"/>
            <a:ext cx="196215" cy="33655"/>
          </a:xfrm>
          <a:custGeom>
            <a:avLst/>
            <a:gdLst/>
            <a:ahLst/>
            <a:cxnLst/>
            <a:rect l="l" t="t" r="r" b="b"/>
            <a:pathLst>
              <a:path w="196215" h="33654">
                <a:moveTo>
                  <a:pt x="179959" y="0"/>
                </a:moveTo>
                <a:lnTo>
                  <a:pt x="172084" y="0"/>
                </a:lnTo>
                <a:lnTo>
                  <a:pt x="165481" y="5714"/>
                </a:lnTo>
                <a:lnTo>
                  <a:pt x="164084" y="13335"/>
                </a:lnTo>
                <a:lnTo>
                  <a:pt x="155321" y="13335"/>
                </a:lnTo>
                <a:lnTo>
                  <a:pt x="153543" y="5714"/>
                </a:lnTo>
                <a:lnTo>
                  <a:pt x="146939" y="0"/>
                </a:lnTo>
                <a:lnTo>
                  <a:pt x="139065" y="0"/>
                </a:lnTo>
                <a:lnTo>
                  <a:pt x="131064" y="0"/>
                </a:lnTo>
                <a:lnTo>
                  <a:pt x="124459" y="5714"/>
                </a:lnTo>
                <a:lnTo>
                  <a:pt x="123190" y="13335"/>
                </a:lnTo>
                <a:lnTo>
                  <a:pt x="73533" y="13335"/>
                </a:lnTo>
                <a:lnTo>
                  <a:pt x="71755" y="5714"/>
                </a:lnTo>
                <a:lnTo>
                  <a:pt x="65150" y="0"/>
                </a:lnTo>
                <a:lnTo>
                  <a:pt x="57150" y="0"/>
                </a:lnTo>
                <a:lnTo>
                  <a:pt x="49784" y="0"/>
                </a:lnTo>
                <a:lnTo>
                  <a:pt x="43180" y="5714"/>
                </a:lnTo>
                <a:lnTo>
                  <a:pt x="41402" y="13335"/>
                </a:lnTo>
                <a:lnTo>
                  <a:pt x="32639" y="13335"/>
                </a:lnTo>
                <a:lnTo>
                  <a:pt x="30861" y="5714"/>
                </a:lnTo>
                <a:lnTo>
                  <a:pt x="24256" y="0"/>
                </a:lnTo>
                <a:lnTo>
                  <a:pt x="16256" y="0"/>
                </a:lnTo>
                <a:lnTo>
                  <a:pt x="7493" y="0"/>
                </a:lnTo>
                <a:lnTo>
                  <a:pt x="0" y="7492"/>
                </a:lnTo>
                <a:lnTo>
                  <a:pt x="0" y="16383"/>
                </a:lnTo>
                <a:lnTo>
                  <a:pt x="0" y="25653"/>
                </a:lnTo>
                <a:lnTo>
                  <a:pt x="7493" y="33274"/>
                </a:lnTo>
                <a:lnTo>
                  <a:pt x="16256" y="33274"/>
                </a:lnTo>
                <a:lnTo>
                  <a:pt x="24256" y="33274"/>
                </a:lnTo>
                <a:lnTo>
                  <a:pt x="30861" y="27432"/>
                </a:lnTo>
                <a:lnTo>
                  <a:pt x="32639" y="19938"/>
                </a:lnTo>
                <a:lnTo>
                  <a:pt x="41402" y="19938"/>
                </a:lnTo>
                <a:lnTo>
                  <a:pt x="43180" y="27432"/>
                </a:lnTo>
                <a:lnTo>
                  <a:pt x="49784" y="33274"/>
                </a:lnTo>
                <a:lnTo>
                  <a:pt x="57150" y="33274"/>
                </a:lnTo>
                <a:lnTo>
                  <a:pt x="65150" y="33274"/>
                </a:lnTo>
                <a:lnTo>
                  <a:pt x="71755" y="27432"/>
                </a:lnTo>
                <a:lnTo>
                  <a:pt x="73533" y="19938"/>
                </a:lnTo>
                <a:lnTo>
                  <a:pt x="123190" y="19938"/>
                </a:lnTo>
                <a:lnTo>
                  <a:pt x="124459" y="27432"/>
                </a:lnTo>
                <a:lnTo>
                  <a:pt x="131064" y="33274"/>
                </a:lnTo>
                <a:lnTo>
                  <a:pt x="139065" y="33274"/>
                </a:lnTo>
                <a:lnTo>
                  <a:pt x="146939" y="33274"/>
                </a:lnTo>
                <a:lnTo>
                  <a:pt x="153543" y="27432"/>
                </a:lnTo>
                <a:lnTo>
                  <a:pt x="155321" y="19938"/>
                </a:lnTo>
                <a:lnTo>
                  <a:pt x="164084" y="19938"/>
                </a:lnTo>
                <a:lnTo>
                  <a:pt x="165481" y="27432"/>
                </a:lnTo>
                <a:lnTo>
                  <a:pt x="172084" y="33274"/>
                </a:lnTo>
                <a:lnTo>
                  <a:pt x="179959" y="33274"/>
                </a:lnTo>
                <a:lnTo>
                  <a:pt x="189230" y="33274"/>
                </a:lnTo>
                <a:lnTo>
                  <a:pt x="196215" y="25653"/>
                </a:lnTo>
                <a:lnTo>
                  <a:pt x="196215" y="16383"/>
                </a:lnTo>
                <a:lnTo>
                  <a:pt x="196215" y="7492"/>
                </a:lnTo>
                <a:lnTo>
                  <a:pt x="189230" y="0"/>
                </a:lnTo>
                <a:lnTo>
                  <a:pt x="179959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1364869" y="5200649"/>
            <a:ext cx="196215" cy="33655"/>
          </a:xfrm>
          <a:custGeom>
            <a:avLst/>
            <a:gdLst/>
            <a:ahLst/>
            <a:cxnLst/>
            <a:rect l="l" t="t" r="r" b="b"/>
            <a:pathLst>
              <a:path w="196215" h="33654">
                <a:moveTo>
                  <a:pt x="179959" y="0"/>
                </a:moveTo>
                <a:lnTo>
                  <a:pt x="172084" y="0"/>
                </a:lnTo>
                <a:lnTo>
                  <a:pt x="165481" y="5714"/>
                </a:lnTo>
                <a:lnTo>
                  <a:pt x="164084" y="12826"/>
                </a:lnTo>
                <a:lnTo>
                  <a:pt x="114427" y="12826"/>
                </a:lnTo>
                <a:lnTo>
                  <a:pt x="112649" y="5714"/>
                </a:lnTo>
                <a:lnTo>
                  <a:pt x="106044" y="0"/>
                </a:lnTo>
                <a:lnTo>
                  <a:pt x="98171" y="0"/>
                </a:lnTo>
                <a:lnTo>
                  <a:pt x="90169" y="0"/>
                </a:lnTo>
                <a:lnTo>
                  <a:pt x="84074" y="5714"/>
                </a:lnTo>
                <a:lnTo>
                  <a:pt x="82296" y="12826"/>
                </a:lnTo>
                <a:lnTo>
                  <a:pt x="73533" y="12826"/>
                </a:lnTo>
                <a:lnTo>
                  <a:pt x="71755" y="5714"/>
                </a:lnTo>
                <a:lnTo>
                  <a:pt x="65150" y="0"/>
                </a:lnTo>
                <a:lnTo>
                  <a:pt x="57150" y="0"/>
                </a:lnTo>
                <a:lnTo>
                  <a:pt x="49784" y="0"/>
                </a:lnTo>
                <a:lnTo>
                  <a:pt x="43180" y="5714"/>
                </a:lnTo>
                <a:lnTo>
                  <a:pt x="41402" y="12826"/>
                </a:lnTo>
                <a:lnTo>
                  <a:pt x="32639" y="12826"/>
                </a:lnTo>
                <a:lnTo>
                  <a:pt x="30861" y="5714"/>
                </a:lnTo>
                <a:lnTo>
                  <a:pt x="24256" y="0"/>
                </a:lnTo>
                <a:lnTo>
                  <a:pt x="16256" y="0"/>
                </a:lnTo>
                <a:lnTo>
                  <a:pt x="7493" y="0"/>
                </a:lnTo>
                <a:lnTo>
                  <a:pt x="0" y="7493"/>
                </a:lnTo>
                <a:lnTo>
                  <a:pt x="0" y="16383"/>
                </a:lnTo>
                <a:lnTo>
                  <a:pt x="0" y="25654"/>
                </a:lnTo>
                <a:lnTo>
                  <a:pt x="7493" y="33147"/>
                </a:lnTo>
                <a:lnTo>
                  <a:pt x="16256" y="33147"/>
                </a:lnTo>
                <a:lnTo>
                  <a:pt x="24256" y="33147"/>
                </a:lnTo>
                <a:lnTo>
                  <a:pt x="30861" y="27432"/>
                </a:lnTo>
                <a:lnTo>
                  <a:pt x="32639" y="19938"/>
                </a:lnTo>
                <a:lnTo>
                  <a:pt x="41402" y="19938"/>
                </a:lnTo>
                <a:lnTo>
                  <a:pt x="43180" y="27432"/>
                </a:lnTo>
                <a:lnTo>
                  <a:pt x="49784" y="33147"/>
                </a:lnTo>
                <a:lnTo>
                  <a:pt x="57150" y="33147"/>
                </a:lnTo>
                <a:lnTo>
                  <a:pt x="65150" y="33147"/>
                </a:lnTo>
                <a:lnTo>
                  <a:pt x="71755" y="27432"/>
                </a:lnTo>
                <a:lnTo>
                  <a:pt x="73533" y="19938"/>
                </a:lnTo>
                <a:lnTo>
                  <a:pt x="82296" y="19938"/>
                </a:lnTo>
                <a:lnTo>
                  <a:pt x="84074" y="27432"/>
                </a:lnTo>
                <a:lnTo>
                  <a:pt x="90169" y="33147"/>
                </a:lnTo>
                <a:lnTo>
                  <a:pt x="98171" y="33147"/>
                </a:lnTo>
                <a:lnTo>
                  <a:pt x="106044" y="33147"/>
                </a:lnTo>
                <a:lnTo>
                  <a:pt x="112649" y="27432"/>
                </a:lnTo>
                <a:lnTo>
                  <a:pt x="114427" y="19938"/>
                </a:lnTo>
                <a:lnTo>
                  <a:pt x="164084" y="19938"/>
                </a:lnTo>
                <a:lnTo>
                  <a:pt x="165481" y="27432"/>
                </a:lnTo>
                <a:lnTo>
                  <a:pt x="172084" y="33147"/>
                </a:lnTo>
                <a:lnTo>
                  <a:pt x="179959" y="33147"/>
                </a:lnTo>
                <a:lnTo>
                  <a:pt x="189230" y="33147"/>
                </a:lnTo>
                <a:lnTo>
                  <a:pt x="196215" y="25654"/>
                </a:lnTo>
                <a:lnTo>
                  <a:pt x="196215" y="16383"/>
                </a:lnTo>
                <a:lnTo>
                  <a:pt x="196215" y="7493"/>
                </a:lnTo>
                <a:lnTo>
                  <a:pt x="189230" y="0"/>
                </a:lnTo>
                <a:lnTo>
                  <a:pt x="179959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1364869" y="5153278"/>
            <a:ext cx="196215" cy="33020"/>
          </a:xfrm>
          <a:custGeom>
            <a:avLst/>
            <a:gdLst/>
            <a:ahLst/>
            <a:cxnLst/>
            <a:rect l="l" t="t" r="r" b="b"/>
            <a:pathLst>
              <a:path w="196215" h="33020">
                <a:moveTo>
                  <a:pt x="179959" y="0"/>
                </a:moveTo>
                <a:lnTo>
                  <a:pt x="172084" y="0"/>
                </a:lnTo>
                <a:lnTo>
                  <a:pt x="165481" y="5333"/>
                </a:lnTo>
                <a:lnTo>
                  <a:pt x="164084" y="12826"/>
                </a:lnTo>
                <a:lnTo>
                  <a:pt x="114427" y="12826"/>
                </a:lnTo>
                <a:lnTo>
                  <a:pt x="112649" y="5333"/>
                </a:lnTo>
                <a:lnTo>
                  <a:pt x="106044" y="0"/>
                </a:lnTo>
                <a:lnTo>
                  <a:pt x="98171" y="0"/>
                </a:lnTo>
                <a:lnTo>
                  <a:pt x="90169" y="0"/>
                </a:lnTo>
                <a:lnTo>
                  <a:pt x="84074" y="5333"/>
                </a:lnTo>
                <a:lnTo>
                  <a:pt x="82296" y="12826"/>
                </a:lnTo>
                <a:lnTo>
                  <a:pt x="73533" y="12826"/>
                </a:lnTo>
                <a:lnTo>
                  <a:pt x="71755" y="5333"/>
                </a:lnTo>
                <a:lnTo>
                  <a:pt x="65150" y="0"/>
                </a:lnTo>
                <a:lnTo>
                  <a:pt x="57150" y="0"/>
                </a:lnTo>
                <a:lnTo>
                  <a:pt x="49784" y="0"/>
                </a:lnTo>
                <a:lnTo>
                  <a:pt x="43180" y="5333"/>
                </a:lnTo>
                <a:lnTo>
                  <a:pt x="41402" y="12826"/>
                </a:lnTo>
                <a:lnTo>
                  <a:pt x="32639" y="12826"/>
                </a:lnTo>
                <a:lnTo>
                  <a:pt x="30861" y="5333"/>
                </a:lnTo>
                <a:lnTo>
                  <a:pt x="24256" y="0"/>
                </a:lnTo>
                <a:lnTo>
                  <a:pt x="16256" y="0"/>
                </a:lnTo>
                <a:lnTo>
                  <a:pt x="7493" y="0"/>
                </a:lnTo>
                <a:lnTo>
                  <a:pt x="0" y="7492"/>
                </a:lnTo>
                <a:lnTo>
                  <a:pt x="0" y="16382"/>
                </a:lnTo>
                <a:lnTo>
                  <a:pt x="0" y="25653"/>
                </a:lnTo>
                <a:lnTo>
                  <a:pt x="7493" y="32765"/>
                </a:lnTo>
                <a:lnTo>
                  <a:pt x="16256" y="32765"/>
                </a:lnTo>
                <a:lnTo>
                  <a:pt x="24256" y="32765"/>
                </a:lnTo>
                <a:lnTo>
                  <a:pt x="30861" y="27431"/>
                </a:lnTo>
                <a:lnTo>
                  <a:pt x="32639" y="19938"/>
                </a:lnTo>
                <a:lnTo>
                  <a:pt x="41402" y="19938"/>
                </a:lnTo>
                <a:lnTo>
                  <a:pt x="43180" y="27431"/>
                </a:lnTo>
                <a:lnTo>
                  <a:pt x="49784" y="32765"/>
                </a:lnTo>
                <a:lnTo>
                  <a:pt x="57150" y="32765"/>
                </a:lnTo>
                <a:lnTo>
                  <a:pt x="65150" y="32765"/>
                </a:lnTo>
                <a:lnTo>
                  <a:pt x="71755" y="27431"/>
                </a:lnTo>
                <a:lnTo>
                  <a:pt x="73533" y="19938"/>
                </a:lnTo>
                <a:lnTo>
                  <a:pt x="82296" y="19938"/>
                </a:lnTo>
                <a:lnTo>
                  <a:pt x="84074" y="27431"/>
                </a:lnTo>
                <a:lnTo>
                  <a:pt x="90169" y="32765"/>
                </a:lnTo>
                <a:lnTo>
                  <a:pt x="98171" y="32765"/>
                </a:lnTo>
                <a:lnTo>
                  <a:pt x="106044" y="32765"/>
                </a:lnTo>
                <a:lnTo>
                  <a:pt x="112649" y="27431"/>
                </a:lnTo>
                <a:lnTo>
                  <a:pt x="114427" y="19938"/>
                </a:lnTo>
                <a:lnTo>
                  <a:pt x="164084" y="19938"/>
                </a:lnTo>
                <a:lnTo>
                  <a:pt x="165481" y="27431"/>
                </a:lnTo>
                <a:lnTo>
                  <a:pt x="172084" y="32765"/>
                </a:lnTo>
                <a:lnTo>
                  <a:pt x="179959" y="32765"/>
                </a:lnTo>
                <a:lnTo>
                  <a:pt x="189230" y="32765"/>
                </a:lnTo>
                <a:lnTo>
                  <a:pt x="196215" y="25653"/>
                </a:lnTo>
                <a:lnTo>
                  <a:pt x="196215" y="16382"/>
                </a:lnTo>
                <a:lnTo>
                  <a:pt x="196215" y="7492"/>
                </a:lnTo>
                <a:lnTo>
                  <a:pt x="189230" y="0"/>
                </a:lnTo>
                <a:lnTo>
                  <a:pt x="179959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25"/>
          <p:cNvSpPr/>
          <p:nvPr/>
        </p:nvSpPr>
        <p:spPr>
          <a:xfrm>
            <a:off x="1364869" y="5105907"/>
            <a:ext cx="196215" cy="33020"/>
          </a:xfrm>
          <a:custGeom>
            <a:avLst/>
            <a:gdLst/>
            <a:ahLst/>
            <a:cxnLst/>
            <a:rect l="l" t="t" r="r" b="b"/>
            <a:pathLst>
              <a:path w="196215" h="33020">
                <a:moveTo>
                  <a:pt x="196215" y="12826"/>
                </a:moveTo>
                <a:lnTo>
                  <a:pt x="196215" y="19938"/>
                </a:lnTo>
                <a:lnTo>
                  <a:pt x="195834" y="19938"/>
                </a:lnTo>
                <a:lnTo>
                  <a:pt x="194437" y="27431"/>
                </a:lnTo>
                <a:lnTo>
                  <a:pt x="187833" y="32765"/>
                </a:lnTo>
                <a:lnTo>
                  <a:pt x="179959" y="32765"/>
                </a:lnTo>
                <a:lnTo>
                  <a:pt x="172084" y="32765"/>
                </a:lnTo>
                <a:lnTo>
                  <a:pt x="165481" y="27431"/>
                </a:lnTo>
                <a:lnTo>
                  <a:pt x="164084" y="19938"/>
                </a:lnTo>
                <a:lnTo>
                  <a:pt x="156209" y="19938"/>
                </a:lnTo>
                <a:lnTo>
                  <a:pt x="154431" y="27431"/>
                </a:lnTo>
                <a:lnTo>
                  <a:pt x="147828" y="32765"/>
                </a:lnTo>
                <a:lnTo>
                  <a:pt x="139953" y="32765"/>
                </a:lnTo>
                <a:lnTo>
                  <a:pt x="131953" y="32765"/>
                </a:lnTo>
                <a:lnTo>
                  <a:pt x="125349" y="27431"/>
                </a:lnTo>
                <a:lnTo>
                  <a:pt x="124078" y="19938"/>
                </a:lnTo>
                <a:lnTo>
                  <a:pt x="73533" y="19938"/>
                </a:lnTo>
                <a:lnTo>
                  <a:pt x="71755" y="27431"/>
                </a:lnTo>
                <a:lnTo>
                  <a:pt x="65150" y="32765"/>
                </a:lnTo>
                <a:lnTo>
                  <a:pt x="57150" y="32765"/>
                </a:lnTo>
                <a:lnTo>
                  <a:pt x="49784" y="32765"/>
                </a:lnTo>
                <a:lnTo>
                  <a:pt x="43180" y="27431"/>
                </a:lnTo>
                <a:lnTo>
                  <a:pt x="41402" y="19938"/>
                </a:lnTo>
                <a:lnTo>
                  <a:pt x="32639" y="19938"/>
                </a:lnTo>
                <a:lnTo>
                  <a:pt x="30861" y="27431"/>
                </a:lnTo>
                <a:lnTo>
                  <a:pt x="24256" y="32765"/>
                </a:lnTo>
                <a:lnTo>
                  <a:pt x="16256" y="32765"/>
                </a:lnTo>
                <a:lnTo>
                  <a:pt x="7493" y="32765"/>
                </a:lnTo>
                <a:lnTo>
                  <a:pt x="0" y="25146"/>
                </a:lnTo>
                <a:lnTo>
                  <a:pt x="0" y="16383"/>
                </a:lnTo>
                <a:lnTo>
                  <a:pt x="0" y="6985"/>
                </a:lnTo>
                <a:lnTo>
                  <a:pt x="7493" y="0"/>
                </a:lnTo>
                <a:lnTo>
                  <a:pt x="16256" y="0"/>
                </a:lnTo>
                <a:lnTo>
                  <a:pt x="24256" y="0"/>
                </a:lnTo>
                <a:lnTo>
                  <a:pt x="30861" y="5206"/>
                </a:lnTo>
                <a:lnTo>
                  <a:pt x="32639" y="12826"/>
                </a:lnTo>
                <a:lnTo>
                  <a:pt x="41402" y="12826"/>
                </a:lnTo>
                <a:lnTo>
                  <a:pt x="43180" y="5206"/>
                </a:lnTo>
                <a:lnTo>
                  <a:pt x="49784" y="0"/>
                </a:lnTo>
                <a:lnTo>
                  <a:pt x="57150" y="0"/>
                </a:lnTo>
                <a:lnTo>
                  <a:pt x="65150" y="0"/>
                </a:lnTo>
                <a:lnTo>
                  <a:pt x="71755" y="5206"/>
                </a:lnTo>
                <a:lnTo>
                  <a:pt x="73533" y="12826"/>
                </a:lnTo>
                <a:lnTo>
                  <a:pt x="124078" y="12826"/>
                </a:lnTo>
                <a:lnTo>
                  <a:pt x="125349" y="5206"/>
                </a:lnTo>
                <a:lnTo>
                  <a:pt x="131953" y="0"/>
                </a:lnTo>
                <a:lnTo>
                  <a:pt x="139953" y="0"/>
                </a:lnTo>
                <a:lnTo>
                  <a:pt x="147828" y="0"/>
                </a:lnTo>
                <a:lnTo>
                  <a:pt x="154431" y="5206"/>
                </a:lnTo>
                <a:lnTo>
                  <a:pt x="156209" y="12826"/>
                </a:lnTo>
                <a:lnTo>
                  <a:pt x="164084" y="12826"/>
                </a:lnTo>
                <a:lnTo>
                  <a:pt x="165481" y="5206"/>
                </a:lnTo>
                <a:lnTo>
                  <a:pt x="172084" y="0"/>
                </a:lnTo>
                <a:lnTo>
                  <a:pt x="179959" y="0"/>
                </a:lnTo>
                <a:lnTo>
                  <a:pt x="187833" y="0"/>
                </a:lnTo>
                <a:lnTo>
                  <a:pt x="194437" y="5206"/>
                </a:lnTo>
                <a:lnTo>
                  <a:pt x="195834" y="12826"/>
                </a:lnTo>
                <a:lnTo>
                  <a:pt x="196215" y="12826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object 26"/>
          <p:cNvSpPr/>
          <p:nvPr/>
        </p:nvSpPr>
        <p:spPr>
          <a:xfrm>
            <a:off x="1324355" y="6082664"/>
            <a:ext cx="196215" cy="33947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object 27"/>
          <p:cNvSpPr/>
          <p:nvPr/>
        </p:nvSpPr>
        <p:spPr>
          <a:xfrm>
            <a:off x="1269491" y="6520179"/>
            <a:ext cx="438784" cy="4384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8" name="object 28"/>
          <p:cNvSpPr/>
          <p:nvPr/>
        </p:nvSpPr>
        <p:spPr>
          <a:xfrm>
            <a:off x="1080135" y="7121143"/>
            <a:ext cx="5358765" cy="0"/>
          </a:xfrm>
          <a:custGeom>
            <a:avLst/>
            <a:gdLst/>
            <a:ahLst/>
            <a:cxnLst/>
            <a:rect l="l" t="t" r="r" b="b"/>
            <a:pathLst>
              <a:path w="5358765">
                <a:moveTo>
                  <a:pt x="0" y="0"/>
                </a:moveTo>
                <a:lnTo>
                  <a:pt x="5358765" y="0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object 29"/>
          <p:cNvSpPr/>
          <p:nvPr/>
        </p:nvSpPr>
        <p:spPr>
          <a:xfrm>
            <a:off x="1575435" y="6093332"/>
            <a:ext cx="57150" cy="15112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0" name="object 30"/>
          <p:cNvSpPr/>
          <p:nvPr/>
        </p:nvSpPr>
        <p:spPr>
          <a:xfrm>
            <a:off x="1575435" y="6093332"/>
            <a:ext cx="57150" cy="151130"/>
          </a:xfrm>
          <a:custGeom>
            <a:avLst/>
            <a:gdLst/>
            <a:ahLst/>
            <a:cxnLst/>
            <a:rect l="l" t="t" r="r" b="b"/>
            <a:pathLst>
              <a:path w="57150" h="151129">
                <a:moveTo>
                  <a:pt x="5587" y="151129"/>
                </a:moveTo>
                <a:lnTo>
                  <a:pt x="5587" y="150113"/>
                </a:lnTo>
                <a:lnTo>
                  <a:pt x="6096" y="148081"/>
                </a:lnTo>
                <a:lnTo>
                  <a:pt x="8509" y="141224"/>
                </a:lnTo>
                <a:lnTo>
                  <a:pt x="16383" y="120141"/>
                </a:lnTo>
                <a:lnTo>
                  <a:pt x="24003" y="99187"/>
                </a:lnTo>
                <a:lnTo>
                  <a:pt x="26670" y="91566"/>
                </a:lnTo>
                <a:lnTo>
                  <a:pt x="27305" y="89535"/>
                </a:lnTo>
                <a:lnTo>
                  <a:pt x="27305" y="88518"/>
                </a:lnTo>
                <a:lnTo>
                  <a:pt x="26924" y="87884"/>
                </a:lnTo>
                <a:lnTo>
                  <a:pt x="26034" y="87122"/>
                </a:lnTo>
                <a:lnTo>
                  <a:pt x="22859" y="85471"/>
                </a:lnTo>
                <a:lnTo>
                  <a:pt x="13715" y="80899"/>
                </a:lnTo>
                <a:lnTo>
                  <a:pt x="8762" y="78231"/>
                </a:lnTo>
                <a:lnTo>
                  <a:pt x="4699" y="75818"/>
                </a:lnTo>
                <a:lnTo>
                  <a:pt x="1524" y="73660"/>
                </a:lnTo>
                <a:lnTo>
                  <a:pt x="253" y="72643"/>
                </a:lnTo>
                <a:lnTo>
                  <a:pt x="0" y="71627"/>
                </a:lnTo>
                <a:lnTo>
                  <a:pt x="0" y="70992"/>
                </a:lnTo>
                <a:lnTo>
                  <a:pt x="24637" y="33400"/>
                </a:lnTo>
                <a:lnTo>
                  <a:pt x="48640" y="2412"/>
                </a:lnTo>
                <a:lnTo>
                  <a:pt x="51308" y="0"/>
                </a:lnTo>
                <a:lnTo>
                  <a:pt x="51308" y="762"/>
                </a:lnTo>
                <a:lnTo>
                  <a:pt x="50672" y="2793"/>
                </a:lnTo>
                <a:lnTo>
                  <a:pt x="48387" y="10033"/>
                </a:lnTo>
                <a:lnTo>
                  <a:pt x="40767" y="30987"/>
                </a:lnTo>
                <a:lnTo>
                  <a:pt x="33146" y="52324"/>
                </a:lnTo>
                <a:lnTo>
                  <a:pt x="30480" y="59562"/>
                </a:lnTo>
                <a:lnTo>
                  <a:pt x="29845" y="61722"/>
                </a:lnTo>
                <a:lnTo>
                  <a:pt x="29590" y="62737"/>
                </a:lnTo>
                <a:lnTo>
                  <a:pt x="30226" y="62991"/>
                </a:lnTo>
                <a:lnTo>
                  <a:pt x="31115" y="63753"/>
                </a:lnTo>
                <a:lnTo>
                  <a:pt x="34036" y="65404"/>
                </a:lnTo>
                <a:lnTo>
                  <a:pt x="43434" y="69976"/>
                </a:lnTo>
                <a:lnTo>
                  <a:pt x="48387" y="72389"/>
                </a:lnTo>
                <a:lnTo>
                  <a:pt x="52451" y="74802"/>
                </a:lnTo>
                <a:lnTo>
                  <a:pt x="55626" y="77088"/>
                </a:lnTo>
                <a:lnTo>
                  <a:pt x="56515" y="78231"/>
                </a:lnTo>
                <a:lnTo>
                  <a:pt x="57150" y="79248"/>
                </a:lnTo>
                <a:lnTo>
                  <a:pt x="57150" y="79883"/>
                </a:lnTo>
                <a:lnTo>
                  <a:pt x="56515" y="80899"/>
                </a:lnTo>
                <a:lnTo>
                  <a:pt x="55117" y="83692"/>
                </a:lnTo>
                <a:lnTo>
                  <a:pt x="32258" y="117475"/>
                </a:lnTo>
                <a:lnTo>
                  <a:pt x="8255" y="148462"/>
                </a:lnTo>
                <a:lnTo>
                  <a:pt x="6477" y="150495"/>
                </a:lnTo>
                <a:lnTo>
                  <a:pt x="5587" y="151129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object 31"/>
          <p:cNvSpPr/>
          <p:nvPr/>
        </p:nvSpPr>
        <p:spPr>
          <a:xfrm>
            <a:off x="1972055" y="8213725"/>
            <a:ext cx="961644" cy="2190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2" name="object 32"/>
          <p:cNvSpPr/>
          <p:nvPr/>
        </p:nvSpPr>
        <p:spPr>
          <a:xfrm>
            <a:off x="1080135" y="8035416"/>
            <a:ext cx="5358765" cy="0"/>
          </a:xfrm>
          <a:custGeom>
            <a:avLst/>
            <a:gdLst/>
            <a:ahLst/>
            <a:cxnLst/>
            <a:rect l="l" t="t" r="r" b="b"/>
            <a:pathLst>
              <a:path w="5358765">
                <a:moveTo>
                  <a:pt x="0" y="0"/>
                </a:moveTo>
                <a:lnTo>
                  <a:pt x="5358765" y="0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3" name="object 33"/>
          <p:cNvSpPr/>
          <p:nvPr/>
        </p:nvSpPr>
        <p:spPr>
          <a:xfrm>
            <a:off x="2990850" y="7636128"/>
            <a:ext cx="1067435" cy="304800"/>
          </a:xfrm>
          <a:custGeom>
            <a:avLst/>
            <a:gdLst/>
            <a:ahLst/>
            <a:cxnLst/>
            <a:rect l="l" t="t" r="r" b="b"/>
            <a:pathLst>
              <a:path w="1067435" h="304800">
                <a:moveTo>
                  <a:pt x="1016635" y="0"/>
                </a:moveTo>
                <a:lnTo>
                  <a:pt x="50800" y="0"/>
                </a:lnTo>
                <a:lnTo>
                  <a:pt x="31021" y="3990"/>
                </a:lnTo>
                <a:lnTo>
                  <a:pt x="14874" y="14874"/>
                </a:lnTo>
                <a:lnTo>
                  <a:pt x="3990" y="31021"/>
                </a:lnTo>
                <a:lnTo>
                  <a:pt x="0" y="50799"/>
                </a:lnTo>
                <a:lnTo>
                  <a:pt x="0" y="253999"/>
                </a:lnTo>
                <a:lnTo>
                  <a:pt x="3990" y="273778"/>
                </a:lnTo>
                <a:lnTo>
                  <a:pt x="14874" y="289925"/>
                </a:lnTo>
                <a:lnTo>
                  <a:pt x="31021" y="300809"/>
                </a:lnTo>
                <a:lnTo>
                  <a:pt x="50800" y="304799"/>
                </a:lnTo>
                <a:lnTo>
                  <a:pt x="1016635" y="304799"/>
                </a:lnTo>
                <a:lnTo>
                  <a:pt x="1036413" y="300809"/>
                </a:lnTo>
                <a:lnTo>
                  <a:pt x="1052560" y="289925"/>
                </a:lnTo>
                <a:lnTo>
                  <a:pt x="1063444" y="273778"/>
                </a:lnTo>
                <a:lnTo>
                  <a:pt x="1067435" y="253999"/>
                </a:lnTo>
                <a:lnTo>
                  <a:pt x="1067435" y="50799"/>
                </a:lnTo>
                <a:lnTo>
                  <a:pt x="1063444" y="31021"/>
                </a:lnTo>
                <a:lnTo>
                  <a:pt x="1052560" y="14874"/>
                </a:lnTo>
                <a:lnTo>
                  <a:pt x="1036413" y="3990"/>
                </a:lnTo>
                <a:lnTo>
                  <a:pt x="1016635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4" name="object 34"/>
          <p:cNvSpPr txBox="1"/>
          <p:nvPr/>
        </p:nvSpPr>
        <p:spPr>
          <a:xfrm>
            <a:off x="3084702" y="7689850"/>
            <a:ext cx="92011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Січень</a:t>
            </a:r>
            <a:r>
              <a:rPr sz="120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2016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955038" y="8465565"/>
            <a:ext cx="2080895" cy="801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b="1" spc="-5" dirty="0">
                <a:solidFill>
                  <a:srgbClr val="303030"/>
                </a:solidFill>
                <a:latin typeface="Arial"/>
                <a:cs typeface="Arial"/>
              </a:rPr>
              <a:t>Олександр</a:t>
            </a:r>
            <a:r>
              <a:rPr sz="1200" b="1" spc="-3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303030"/>
                </a:solidFill>
                <a:latin typeface="Arial"/>
                <a:cs typeface="Arial"/>
              </a:rPr>
              <a:t>Сопроненков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380"/>
              </a:lnSpc>
            </a:pPr>
            <a:r>
              <a:rPr sz="1200" dirty="0">
                <a:solidFill>
                  <a:srgbClr val="303030"/>
                </a:solidFill>
                <a:latin typeface="Arial"/>
                <a:cs typeface="Arial"/>
              </a:rPr>
              <a:t>Старший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Менеджер,</a:t>
            </a:r>
            <a:r>
              <a:rPr sz="1200" spc="-4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Україна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+38 </a:t>
            </a:r>
            <a:r>
              <a:rPr sz="1200" dirty="0">
                <a:solidFill>
                  <a:srgbClr val="303030"/>
                </a:solidFill>
                <a:latin typeface="Arial"/>
                <a:cs typeface="Arial"/>
              </a:rPr>
              <a:t>(044)</a:t>
            </a:r>
            <a:r>
              <a:rPr sz="1200" spc="-8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490-9000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200" u="sng" spc="-5" dirty="0">
                <a:solidFill>
                  <a:srgbClr val="303030"/>
                </a:solidFill>
                <a:latin typeface="Arial"/>
                <a:cs typeface="Arial"/>
                <a:hlinkClick r:id="rId11"/>
              </a:rPr>
              <a:t>osopronenkov@deloitte.ua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360545" y="8464041"/>
            <a:ext cx="1620520" cy="801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b="1" spc="-5" dirty="0">
                <a:solidFill>
                  <a:srgbClr val="303030"/>
                </a:solidFill>
                <a:latin typeface="Arial"/>
                <a:cs typeface="Arial"/>
              </a:rPr>
              <a:t>Джейсон</a:t>
            </a:r>
            <a:r>
              <a:rPr sz="1200" b="1" spc="-4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303030"/>
                </a:solidFill>
                <a:latin typeface="Arial"/>
                <a:cs typeface="Arial"/>
              </a:rPr>
              <a:t>Алварадо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380"/>
              </a:lnSpc>
            </a:pP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Менеджер,</a:t>
            </a:r>
            <a:r>
              <a:rPr sz="1200" spc="-6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США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+1 </a:t>
            </a:r>
            <a:r>
              <a:rPr sz="1200" dirty="0">
                <a:solidFill>
                  <a:srgbClr val="303030"/>
                </a:solidFill>
                <a:latin typeface="Arial"/>
                <a:cs typeface="Arial"/>
              </a:rPr>
              <a:t>(404)</a:t>
            </a:r>
            <a:r>
              <a:rPr sz="1200" spc="-7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942-6986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200" u="sng" spc="-5" dirty="0">
                <a:solidFill>
                  <a:srgbClr val="303030"/>
                </a:solidFill>
                <a:latin typeface="Arial"/>
                <a:cs typeface="Arial"/>
                <a:hlinkClick r:id="rId12"/>
              </a:rPr>
              <a:t>jalvarado@deloitte.com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572509" y="7274178"/>
            <a:ext cx="485775" cy="304800"/>
          </a:xfrm>
          <a:custGeom>
            <a:avLst/>
            <a:gdLst/>
            <a:ahLst/>
            <a:cxnLst/>
            <a:rect l="l" t="t" r="r" b="b"/>
            <a:pathLst>
              <a:path w="485775" h="304800">
                <a:moveTo>
                  <a:pt x="434975" y="0"/>
                </a:moveTo>
                <a:lnTo>
                  <a:pt x="50800" y="0"/>
                </a:lnTo>
                <a:lnTo>
                  <a:pt x="31021" y="3990"/>
                </a:lnTo>
                <a:lnTo>
                  <a:pt x="14874" y="14874"/>
                </a:lnTo>
                <a:lnTo>
                  <a:pt x="3990" y="31021"/>
                </a:lnTo>
                <a:lnTo>
                  <a:pt x="0" y="50800"/>
                </a:lnTo>
                <a:lnTo>
                  <a:pt x="0" y="253999"/>
                </a:lnTo>
                <a:lnTo>
                  <a:pt x="3990" y="273778"/>
                </a:lnTo>
                <a:lnTo>
                  <a:pt x="14874" y="289925"/>
                </a:lnTo>
                <a:lnTo>
                  <a:pt x="31021" y="300809"/>
                </a:lnTo>
                <a:lnTo>
                  <a:pt x="50800" y="304799"/>
                </a:lnTo>
                <a:lnTo>
                  <a:pt x="434975" y="304799"/>
                </a:lnTo>
                <a:lnTo>
                  <a:pt x="454753" y="300809"/>
                </a:lnTo>
                <a:lnTo>
                  <a:pt x="470900" y="289925"/>
                </a:lnTo>
                <a:lnTo>
                  <a:pt x="481784" y="273778"/>
                </a:lnTo>
                <a:lnTo>
                  <a:pt x="485775" y="253999"/>
                </a:lnTo>
                <a:lnTo>
                  <a:pt x="485775" y="50800"/>
                </a:lnTo>
                <a:lnTo>
                  <a:pt x="481784" y="31021"/>
                </a:lnTo>
                <a:lnTo>
                  <a:pt x="470900" y="14874"/>
                </a:lnTo>
                <a:lnTo>
                  <a:pt x="454753" y="3990"/>
                </a:lnTo>
                <a:lnTo>
                  <a:pt x="434975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8" name="object 38"/>
          <p:cNvSpPr txBox="1"/>
          <p:nvPr/>
        </p:nvSpPr>
        <p:spPr>
          <a:xfrm>
            <a:off x="1068120" y="4068698"/>
            <a:ext cx="4965065" cy="3461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27405">
              <a:lnSpc>
                <a:spcPts val="1645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39,661 км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ліній, 8,500</a:t>
            </a:r>
            <a:r>
              <a:rPr sz="1400" spc="-1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підстанцій,</a:t>
            </a:r>
            <a:endParaRPr sz="1400" dirty="0">
              <a:latin typeface="Arial"/>
              <a:cs typeface="Arial"/>
            </a:endParaRPr>
          </a:p>
          <a:p>
            <a:pPr marL="827405">
              <a:lnSpc>
                <a:spcPts val="1645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27.2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тис.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кв.км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територія</a:t>
            </a:r>
            <a:r>
              <a:rPr sz="1400" spc="-3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покриття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827405">
              <a:lnSpc>
                <a:spcPct val="100000"/>
              </a:lnSpc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780,000 клієнтів, 5,700</a:t>
            </a:r>
            <a:r>
              <a:rPr sz="1400" spc="1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співробітників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50" dirty="0">
              <a:latin typeface="Times New Roman"/>
              <a:cs typeface="Times New Roman"/>
            </a:endParaRPr>
          </a:p>
          <a:p>
            <a:pPr marL="827405" marR="1022985">
              <a:lnSpc>
                <a:spcPts val="1610"/>
              </a:lnSpc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$99 млн активів, $82 млн зобов’язань 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(на 31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грудня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2015</a:t>
            </a:r>
            <a:r>
              <a:rPr sz="1400" spc="-8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року)</a:t>
            </a:r>
            <a:endParaRPr sz="1400" dirty="0">
              <a:latin typeface="Arial"/>
              <a:cs typeface="Arial"/>
            </a:endParaRPr>
          </a:p>
          <a:p>
            <a:pPr marL="827405">
              <a:lnSpc>
                <a:spcPts val="1645"/>
              </a:lnSpc>
              <a:spcBef>
                <a:spcPts val="675"/>
              </a:spcBef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$379 млн річний</a:t>
            </a:r>
            <a:r>
              <a:rPr sz="1400" spc="-1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303030"/>
                </a:solidFill>
                <a:latin typeface="Arial"/>
                <a:cs typeface="Arial"/>
              </a:rPr>
              <a:t>дохід,</a:t>
            </a:r>
            <a:endParaRPr sz="1400" dirty="0">
              <a:latin typeface="Arial"/>
              <a:cs typeface="Arial"/>
            </a:endParaRPr>
          </a:p>
          <a:p>
            <a:pPr marL="827405">
              <a:lnSpc>
                <a:spcPts val="1645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2.8%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рентабельність по EBITDA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в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2015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році</a:t>
            </a:r>
            <a:endParaRPr sz="1400" dirty="0">
              <a:latin typeface="Arial"/>
              <a:cs typeface="Arial"/>
            </a:endParaRPr>
          </a:p>
          <a:p>
            <a:pPr marL="804545" marR="154305" indent="33020">
              <a:lnSpc>
                <a:spcPts val="2770"/>
              </a:lnSpc>
              <a:spcBef>
                <a:spcPts val="145"/>
              </a:spcBef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8.2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ТВт•год. продано електроенергії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в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2015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році  Диверсифікована база</a:t>
            </a:r>
            <a:r>
              <a:rPr sz="1400" spc="-7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клієнтів:</a:t>
            </a:r>
            <a:endParaRPr sz="1400" dirty="0">
              <a:latin typeface="Arial"/>
              <a:cs typeface="Arial"/>
            </a:endParaRPr>
          </a:p>
          <a:p>
            <a:pPr marL="804545">
              <a:lnSpc>
                <a:spcPts val="1310"/>
              </a:lnSpc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32% домогосподарства, 45%</a:t>
            </a:r>
            <a:r>
              <a:rPr sz="1400" spc="3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промисловість,</a:t>
            </a:r>
            <a:endParaRPr sz="1400" dirty="0">
              <a:latin typeface="Arial"/>
              <a:cs typeface="Arial"/>
            </a:endParaRPr>
          </a:p>
          <a:p>
            <a:pPr marL="804545">
              <a:lnSpc>
                <a:spcPts val="1645"/>
              </a:lnSpc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10% муніципальні клієнти, 13% комерційні</a:t>
            </a:r>
            <a:r>
              <a:rPr sz="1400" spc="7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клієнти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611120" algn="l"/>
              </a:tabLst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Пакет акцій</a:t>
            </a:r>
            <a:r>
              <a:rPr sz="1400" spc="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до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приватизації:	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60%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289685" y="4054347"/>
            <a:ext cx="384810" cy="388620"/>
          </a:xfrm>
          <a:custGeom>
            <a:avLst/>
            <a:gdLst/>
            <a:ahLst/>
            <a:cxnLst/>
            <a:rect l="l" t="t" r="r" b="b"/>
            <a:pathLst>
              <a:path w="384810" h="388620">
                <a:moveTo>
                  <a:pt x="384809" y="372109"/>
                </a:moveTo>
                <a:lnTo>
                  <a:pt x="0" y="372109"/>
                </a:lnTo>
                <a:lnTo>
                  <a:pt x="0" y="388619"/>
                </a:lnTo>
                <a:lnTo>
                  <a:pt x="384809" y="388619"/>
                </a:lnTo>
                <a:lnTo>
                  <a:pt x="384809" y="372109"/>
                </a:lnTo>
                <a:close/>
              </a:path>
              <a:path w="384810" h="388620">
                <a:moveTo>
                  <a:pt x="119910" y="121920"/>
                </a:moveTo>
                <a:lnTo>
                  <a:pt x="65912" y="121920"/>
                </a:lnTo>
                <a:lnTo>
                  <a:pt x="160147" y="146049"/>
                </a:lnTo>
                <a:lnTo>
                  <a:pt x="153034" y="266699"/>
                </a:lnTo>
                <a:lnTo>
                  <a:pt x="114173" y="370839"/>
                </a:lnTo>
                <a:lnTo>
                  <a:pt x="116331" y="372109"/>
                </a:lnTo>
                <a:lnTo>
                  <a:pt x="130048" y="372109"/>
                </a:lnTo>
                <a:lnTo>
                  <a:pt x="161290" y="288289"/>
                </a:lnTo>
                <a:lnTo>
                  <a:pt x="180283" y="288289"/>
                </a:lnTo>
                <a:lnTo>
                  <a:pt x="172974" y="279399"/>
                </a:lnTo>
                <a:lnTo>
                  <a:pt x="236560" y="279399"/>
                </a:lnTo>
                <a:lnTo>
                  <a:pt x="231775" y="266699"/>
                </a:lnTo>
                <a:lnTo>
                  <a:pt x="231700" y="265429"/>
                </a:lnTo>
                <a:lnTo>
                  <a:pt x="173862" y="265429"/>
                </a:lnTo>
                <a:lnTo>
                  <a:pt x="185117" y="255269"/>
                </a:lnTo>
                <a:lnTo>
                  <a:pt x="168909" y="255269"/>
                </a:lnTo>
                <a:lnTo>
                  <a:pt x="170561" y="228599"/>
                </a:lnTo>
                <a:lnTo>
                  <a:pt x="186406" y="228599"/>
                </a:lnTo>
                <a:lnTo>
                  <a:pt x="173481" y="217169"/>
                </a:lnTo>
                <a:lnTo>
                  <a:pt x="187842" y="204469"/>
                </a:lnTo>
                <a:lnTo>
                  <a:pt x="172212" y="204469"/>
                </a:lnTo>
                <a:lnTo>
                  <a:pt x="173481" y="182879"/>
                </a:lnTo>
                <a:lnTo>
                  <a:pt x="189396" y="182879"/>
                </a:lnTo>
                <a:lnTo>
                  <a:pt x="174244" y="168909"/>
                </a:lnTo>
                <a:lnTo>
                  <a:pt x="174244" y="167639"/>
                </a:lnTo>
                <a:lnTo>
                  <a:pt x="190658" y="153669"/>
                </a:lnTo>
                <a:lnTo>
                  <a:pt x="175133" y="153669"/>
                </a:lnTo>
                <a:lnTo>
                  <a:pt x="175895" y="137159"/>
                </a:lnTo>
                <a:lnTo>
                  <a:pt x="192151" y="137159"/>
                </a:lnTo>
                <a:lnTo>
                  <a:pt x="186563" y="132079"/>
                </a:lnTo>
                <a:lnTo>
                  <a:pt x="160909" y="132079"/>
                </a:lnTo>
                <a:lnTo>
                  <a:pt x="119910" y="121920"/>
                </a:lnTo>
                <a:close/>
              </a:path>
              <a:path w="384810" h="388620">
                <a:moveTo>
                  <a:pt x="180283" y="288289"/>
                </a:moveTo>
                <a:lnTo>
                  <a:pt x="161290" y="288289"/>
                </a:lnTo>
                <a:lnTo>
                  <a:pt x="182245" y="314959"/>
                </a:lnTo>
                <a:lnTo>
                  <a:pt x="137159" y="372109"/>
                </a:lnTo>
                <a:lnTo>
                  <a:pt x="155956" y="372109"/>
                </a:lnTo>
                <a:lnTo>
                  <a:pt x="191770" y="326389"/>
                </a:lnTo>
                <a:lnTo>
                  <a:pt x="210007" y="326389"/>
                </a:lnTo>
                <a:lnTo>
                  <a:pt x="200914" y="314959"/>
                </a:lnTo>
                <a:lnTo>
                  <a:pt x="210958" y="302259"/>
                </a:lnTo>
                <a:lnTo>
                  <a:pt x="191770" y="302259"/>
                </a:lnTo>
                <a:lnTo>
                  <a:pt x="180283" y="288289"/>
                </a:lnTo>
                <a:close/>
              </a:path>
              <a:path w="384810" h="388620">
                <a:moveTo>
                  <a:pt x="210007" y="326389"/>
                </a:moveTo>
                <a:lnTo>
                  <a:pt x="191770" y="326389"/>
                </a:lnTo>
                <a:lnTo>
                  <a:pt x="227584" y="372109"/>
                </a:lnTo>
                <a:lnTo>
                  <a:pt x="246380" y="372109"/>
                </a:lnTo>
                <a:lnTo>
                  <a:pt x="210007" y="326389"/>
                </a:lnTo>
                <a:close/>
              </a:path>
              <a:path w="384810" h="388620">
                <a:moveTo>
                  <a:pt x="239432" y="287019"/>
                </a:moveTo>
                <a:lnTo>
                  <a:pt x="223012" y="287019"/>
                </a:lnTo>
                <a:lnTo>
                  <a:pt x="254762" y="372109"/>
                </a:lnTo>
                <a:lnTo>
                  <a:pt x="268478" y="372109"/>
                </a:lnTo>
                <a:lnTo>
                  <a:pt x="271018" y="370839"/>
                </a:lnTo>
                <a:lnTo>
                  <a:pt x="239432" y="287019"/>
                </a:lnTo>
                <a:close/>
              </a:path>
              <a:path w="384810" h="388620">
                <a:moveTo>
                  <a:pt x="236560" y="279399"/>
                </a:moveTo>
                <a:lnTo>
                  <a:pt x="210184" y="279399"/>
                </a:lnTo>
                <a:lnTo>
                  <a:pt x="191770" y="302259"/>
                </a:lnTo>
                <a:lnTo>
                  <a:pt x="210958" y="302259"/>
                </a:lnTo>
                <a:lnTo>
                  <a:pt x="223012" y="287019"/>
                </a:lnTo>
                <a:lnTo>
                  <a:pt x="239432" y="287019"/>
                </a:lnTo>
                <a:lnTo>
                  <a:pt x="236560" y="279399"/>
                </a:lnTo>
                <a:close/>
              </a:path>
              <a:path w="384810" h="388620">
                <a:moveTo>
                  <a:pt x="208510" y="248919"/>
                </a:moveTo>
                <a:lnTo>
                  <a:pt x="192151" y="248919"/>
                </a:lnTo>
                <a:lnTo>
                  <a:pt x="210184" y="265429"/>
                </a:lnTo>
                <a:lnTo>
                  <a:pt x="231700" y="265429"/>
                </a:lnTo>
                <a:lnTo>
                  <a:pt x="231101" y="255269"/>
                </a:lnTo>
                <a:lnTo>
                  <a:pt x="215900" y="255269"/>
                </a:lnTo>
                <a:lnTo>
                  <a:pt x="208510" y="248919"/>
                </a:lnTo>
                <a:close/>
              </a:path>
              <a:path w="384810" h="388620">
                <a:moveTo>
                  <a:pt x="186406" y="228599"/>
                </a:moveTo>
                <a:lnTo>
                  <a:pt x="170561" y="228599"/>
                </a:lnTo>
                <a:lnTo>
                  <a:pt x="184277" y="241299"/>
                </a:lnTo>
                <a:lnTo>
                  <a:pt x="168909" y="255269"/>
                </a:lnTo>
                <a:lnTo>
                  <a:pt x="185117" y="255269"/>
                </a:lnTo>
                <a:lnTo>
                  <a:pt x="192151" y="248919"/>
                </a:lnTo>
                <a:lnTo>
                  <a:pt x="208510" y="248919"/>
                </a:lnTo>
                <a:lnTo>
                  <a:pt x="199644" y="241299"/>
                </a:lnTo>
                <a:lnTo>
                  <a:pt x="208406" y="233679"/>
                </a:lnTo>
                <a:lnTo>
                  <a:pt x="192151" y="233679"/>
                </a:lnTo>
                <a:lnTo>
                  <a:pt x="186406" y="228599"/>
                </a:lnTo>
                <a:close/>
              </a:path>
              <a:path w="384810" h="388620">
                <a:moveTo>
                  <a:pt x="229529" y="228599"/>
                </a:moveTo>
                <a:lnTo>
                  <a:pt x="214249" y="228599"/>
                </a:lnTo>
                <a:lnTo>
                  <a:pt x="215900" y="255269"/>
                </a:lnTo>
                <a:lnTo>
                  <a:pt x="231101" y="255269"/>
                </a:lnTo>
                <a:lnTo>
                  <a:pt x="229529" y="228599"/>
                </a:lnTo>
                <a:close/>
              </a:path>
              <a:path w="384810" h="388620">
                <a:moveTo>
                  <a:pt x="208618" y="200659"/>
                </a:moveTo>
                <a:lnTo>
                  <a:pt x="192151" y="200659"/>
                </a:lnTo>
                <a:lnTo>
                  <a:pt x="210565" y="217169"/>
                </a:lnTo>
                <a:lnTo>
                  <a:pt x="192151" y="233679"/>
                </a:lnTo>
                <a:lnTo>
                  <a:pt x="208406" y="233679"/>
                </a:lnTo>
                <a:lnTo>
                  <a:pt x="214249" y="228599"/>
                </a:lnTo>
                <a:lnTo>
                  <a:pt x="229529" y="228599"/>
                </a:lnTo>
                <a:lnTo>
                  <a:pt x="228106" y="204469"/>
                </a:lnTo>
                <a:lnTo>
                  <a:pt x="213106" y="204469"/>
                </a:lnTo>
                <a:lnTo>
                  <a:pt x="208618" y="200659"/>
                </a:lnTo>
                <a:close/>
              </a:path>
              <a:path w="384810" h="388620">
                <a:moveTo>
                  <a:pt x="189396" y="182879"/>
                </a:moveTo>
                <a:lnTo>
                  <a:pt x="173481" y="182879"/>
                </a:lnTo>
                <a:lnTo>
                  <a:pt x="184277" y="193039"/>
                </a:lnTo>
                <a:lnTo>
                  <a:pt x="172212" y="204469"/>
                </a:lnTo>
                <a:lnTo>
                  <a:pt x="187842" y="204469"/>
                </a:lnTo>
                <a:lnTo>
                  <a:pt x="192151" y="200659"/>
                </a:lnTo>
                <a:lnTo>
                  <a:pt x="208618" y="200659"/>
                </a:lnTo>
                <a:lnTo>
                  <a:pt x="199644" y="193039"/>
                </a:lnTo>
                <a:lnTo>
                  <a:pt x="208407" y="185419"/>
                </a:lnTo>
                <a:lnTo>
                  <a:pt x="192151" y="185419"/>
                </a:lnTo>
                <a:lnTo>
                  <a:pt x="189396" y="182879"/>
                </a:lnTo>
                <a:close/>
              </a:path>
              <a:path w="384810" h="388620">
                <a:moveTo>
                  <a:pt x="226834" y="182879"/>
                </a:moveTo>
                <a:lnTo>
                  <a:pt x="211328" y="182879"/>
                </a:lnTo>
                <a:lnTo>
                  <a:pt x="213106" y="204469"/>
                </a:lnTo>
                <a:lnTo>
                  <a:pt x="228106" y="204469"/>
                </a:lnTo>
                <a:lnTo>
                  <a:pt x="226834" y="182879"/>
                </a:lnTo>
                <a:close/>
              </a:path>
              <a:path w="384810" h="388620">
                <a:moveTo>
                  <a:pt x="208243" y="152399"/>
                </a:moveTo>
                <a:lnTo>
                  <a:pt x="192151" y="152399"/>
                </a:lnTo>
                <a:lnTo>
                  <a:pt x="210565" y="168909"/>
                </a:lnTo>
                <a:lnTo>
                  <a:pt x="192151" y="185419"/>
                </a:lnTo>
                <a:lnTo>
                  <a:pt x="208407" y="185419"/>
                </a:lnTo>
                <a:lnTo>
                  <a:pt x="211328" y="182879"/>
                </a:lnTo>
                <a:lnTo>
                  <a:pt x="226834" y="182879"/>
                </a:lnTo>
                <a:lnTo>
                  <a:pt x="225112" y="153669"/>
                </a:lnTo>
                <a:lnTo>
                  <a:pt x="209677" y="153669"/>
                </a:lnTo>
                <a:lnTo>
                  <a:pt x="208243" y="152399"/>
                </a:lnTo>
                <a:close/>
              </a:path>
              <a:path w="384810" h="388620">
                <a:moveTo>
                  <a:pt x="72136" y="152399"/>
                </a:moveTo>
                <a:lnTo>
                  <a:pt x="52070" y="152399"/>
                </a:lnTo>
                <a:lnTo>
                  <a:pt x="49656" y="153669"/>
                </a:lnTo>
                <a:lnTo>
                  <a:pt x="49656" y="158749"/>
                </a:lnTo>
                <a:lnTo>
                  <a:pt x="52070" y="161289"/>
                </a:lnTo>
                <a:lnTo>
                  <a:pt x="72136" y="161289"/>
                </a:lnTo>
                <a:lnTo>
                  <a:pt x="74676" y="158749"/>
                </a:lnTo>
                <a:lnTo>
                  <a:pt x="74676" y="153669"/>
                </a:lnTo>
                <a:lnTo>
                  <a:pt x="72136" y="152399"/>
                </a:lnTo>
                <a:close/>
              </a:path>
              <a:path w="384810" h="388620">
                <a:moveTo>
                  <a:pt x="332740" y="152399"/>
                </a:moveTo>
                <a:lnTo>
                  <a:pt x="312293" y="152399"/>
                </a:lnTo>
                <a:lnTo>
                  <a:pt x="310134" y="154939"/>
                </a:lnTo>
                <a:lnTo>
                  <a:pt x="310134" y="160019"/>
                </a:lnTo>
                <a:lnTo>
                  <a:pt x="312293" y="161289"/>
                </a:lnTo>
                <a:lnTo>
                  <a:pt x="332740" y="161289"/>
                </a:lnTo>
                <a:lnTo>
                  <a:pt x="334772" y="160019"/>
                </a:lnTo>
                <a:lnTo>
                  <a:pt x="335153" y="157479"/>
                </a:lnTo>
                <a:lnTo>
                  <a:pt x="334772" y="154939"/>
                </a:lnTo>
                <a:lnTo>
                  <a:pt x="332740" y="152399"/>
                </a:lnTo>
                <a:close/>
              </a:path>
              <a:path w="384810" h="388620">
                <a:moveTo>
                  <a:pt x="222250" y="90170"/>
                </a:moveTo>
                <a:lnTo>
                  <a:pt x="206756" y="90170"/>
                </a:lnTo>
                <a:lnTo>
                  <a:pt x="206756" y="102870"/>
                </a:lnTo>
                <a:lnTo>
                  <a:pt x="192151" y="102870"/>
                </a:lnTo>
                <a:lnTo>
                  <a:pt x="207645" y="118109"/>
                </a:lnTo>
                <a:lnTo>
                  <a:pt x="208026" y="123189"/>
                </a:lnTo>
                <a:lnTo>
                  <a:pt x="192151" y="137159"/>
                </a:lnTo>
                <a:lnTo>
                  <a:pt x="175895" y="137159"/>
                </a:lnTo>
                <a:lnTo>
                  <a:pt x="184277" y="144779"/>
                </a:lnTo>
                <a:lnTo>
                  <a:pt x="175133" y="153669"/>
                </a:lnTo>
                <a:lnTo>
                  <a:pt x="190658" y="153669"/>
                </a:lnTo>
                <a:lnTo>
                  <a:pt x="192151" y="152399"/>
                </a:lnTo>
                <a:lnTo>
                  <a:pt x="208243" y="152399"/>
                </a:lnTo>
                <a:lnTo>
                  <a:pt x="199644" y="144779"/>
                </a:lnTo>
                <a:lnTo>
                  <a:pt x="208915" y="135889"/>
                </a:lnTo>
                <a:lnTo>
                  <a:pt x="264180" y="135889"/>
                </a:lnTo>
                <a:lnTo>
                  <a:pt x="278998" y="132079"/>
                </a:lnTo>
                <a:lnTo>
                  <a:pt x="223901" y="132079"/>
                </a:lnTo>
                <a:lnTo>
                  <a:pt x="222631" y="110489"/>
                </a:lnTo>
                <a:lnTo>
                  <a:pt x="335153" y="110489"/>
                </a:lnTo>
                <a:lnTo>
                  <a:pt x="335153" y="96520"/>
                </a:lnTo>
                <a:lnTo>
                  <a:pt x="222250" y="96520"/>
                </a:lnTo>
                <a:lnTo>
                  <a:pt x="222250" y="90170"/>
                </a:lnTo>
                <a:close/>
              </a:path>
              <a:path w="384810" h="388620">
                <a:moveTo>
                  <a:pt x="264180" y="135889"/>
                </a:moveTo>
                <a:lnTo>
                  <a:pt x="208915" y="135889"/>
                </a:lnTo>
                <a:lnTo>
                  <a:pt x="209677" y="153669"/>
                </a:lnTo>
                <a:lnTo>
                  <a:pt x="225112" y="153669"/>
                </a:lnTo>
                <a:lnTo>
                  <a:pt x="224662" y="146049"/>
                </a:lnTo>
                <a:lnTo>
                  <a:pt x="264180" y="135889"/>
                </a:lnTo>
                <a:close/>
              </a:path>
              <a:path w="384810" h="388620">
                <a:moveTo>
                  <a:pt x="65912" y="149859"/>
                </a:moveTo>
                <a:lnTo>
                  <a:pt x="58420" y="149859"/>
                </a:lnTo>
                <a:lnTo>
                  <a:pt x="58420" y="152399"/>
                </a:lnTo>
                <a:lnTo>
                  <a:pt x="65912" y="152399"/>
                </a:lnTo>
                <a:lnTo>
                  <a:pt x="65912" y="149859"/>
                </a:lnTo>
                <a:close/>
              </a:path>
              <a:path w="384810" h="388620">
                <a:moveTo>
                  <a:pt x="326390" y="149859"/>
                </a:moveTo>
                <a:lnTo>
                  <a:pt x="318516" y="149859"/>
                </a:lnTo>
                <a:lnTo>
                  <a:pt x="318516" y="152399"/>
                </a:lnTo>
                <a:lnTo>
                  <a:pt x="326390" y="152399"/>
                </a:lnTo>
                <a:lnTo>
                  <a:pt x="326390" y="149859"/>
                </a:lnTo>
                <a:close/>
              </a:path>
              <a:path w="384810" h="388620">
                <a:moveTo>
                  <a:pt x="72136" y="139699"/>
                </a:moveTo>
                <a:lnTo>
                  <a:pt x="52070" y="139699"/>
                </a:lnTo>
                <a:lnTo>
                  <a:pt x="49656" y="142239"/>
                </a:lnTo>
                <a:lnTo>
                  <a:pt x="49656" y="147319"/>
                </a:lnTo>
                <a:lnTo>
                  <a:pt x="52070" y="149859"/>
                </a:lnTo>
                <a:lnTo>
                  <a:pt x="72136" y="149859"/>
                </a:lnTo>
                <a:lnTo>
                  <a:pt x="74676" y="147319"/>
                </a:lnTo>
                <a:lnTo>
                  <a:pt x="74676" y="142239"/>
                </a:lnTo>
                <a:lnTo>
                  <a:pt x="72136" y="139699"/>
                </a:lnTo>
                <a:close/>
              </a:path>
              <a:path w="384810" h="388620">
                <a:moveTo>
                  <a:pt x="332740" y="140969"/>
                </a:moveTo>
                <a:lnTo>
                  <a:pt x="312293" y="140969"/>
                </a:lnTo>
                <a:lnTo>
                  <a:pt x="310134" y="142239"/>
                </a:lnTo>
                <a:lnTo>
                  <a:pt x="310134" y="147319"/>
                </a:lnTo>
                <a:lnTo>
                  <a:pt x="312293" y="149859"/>
                </a:lnTo>
                <a:lnTo>
                  <a:pt x="332740" y="149859"/>
                </a:lnTo>
                <a:lnTo>
                  <a:pt x="334772" y="147319"/>
                </a:lnTo>
                <a:lnTo>
                  <a:pt x="335153" y="144779"/>
                </a:lnTo>
                <a:lnTo>
                  <a:pt x="334772" y="142239"/>
                </a:lnTo>
                <a:lnTo>
                  <a:pt x="332740" y="140969"/>
                </a:lnTo>
                <a:close/>
              </a:path>
              <a:path w="384810" h="388620">
                <a:moveTo>
                  <a:pt x="326390" y="138429"/>
                </a:moveTo>
                <a:lnTo>
                  <a:pt x="318516" y="138429"/>
                </a:lnTo>
                <a:lnTo>
                  <a:pt x="318516" y="140969"/>
                </a:lnTo>
                <a:lnTo>
                  <a:pt x="326390" y="140969"/>
                </a:lnTo>
                <a:lnTo>
                  <a:pt x="326390" y="138429"/>
                </a:lnTo>
                <a:close/>
              </a:path>
              <a:path w="384810" h="388620">
                <a:moveTo>
                  <a:pt x="65912" y="137159"/>
                </a:moveTo>
                <a:lnTo>
                  <a:pt x="58420" y="137159"/>
                </a:lnTo>
                <a:lnTo>
                  <a:pt x="58420" y="139699"/>
                </a:lnTo>
                <a:lnTo>
                  <a:pt x="65912" y="139699"/>
                </a:lnTo>
                <a:lnTo>
                  <a:pt x="65912" y="137159"/>
                </a:lnTo>
                <a:close/>
              </a:path>
              <a:path w="384810" h="388620">
                <a:moveTo>
                  <a:pt x="332740" y="128270"/>
                </a:moveTo>
                <a:lnTo>
                  <a:pt x="312293" y="128270"/>
                </a:lnTo>
                <a:lnTo>
                  <a:pt x="310134" y="130809"/>
                </a:lnTo>
                <a:lnTo>
                  <a:pt x="310134" y="135889"/>
                </a:lnTo>
                <a:lnTo>
                  <a:pt x="312293" y="138429"/>
                </a:lnTo>
                <a:lnTo>
                  <a:pt x="332740" y="138429"/>
                </a:lnTo>
                <a:lnTo>
                  <a:pt x="334772" y="135889"/>
                </a:lnTo>
                <a:lnTo>
                  <a:pt x="335153" y="133350"/>
                </a:lnTo>
                <a:lnTo>
                  <a:pt x="334772" y="130809"/>
                </a:lnTo>
                <a:lnTo>
                  <a:pt x="332740" y="128270"/>
                </a:lnTo>
                <a:close/>
              </a:path>
              <a:path w="384810" h="388620">
                <a:moveTo>
                  <a:pt x="72136" y="128270"/>
                </a:moveTo>
                <a:lnTo>
                  <a:pt x="52070" y="128270"/>
                </a:lnTo>
                <a:lnTo>
                  <a:pt x="49656" y="130809"/>
                </a:lnTo>
                <a:lnTo>
                  <a:pt x="49656" y="135889"/>
                </a:lnTo>
                <a:lnTo>
                  <a:pt x="52070" y="137159"/>
                </a:lnTo>
                <a:lnTo>
                  <a:pt x="72136" y="137159"/>
                </a:lnTo>
                <a:lnTo>
                  <a:pt x="74676" y="135889"/>
                </a:lnTo>
                <a:lnTo>
                  <a:pt x="74676" y="130809"/>
                </a:lnTo>
                <a:lnTo>
                  <a:pt x="72136" y="128270"/>
                </a:lnTo>
                <a:close/>
              </a:path>
              <a:path w="384810" h="388620">
                <a:moveTo>
                  <a:pt x="183976" y="110489"/>
                </a:moveTo>
                <a:lnTo>
                  <a:pt x="162559" y="110489"/>
                </a:lnTo>
                <a:lnTo>
                  <a:pt x="160909" y="132079"/>
                </a:lnTo>
                <a:lnTo>
                  <a:pt x="186563" y="132079"/>
                </a:lnTo>
                <a:lnTo>
                  <a:pt x="176784" y="123189"/>
                </a:lnTo>
                <a:lnTo>
                  <a:pt x="177165" y="116839"/>
                </a:lnTo>
                <a:lnTo>
                  <a:pt x="183976" y="110489"/>
                </a:lnTo>
                <a:close/>
              </a:path>
              <a:path w="384810" h="388620">
                <a:moveTo>
                  <a:pt x="335153" y="110489"/>
                </a:moveTo>
                <a:lnTo>
                  <a:pt x="311023" y="110489"/>
                </a:lnTo>
                <a:lnTo>
                  <a:pt x="223901" y="132079"/>
                </a:lnTo>
                <a:lnTo>
                  <a:pt x="278998" y="132079"/>
                </a:lnTo>
                <a:lnTo>
                  <a:pt x="318516" y="121920"/>
                </a:lnTo>
                <a:lnTo>
                  <a:pt x="326390" y="121920"/>
                </a:lnTo>
                <a:lnTo>
                  <a:pt x="326390" y="120650"/>
                </a:lnTo>
                <a:lnTo>
                  <a:pt x="335153" y="118109"/>
                </a:lnTo>
                <a:lnTo>
                  <a:pt x="335153" y="110489"/>
                </a:lnTo>
                <a:close/>
              </a:path>
              <a:path w="384810" h="388620">
                <a:moveTo>
                  <a:pt x="143345" y="48259"/>
                </a:moveTo>
                <a:lnTo>
                  <a:pt x="104267" y="48259"/>
                </a:lnTo>
                <a:lnTo>
                  <a:pt x="163068" y="71120"/>
                </a:lnTo>
                <a:lnTo>
                  <a:pt x="163068" y="96520"/>
                </a:lnTo>
                <a:lnTo>
                  <a:pt x="49656" y="96520"/>
                </a:lnTo>
                <a:lnTo>
                  <a:pt x="49656" y="118109"/>
                </a:lnTo>
                <a:lnTo>
                  <a:pt x="58420" y="120650"/>
                </a:lnTo>
                <a:lnTo>
                  <a:pt x="58420" y="128270"/>
                </a:lnTo>
                <a:lnTo>
                  <a:pt x="65912" y="128270"/>
                </a:lnTo>
                <a:lnTo>
                  <a:pt x="65912" y="121920"/>
                </a:lnTo>
                <a:lnTo>
                  <a:pt x="119910" y="121920"/>
                </a:lnTo>
                <a:lnTo>
                  <a:pt x="73787" y="110489"/>
                </a:lnTo>
                <a:lnTo>
                  <a:pt x="183976" y="110489"/>
                </a:lnTo>
                <a:lnTo>
                  <a:pt x="192151" y="102870"/>
                </a:lnTo>
                <a:lnTo>
                  <a:pt x="178053" y="102870"/>
                </a:lnTo>
                <a:lnTo>
                  <a:pt x="178053" y="90170"/>
                </a:lnTo>
                <a:lnTo>
                  <a:pt x="222250" y="90170"/>
                </a:lnTo>
                <a:lnTo>
                  <a:pt x="222250" y="88900"/>
                </a:lnTo>
                <a:lnTo>
                  <a:pt x="192151" y="88900"/>
                </a:lnTo>
                <a:lnTo>
                  <a:pt x="178053" y="76200"/>
                </a:lnTo>
                <a:lnTo>
                  <a:pt x="178053" y="68579"/>
                </a:lnTo>
                <a:lnTo>
                  <a:pt x="190869" y="55879"/>
                </a:lnTo>
                <a:lnTo>
                  <a:pt x="163068" y="55879"/>
                </a:lnTo>
                <a:lnTo>
                  <a:pt x="143345" y="48259"/>
                </a:lnTo>
                <a:close/>
              </a:path>
              <a:path w="384810" h="388620">
                <a:moveTo>
                  <a:pt x="326390" y="121920"/>
                </a:moveTo>
                <a:lnTo>
                  <a:pt x="318516" y="121920"/>
                </a:lnTo>
                <a:lnTo>
                  <a:pt x="318516" y="128270"/>
                </a:lnTo>
                <a:lnTo>
                  <a:pt x="326390" y="128270"/>
                </a:lnTo>
                <a:lnTo>
                  <a:pt x="326390" y="121920"/>
                </a:lnTo>
                <a:close/>
              </a:path>
              <a:path w="384810" h="388620">
                <a:moveTo>
                  <a:pt x="206756" y="90170"/>
                </a:moveTo>
                <a:lnTo>
                  <a:pt x="178053" y="90170"/>
                </a:lnTo>
                <a:lnTo>
                  <a:pt x="184277" y="96520"/>
                </a:lnTo>
                <a:lnTo>
                  <a:pt x="178053" y="102870"/>
                </a:lnTo>
                <a:lnTo>
                  <a:pt x="206756" y="102870"/>
                </a:lnTo>
                <a:lnTo>
                  <a:pt x="199644" y="96520"/>
                </a:lnTo>
                <a:lnTo>
                  <a:pt x="206756" y="90170"/>
                </a:lnTo>
                <a:close/>
              </a:path>
              <a:path w="384810" h="388620">
                <a:moveTo>
                  <a:pt x="222250" y="41909"/>
                </a:moveTo>
                <a:lnTo>
                  <a:pt x="206756" y="41909"/>
                </a:lnTo>
                <a:lnTo>
                  <a:pt x="206756" y="54609"/>
                </a:lnTo>
                <a:lnTo>
                  <a:pt x="192151" y="54609"/>
                </a:lnTo>
                <a:lnTo>
                  <a:pt x="206756" y="68579"/>
                </a:lnTo>
                <a:lnTo>
                  <a:pt x="206756" y="76200"/>
                </a:lnTo>
                <a:lnTo>
                  <a:pt x="192151" y="88900"/>
                </a:lnTo>
                <a:lnTo>
                  <a:pt x="222250" y="88900"/>
                </a:lnTo>
                <a:lnTo>
                  <a:pt x="222250" y="71120"/>
                </a:lnTo>
                <a:lnTo>
                  <a:pt x="260858" y="55879"/>
                </a:lnTo>
                <a:lnTo>
                  <a:pt x="222250" y="55879"/>
                </a:lnTo>
                <a:lnTo>
                  <a:pt x="222250" y="41909"/>
                </a:lnTo>
                <a:close/>
              </a:path>
              <a:path w="384810" h="388620">
                <a:moveTo>
                  <a:pt x="110871" y="76200"/>
                </a:moveTo>
                <a:lnTo>
                  <a:pt x="90424" y="76200"/>
                </a:lnTo>
                <a:lnTo>
                  <a:pt x="88011" y="78739"/>
                </a:lnTo>
                <a:lnTo>
                  <a:pt x="88011" y="83820"/>
                </a:lnTo>
                <a:lnTo>
                  <a:pt x="90424" y="86359"/>
                </a:lnTo>
                <a:lnTo>
                  <a:pt x="110871" y="86359"/>
                </a:lnTo>
                <a:lnTo>
                  <a:pt x="113030" y="83820"/>
                </a:lnTo>
                <a:lnTo>
                  <a:pt x="113030" y="78739"/>
                </a:lnTo>
                <a:lnTo>
                  <a:pt x="110871" y="76200"/>
                </a:lnTo>
                <a:close/>
              </a:path>
              <a:path w="384810" h="388620">
                <a:moveTo>
                  <a:pt x="294386" y="77470"/>
                </a:moveTo>
                <a:lnTo>
                  <a:pt x="273939" y="77470"/>
                </a:lnTo>
                <a:lnTo>
                  <a:pt x="271780" y="78739"/>
                </a:lnTo>
                <a:lnTo>
                  <a:pt x="271399" y="82550"/>
                </a:lnTo>
                <a:lnTo>
                  <a:pt x="271780" y="83820"/>
                </a:lnTo>
                <a:lnTo>
                  <a:pt x="273939" y="86359"/>
                </a:lnTo>
                <a:lnTo>
                  <a:pt x="294386" y="86359"/>
                </a:lnTo>
                <a:lnTo>
                  <a:pt x="296418" y="83820"/>
                </a:lnTo>
                <a:lnTo>
                  <a:pt x="296418" y="78739"/>
                </a:lnTo>
                <a:lnTo>
                  <a:pt x="294386" y="77470"/>
                </a:lnTo>
                <a:close/>
              </a:path>
              <a:path w="384810" h="388620">
                <a:moveTo>
                  <a:pt x="296799" y="81279"/>
                </a:moveTo>
                <a:lnTo>
                  <a:pt x="296418" y="81279"/>
                </a:lnTo>
                <a:lnTo>
                  <a:pt x="296418" y="82550"/>
                </a:lnTo>
                <a:lnTo>
                  <a:pt x="296799" y="82550"/>
                </a:lnTo>
                <a:lnTo>
                  <a:pt x="296799" y="81279"/>
                </a:lnTo>
                <a:close/>
              </a:path>
              <a:path w="384810" h="388620">
                <a:moveTo>
                  <a:pt x="288036" y="73659"/>
                </a:moveTo>
                <a:lnTo>
                  <a:pt x="280162" y="73659"/>
                </a:lnTo>
                <a:lnTo>
                  <a:pt x="280162" y="77470"/>
                </a:lnTo>
                <a:lnTo>
                  <a:pt x="288036" y="77470"/>
                </a:lnTo>
                <a:lnTo>
                  <a:pt x="288036" y="73659"/>
                </a:lnTo>
                <a:close/>
              </a:path>
              <a:path w="384810" h="388620">
                <a:moveTo>
                  <a:pt x="104267" y="73659"/>
                </a:moveTo>
                <a:lnTo>
                  <a:pt x="96774" y="73659"/>
                </a:lnTo>
                <a:lnTo>
                  <a:pt x="96774" y="76200"/>
                </a:lnTo>
                <a:lnTo>
                  <a:pt x="104267" y="76200"/>
                </a:lnTo>
                <a:lnTo>
                  <a:pt x="104267" y="73659"/>
                </a:lnTo>
                <a:close/>
              </a:path>
              <a:path w="384810" h="388620">
                <a:moveTo>
                  <a:pt x="110871" y="64770"/>
                </a:moveTo>
                <a:lnTo>
                  <a:pt x="90424" y="64770"/>
                </a:lnTo>
                <a:lnTo>
                  <a:pt x="88011" y="67309"/>
                </a:lnTo>
                <a:lnTo>
                  <a:pt x="88011" y="72389"/>
                </a:lnTo>
                <a:lnTo>
                  <a:pt x="90424" y="73659"/>
                </a:lnTo>
                <a:lnTo>
                  <a:pt x="110871" y="73659"/>
                </a:lnTo>
                <a:lnTo>
                  <a:pt x="113030" y="72389"/>
                </a:lnTo>
                <a:lnTo>
                  <a:pt x="113030" y="67309"/>
                </a:lnTo>
                <a:lnTo>
                  <a:pt x="110871" y="64770"/>
                </a:lnTo>
                <a:close/>
              </a:path>
              <a:path w="384810" h="388620">
                <a:moveTo>
                  <a:pt x="294386" y="64770"/>
                </a:moveTo>
                <a:lnTo>
                  <a:pt x="273939" y="64770"/>
                </a:lnTo>
                <a:lnTo>
                  <a:pt x="271780" y="67309"/>
                </a:lnTo>
                <a:lnTo>
                  <a:pt x="271399" y="69850"/>
                </a:lnTo>
                <a:lnTo>
                  <a:pt x="271780" y="72389"/>
                </a:lnTo>
                <a:lnTo>
                  <a:pt x="273939" y="73659"/>
                </a:lnTo>
                <a:lnTo>
                  <a:pt x="294386" y="73659"/>
                </a:lnTo>
                <a:lnTo>
                  <a:pt x="296418" y="72389"/>
                </a:lnTo>
                <a:lnTo>
                  <a:pt x="296418" y="67309"/>
                </a:lnTo>
                <a:lnTo>
                  <a:pt x="294386" y="64770"/>
                </a:lnTo>
                <a:close/>
              </a:path>
              <a:path w="384810" h="388620">
                <a:moveTo>
                  <a:pt x="104267" y="62229"/>
                </a:moveTo>
                <a:lnTo>
                  <a:pt x="96774" y="62229"/>
                </a:lnTo>
                <a:lnTo>
                  <a:pt x="96774" y="64770"/>
                </a:lnTo>
                <a:lnTo>
                  <a:pt x="104267" y="64770"/>
                </a:lnTo>
                <a:lnTo>
                  <a:pt x="104267" y="62229"/>
                </a:lnTo>
                <a:close/>
              </a:path>
              <a:path w="384810" h="388620">
                <a:moveTo>
                  <a:pt x="288036" y="63500"/>
                </a:moveTo>
                <a:lnTo>
                  <a:pt x="280162" y="63500"/>
                </a:lnTo>
                <a:lnTo>
                  <a:pt x="280162" y="64770"/>
                </a:lnTo>
                <a:lnTo>
                  <a:pt x="288036" y="64770"/>
                </a:lnTo>
                <a:lnTo>
                  <a:pt x="288036" y="63500"/>
                </a:lnTo>
                <a:close/>
              </a:path>
              <a:path w="384810" h="388620">
                <a:moveTo>
                  <a:pt x="294386" y="53339"/>
                </a:moveTo>
                <a:lnTo>
                  <a:pt x="273939" y="53339"/>
                </a:lnTo>
                <a:lnTo>
                  <a:pt x="271780" y="55879"/>
                </a:lnTo>
                <a:lnTo>
                  <a:pt x="271399" y="58420"/>
                </a:lnTo>
                <a:lnTo>
                  <a:pt x="271780" y="60959"/>
                </a:lnTo>
                <a:lnTo>
                  <a:pt x="273939" y="63500"/>
                </a:lnTo>
                <a:lnTo>
                  <a:pt x="294386" y="63500"/>
                </a:lnTo>
                <a:lnTo>
                  <a:pt x="296418" y="60959"/>
                </a:lnTo>
                <a:lnTo>
                  <a:pt x="296418" y="55879"/>
                </a:lnTo>
                <a:lnTo>
                  <a:pt x="294386" y="53339"/>
                </a:lnTo>
                <a:close/>
              </a:path>
              <a:path w="384810" h="388620">
                <a:moveTo>
                  <a:pt x="110871" y="53339"/>
                </a:moveTo>
                <a:lnTo>
                  <a:pt x="90424" y="53339"/>
                </a:lnTo>
                <a:lnTo>
                  <a:pt x="88011" y="54609"/>
                </a:lnTo>
                <a:lnTo>
                  <a:pt x="88011" y="59689"/>
                </a:lnTo>
                <a:lnTo>
                  <a:pt x="90424" y="62229"/>
                </a:lnTo>
                <a:lnTo>
                  <a:pt x="110871" y="62229"/>
                </a:lnTo>
                <a:lnTo>
                  <a:pt x="113030" y="59689"/>
                </a:lnTo>
                <a:lnTo>
                  <a:pt x="113030" y="54609"/>
                </a:lnTo>
                <a:lnTo>
                  <a:pt x="110871" y="53339"/>
                </a:lnTo>
                <a:close/>
              </a:path>
              <a:path w="384810" h="388620">
                <a:moveTo>
                  <a:pt x="185165" y="34289"/>
                </a:moveTo>
                <a:lnTo>
                  <a:pt x="163068" y="34289"/>
                </a:lnTo>
                <a:lnTo>
                  <a:pt x="163068" y="55879"/>
                </a:lnTo>
                <a:lnTo>
                  <a:pt x="190869" y="55879"/>
                </a:lnTo>
                <a:lnTo>
                  <a:pt x="192151" y="54609"/>
                </a:lnTo>
                <a:lnTo>
                  <a:pt x="206756" y="54609"/>
                </a:lnTo>
                <a:lnTo>
                  <a:pt x="205333" y="53339"/>
                </a:lnTo>
                <a:lnTo>
                  <a:pt x="178053" y="53339"/>
                </a:lnTo>
                <a:lnTo>
                  <a:pt x="178053" y="41909"/>
                </a:lnTo>
                <a:lnTo>
                  <a:pt x="222250" y="41909"/>
                </a:lnTo>
                <a:lnTo>
                  <a:pt x="222250" y="40639"/>
                </a:lnTo>
                <a:lnTo>
                  <a:pt x="192151" y="40639"/>
                </a:lnTo>
                <a:lnTo>
                  <a:pt x="185165" y="34289"/>
                </a:lnTo>
                <a:close/>
              </a:path>
              <a:path w="384810" h="388620">
                <a:moveTo>
                  <a:pt x="296418" y="34289"/>
                </a:moveTo>
                <a:lnTo>
                  <a:pt x="277622" y="34289"/>
                </a:lnTo>
                <a:lnTo>
                  <a:pt x="222250" y="55879"/>
                </a:lnTo>
                <a:lnTo>
                  <a:pt x="260858" y="55879"/>
                </a:lnTo>
                <a:lnTo>
                  <a:pt x="280162" y="48259"/>
                </a:lnTo>
                <a:lnTo>
                  <a:pt x="288036" y="48259"/>
                </a:lnTo>
                <a:lnTo>
                  <a:pt x="288036" y="45720"/>
                </a:lnTo>
                <a:lnTo>
                  <a:pt x="296418" y="41909"/>
                </a:lnTo>
                <a:lnTo>
                  <a:pt x="296418" y="34289"/>
                </a:lnTo>
                <a:close/>
              </a:path>
              <a:path w="384810" h="388620">
                <a:moveTo>
                  <a:pt x="296418" y="21589"/>
                </a:moveTo>
                <a:lnTo>
                  <a:pt x="88392" y="21589"/>
                </a:lnTo>
                <a:lnTo>
                  <a:pt x="88392" y="41909"/>
                </a:lnTo>
                <a:lnTo>
                  <a:pt x="96774" y="45720"/>
                </a:lnTo>
                <a:lnTo>
                  <a:pt x="96774" y="53339"/>
                </a:lnTo>
                <a:lnTo>
                  <a:pt x="104267" y="53339"/>
                </a:lnTo>
                <a:lnTo>
                  <a:pt x="104267" y="48259"/>
                </a:lnTo>
                <a:lnTo>
                  <a:pt x="143345" y="48259"/>
                </a:lnTo>
                <a:lnTo>
                  <a:pt x="107187" y="34289"/>
                </a:lnTo>
                <a:lnTo>
                  <a:pt x="296418" y="34289"/>
                </a:lnTo>
                <a:lnTo>
                  <a:pt x="296418" y="21589"/>
                </a:lnTo>
                <a:close/>
              </a:path>
              <a:path w="384810" h="388620">
                <a:moveTo>
                  <a:pt x="206756" y="41909"/>
                </a:moveTo>
                <a:lnTo>
                  <a:pt x="178053" y="41909"/>
                </a:lnTo>
                <a:lnTo>
                  <a:pt x="184277" y="48259"/>
                </a:lnTo>
                <a:lnTo>
                  <a:pt x="178053" y="53339"/>
                </a:lnTo>
                <a:lnTo>
                  <a:pt x="205333" y="53339"/>
                </a:lnTo>
                <a:lnTo>
                  <a:pt x="199644" y="48259"/>
                </a:lnTo>
                <a:lnTo>
                  <a:pt x="206756" y="41909"/>
                </a:lnTo>
                <a:close/>
              </a:path>
              <a:path w="384810" h="388620">
                <a:moveTo>
                  <a:pt x="288036" y="48259"/>
                </a:moveTo>
                <a:lnTo>
                  <a:pt x="280162" y="48259"/>
                </a:lnTo>
                <a:lnTo>
                  <a:pt x="280162" y="53339"/>
                </a:lnTo>
                <a:lnTo>
                  <a:pt x="288036" y="53339"/>
                </a:lnTo>
                <a:lnTo>
                  <a:pt x="288036" y="48259"/>
                </a:lnTo>
                <a:close/>
              </a:path>
              <a:path w="384810" h="388620">
                <a:moveTo>
                  <a:pt x="222250" y="34289"/>
                </a:moveTo>
                <a:lnTo>
                  <a:pt x="198881" y="34289"/>
                </a:lnTo>
                <a:lnTo>
                  <a:pt x="192151" y="40639"/>
                </a:lnTo>
                <a:lnTo>
                  <a:pt x="222250" y="40639"/>
                </a:lnTo>
                <a:lnTo>
                  <a:pt x="222250" y="34289"/>
                </a:lnTo>
                <a:close/>
              </a:path>
              <a:path w="384810" h="388620">
                <a:moveTo>
                  <a:pt x="222250" y="0"/>
                </a:moveTo>
                <a:lnTo>
                  <a:pt x="163068" y="0"/>
                </a:lnTo>
                <a:lnTo>
                  <a:pt x="163068" y="21589"/>
                </a:lnTo>
                <a:lnTo>
                  <a:pt x="178053" y="21589"/>
                </a:lnTo>
                <a:lnTo>
                  <a:pt x="178053" y="13970"/>
                </a:lnTo>
                <a:lnTo>
                  <a:pt x="222250" y="13970"/>
                </a:lnTo>
                <a:lnTo>
                  <a:pt x="222250" y="0"/>
                </a:lnTo>
                <a:close/>
              </a:path>
              <a:path w="384810" h="388620">
                <a:moveTo>
                  <a:pt x="222250" y="13970"/>
                </a:moveTo>
                <a:lnTo>
                  <a:pt x="206756" y="13970"/>
                </a:lnTo>
                <a:lnTo>
                  <a:pt x="206756" y="21589"/>
                </a:lnTo>
                <a:lnTo>
                  <a:pt x="222250" y="21589"/>
                </a:lnTo>
                <a:lnTo>
                  <a:pt x="222250" y="1397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0" name="object 4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844549"/>
            <a:ext cx="5538470" cy="571500"/>
          </a:xfrm>
          <a:custGeom>
            <a:avLst/>
            <a:gdLst/>
            <a:ahLst/>
            <a:cxnLst/>
            <a:rect l="l" t="t" r="r" b="b"/>
            <a:pathLst>
              <a:path w="5538470" h="571500">
                <a:moveTo>
                  <a:pt x="5033137" y="0"/>
                </a:moveTo>
                <a:lnTo>
                  <a:pt x="0" y="0"/>
                </a:lnTo>
                <a:lnTo>
                  <a:pt x="0" y="571500"/>
                </a:lnTo>
                <a:lnTo>
                  <a:pt x="5033137" y="571500"/>
                </a:lnTo>
                <a:lnTo>
                  <a:pt x="5538470" y="285750"/>
                </a:lnTo>
                <a:lnTo>
                  <a:pt x="503313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9680638"/>
            <a:ext cx="5694045" cy="457200"/>
          </a:xfrm>
          <a:custGeom>
            <a:avLst/>
            <a:gdLst/>
            <a:ahLst/>
            <a:cxnLst/>
            <a:rect l="l" t="t" r="r" b="b"/>
            <a:pathLst>
              <a:path w="5694045" h="457200">
                <a:moveTo>
                  <a:pt x="5149723" y="0"/>
                </a:moveTo>
                <a:lnTo>
                  <a:pt x="0" y="0"/>
                </a:lnTo>
                <a:lnTo>
                  <a:pt x="0" y="457199"/>
                </a:lnTo>
                <a:lnTo>
                  <a:pt x="5149723" y="457199"/>
                </a:lnTo>
                <a:lnTo>
                  <a:pt x="5694045" y="228599"/>
                </a:lnTo>
                <a:lnTo>
                  <a:pt x="5149723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068120" y="7417561"/>
            <a:ext cx="236791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Пакет акцій до</a:t>
            </a:r>
            <a:r>
              <a:rPr sz="1400" spc="-5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приватизації: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8120" y="7739126"/>
            <a:ext cx="138493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Період</a:t>
            </a:r>
            <a:r>
              <a:rPr sz="1400" spc="-6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аукціону: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8120" y="8264905"/>
            <a:ext cx="67246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Радни</a:t>
            </a:r>
            <a:r>
              <a:rPr sz="1400" spc="-10" dirty="0">
                <a:solidFill>
                  <a:srgbClr val="333333"/>
                </a:solidFill>
                <a:latin typeface="Arial"/>
                <a:cs typeface="Arial"/>
              </a:rPr>
              <a:t>к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80135" y="1771522"/>
            <a:ext cx="3086100" cy="20364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2459989" y="2205862"/>
            <a:ext cx="181610" cy="1543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2459989" y="2205862"/>
            <a:ext cx="181610" cy="154305"/>
          </a:xfrm>
          <a:custGeom>
            <a:avLst/>
            <a:gdLst/>
            <a:ahLst/>
            <a:cxnLst/>
            <a:rect l="l" t="t" r="r" b="b"/>
            <a:pathLst>
              <a:path w="181610" h="154305">
                <a:moveTo>
                  <a:pt x="0" y="58927"/>
                </a:moveTo>
                <a:lnTo>
                  <a:pt x="69342" y="58927"/>
                </a:lnTo>
                <a:lnTo>
                  <a:pt x="90805" y="0"/>
                </a:lnTo>
                <a:lnTo>
                  <a:pt x="112268" y="58927"/>
                </a:lnTo>
                <a:lnTo>
                  <a:pt x="181610" y="58927"/>
                </a:lnTo>
                <a:lnTo>
                  <a:pt x="125476" y="95376"/>
                </a:lnTo>
                <a:lnTo>
                  <a:pt x="146939" y="154304"/>
                </a:lnTo>
                <a:lnTo>
                  <a:pt x="90805" y="117855"/>
                </a:lnTo>
                <a:lnTo>
                  <a:pt x="34671" y="154304"/>
                </a:lnTo>
                <a:lnTo>
                  <a:pt x="56134" y="95376"/>
                </a:lnTo>
                <a:lnTo>
                  <a:pt x="0" y="58927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 txBox="1"/>
          <p:nvPr/>
        </p:nvSpPr>
        <p:spPr>
          <a:xfrm>
            <a:off x="2204973" y="2343150"/>
            <a:ext cx="793750" cy="509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i="1" dirty="0">
                <a:solidFill>
                  <a:srgbClr val="404040"/>
                </a:solidFill>
                <a:latin typeface="Arial"/>
                <a:cs typeface="Arial"/>
              </a:rPr>
              <a:t>Київ</a:t>
            </a:r>
            <a:endParaRPr sz="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700" dirty="0">
              <a:latin typeface="Times New Roman"/>
              <a:cs typeface="Times New Roman"/>
            </a:endParaRPr>
          </a:p>
          <a:p>
            <a:pPr marL="309880">
              <a:lnSpc>
                <a:spcPct val="100000"/>
              </a:lnSpc>
            </a:pPr>
            <a:r>
              <a:rPr sz="900" b="1" i="1" dirty="0">
                <a:solidFill>
                  <a:srgbClr val="404040"/>
                </a:solidFill>
                <a:latin typeface="Arial"/>
                <a:cs typeface="Arial"/>
              </a:rPr>
              <a:t>Черка</a:t>
            </a:r>
            <a:r>
              <a:rPr sz="900" b="1" i="1" spc="-5" dirty="0">
                <a:solidFill>
                  <a:srgbClr val="404040"/>
                </a:solidFill>
                <a:latin typeface="Arial"/>
                <a:cs typeface="Arial"/>
              </a:rPr>
              <a:t>с</a:t>
            </a:r>
            <a:r>
              <a:rPr sz="900" b="1" i="1" dirty="0">
                <a:solidFill>
                  <a:srgbClr val="404040"/>
                </a:solidFill>
                <a:latin typeface="Arial"/>
                <a:cs typeface="Arial"/>
              </a:rPr>
              <a:t>и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680335" y="2463037"/>
            <a:ext cx="59055" cy="149860"/>
          </a:xfrm>
          <a:custGeom>
            <a:avLst/>
            <a:gdLst/>
            <a:ahLst/>
            <a:cxnLst/>
            <a:rect l="l" t="t" r="r" b="b"/>
            <a:pathLst>
              <a:path w="59055" h="149860">
                <a:moveTo>
                  <a:pt x="52958" y="0"/>
                </a:moveTo>
                <a:lnTo>
                  <a:pt x="25400" y="33147"/>
                </a:lnTo>
                <a:lnTo>
                  <a:pt x="1777" y="66548"/>
                </a:lnTo>
                <a:lnTo>
                  <a:pt x="0" y="70357"/>
                </a:lnTo>
                <a:lnTo>
                  <a:pt x="0" y="70993"/>
                </a:lnTo>
                <a:lnTo>
                  <a:pt x="253" y="72009"/>
                </a:lnTo>
                <a:lnTo>
                  <a:pt x="1523" y="73151"/>
                </a:lnTo>
                <a:lnTo>
                  <a:pt x="4825" y="75184"/>
                </a:lnTo>
                <a:lnTo>
                  <a:pt x="9143" y="77470"/>
                </a:lnTo>
                <a:lnTo>
                  <a:pt x="14223" y="80264"/>
                </a:lnTo>
                <a:lnTo>
                  <a:pt x="23621" y="84709"/>
                </a:lnTo>
                <a:lnTo>
                  <a:pt x="26923" y="86360"/>
                </a:lnTo>
                <a:lnTo>
                  <a:pt x="27812" y="87122"/>
                </a:lnTo>
                <a:lnTo>
                  <a:pt x="28193" y="87756"/>
                </a:lnTo>
                <a:lnTo>
                  <a:pt x="28193" y="88773"/>
                </a:lnTo>
                <a:lnTo>
                  <a:pt x="27558" y="90804"/>
                </a:lnTo>
                <a:lnTo>
                  <a:pt x="24891" y="98298"/>
                </a:lnTo>
                <a:lnTo>
                  <a:pt x="17017" y="119125"/>
                </a:lnTo>
                <a:lnTo>
                  <a:pt x="8762" y="139953"/>
                </a:lnTo>
                <a:lnTo>
                  <a:pt x="6350" y="146812"/>
                </a:lnTo>
                <a:lnTo>
                  <a:pt x="5714" y="148844"/>
                </a:lnTo>
                <a:lnTo>
                  <a:pt x="5714" y="149860"/>
                </a:lnTo>
                <a:lnTo>
                  <a:pt x="33273" y="116459"/>
                </a:lnTo>
                <a:lnTo>
                  <a:pt x="56895" y="82930"/>
                </a:lnTo>
                <a:lnTo>
                  <a:pt x="58419" y="80264"/>
                </a:lnTo>
                <a:lnTo>
                  <a:pt x="59054" y="79248"/>
                </a:lnTo>
                <a:lnTo>
                  <a:pt x="59054" y="78613"/>
                </a:lnTo>
                <a:lnTo>
                  <a:pt x="58419" y="77470"/>
                </a:lnTo>
                <a:lnTo>
                  <a:pt x="35178" y="64897"/>
                </a:lnTo>
                <a:lnTo>
                  <a:pt x="32131" y="63246"/>
                </a:lnTo>
                <a:lnTo>
                  <a:pt x="31241" y="62484"/>
                </a:lnTo>
                <a:lnTo>
                  <a:pt x="30606" y="62102"/>
                </a:lnTo>
                <a:lnTo>
                  <a:pt x="30860" y="61087"/>
                </a:lnTo>
                <a:lnTo>
                  <a:pt x="31495" y="59054"/>
                </a:lnTo>
                <a:lnTo>
                  <a:pt x="34162" y="51943"/>
                </a:lnTo>
                <a:lnTo>
                  <a:pt x="42037" y="30734"/>
                </a:lnTo>
                <a:lnTo>
                  <a:pt x="49910" y="9905"/>
                </a:lnTo>
                <a:lnTo>
                  <a:pt x="52450" y="2794"/>
                </a:lnTo>
                <a:lnTo>
                  <a:pt x="52958" y="762"/>
                </a:lnTo>
                <a:lnTo>
                  <a:pt x="52958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2680335" y="2463037"/>
            <a:ext cx="59055" cy="149860"/>
          </a:xfrm>
          <a:custGeom>
            <a:avLst/>
            <a:gdLst/>
            <a:ahLst/>
            <a:cxnLst/>
            <a:rect l="l" t="t" r="r" b="b"/>
            <a:pathLst>
              <a:path w="59055" h="149860">
                <a:moveTo>
                  <a:pt x="5714" y="149860"/>
                </a:moveTo>
                <a:lnTo>
                  <a:pt x="5714" y="148844"/>
                </a:lnTo>
                <a:lnTo>
                  <a:pt x="6350" y="146812"/>
                </a:lnTo>
                <a:lnTo>
                  <a:pt x="8762" y="139953"/>
                </a:lnTo>
                <a:lnTo>
                  <a:pt x="17017" y="119125"/>
                </a:lnTo>
                <a:lnTo>
                  <a:pt x="24891" y="98298"/>
                </a:lnTo>
                <a:lnTo>
                  <a:pt x="27558" y="90804"/>
                </a:lnTo>
                <a:lnTo>
                  <a:pt x="28193" y="88773"/>
                </a:lnTo>
                <a:lnTo>
                  <a:pt x="28193" y="87756"/>
                </a:lnTo>
                <a:lnTo>
                  <a:pt x="27812" y="87122"/>
                </a:lnTo>
                <a:lnTo>
                  <a:pt x="26923" y="86360"/>
                </a:lnTo>
                <a:lnTo>
                  <a:pt x="23621" y="84709"/>
                </a:lnTo>
                <a:lnTo>
                  <a:pt x="14223" y="80264"/>
                </a:lnTo>
                <a:lnTo>
                  <a:pt x="9143" y="77470"/>
                </a:lnTo>
                <a:lnTo>
                  <a:pt x="4825" y="75184"/>
                </a:lnTo>
                <a:lnTo>
                  <a:pt x="1523" y="73151"/>
                </a:lnTo>
                <a:lnTo>
                  <a:pt x="253" y="72009"/>
                </a:lnTo>
                <a:lnTo>
                  <a:pt x="0" y="70993"/>
                </a:lnTo>
                <a:lnTo>
                  <a:pt x="0" y="70357"/>
                </a:lnTo>
                <a:lnTo>
                  <a:pt x="25400" y="33147"/>
                </a:lnTo>
                <a:lnTo>
                  <a:pt x="35432" y="20574"/>
                </a:lnTo>
                <a:lnTo>
                  <a:pt x="43941" y="9905"/>
                </a:lnTo>
                <a:lnTo>
                  <a:pt x="50291" y="2413"/>
                </a:lnTo>
                <a:lnTo>
                  <a:pt x="52450" y="380"/>
                </a:lnTo>
                <a:lnTo>
                  <a:pt x="52958" y="0"/>
                </a:lnTo>
                <a:lnTo>
                  <a:pt x="52958" y="762"/>
                </a:lnTo>
                <a:lnTo>
                  <a:pt x="52450" y="2794"/>
                </a:lnTo>
                <a:lnTo>
                  <a:pt x="49910" y="9905"/>
                </a:lnTo>
                <a:lnTo>
                  <a:pt x="42037" y="30734"/>
                </a:lnTo>
                <a:lnTo>
                  <a:pt x="34162" y="51943"/>
                </a:lnTo>
                <a:lnTo>
                  <a:pt x="31495" y="59054"/>
                </a:lnTo>
                <a:lnTo>
                  <a:pt x="30860" y="61087"/>
                </a:lnTo>
                <a:lnTo>
                  <a:pt x="30606" y="62102"/>
                </a:lnTo>
                <a:lnTo>
                  <a:pt x="31241" y="62484"/>
                </a:lnTo>
                <a:lnTo>
                  <a:pt x="32131" y="63246"/>
                </a:lnTo>
                <a:lnTo>
                  <a:pt x="35178" y="64897"/>
                </a:lnTo>
                <a:lnTo>
                  <a:pt x="44831" y="69342"/>
                </a:lnTo>
                <a:lnTo>
                  <a:pt x="49910" y="71754"/>
                </a:lnTo>
                <a:lnTo>
                  <a:pt x="54228" y="74168"/>
                </a:lnTo>
                <a:lnTo>
                  <a:pt x="57531" y="76453"/>
                </a:lnTo>
                <a:lnTo>
                  <a:pt x="58419" y="77470"/>
                </a:lnTo>
                <a:lnTo>
                  <a:pt x="59054" y="78613"/>
                </a:lnTo>
                <a:lnTo>
                  <a:pt x="59054" y="79248"/>
                </a:lnTo>
                <a:lnTo>
                  <a:pt x="58419" y="80264"/>
                </a:lnTo>
                <a:lnTo>
                  <a:pt x="56895" y="82930"/>
                </a:lnTo>
                <a:lnTo>
                  <a:pt x="33273" y="116459"/>
                </a:lnTo>
                <a:lnTo>
                  <a:pt x="8508" y="147193"/>
                </a:lnTo>
                <a:lnTo>
                  <a:pt x="6603" y="149225"/>
                </a:lnTo>
                <a:lnTo>
                  <a:pt x="5714" y="14986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1274444" y="4894452"/>
            <a:ext cx="303530" cy="2020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1393166" y="4894452"/>
            <a:ext cx="129539" cy="200660"/>
          </a:xfrm>
          <a:custGeom>
            <a:avLst/>
            <a:gdLst/>
            <a:ahLst/>
            <a:cxnLst/>
            <a:rect l="l" t="t" r="r" b="b"/>
            <a:pathLst>
              <a:path w="129540" h="200660">
                <a:moveTo>
                  <a:pt x="3452" y="153415"/>
                </a:moveTo>
                <a:lnTo>
                  <a:pt x="0" y="166667"/>
                </a:lnTo>
                <a:lnTo>
                  <a:pt x="690" y="178180"/>
                </a:lnTo>
                <a:lnTo>
                  <a:pt x="5524" y="187598"/>
                </a:lnTo>
                <a:lnTo>
                  <a:pt x="14501" y="194563"/>
                </a:lnTo>
                <a:lnTo>
                  <a:pt x="26162" y="200157"/>
                </a:lnTo>
                <a:lnTo>
                  <a:pt x="38155" y="200167"/>
                </a:lnTo>
                <a:lnTo>
                  <a:pt x="49434" y="194581"/>
                </a:lnTo>
                <a:lnTo>
                  <a:pt x="73570" y="147321"/>
                </a:lnTo>
                <a:lnTo>
                  <a:pt x="98274" y="86026"/>
                </a:lnTo>
                <a:lnTo>
                  <a:pt x="120905" y="27564"/>
                </a:lnTo>
                <a:lnTo>
                  <a:pt x="129309" y="0"/>
                </a:lnTo>
                <a:lnTo>
                  <a:pt x="108090" y="19720"/>
                </a:lnTo>
                <a:lnTo>
                  <a:pt x="67762" y="68230"/>
                </a:lnTo>
                <a:lnTo>
                  <a:pt x="26743" y="120979"/>
                </a:lnTo>
                <a:lnTo>
                  <a:pt x="3452" y="153415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1274444" y="4901945"/>
            <a:ext cx="193040" cy="194945"/>
          </a:xfrm>
          <a:custGeom>
            <a:avLst/>
            <a:gdLst/>
            <a:ahLst/>
            <a:cxnLst/>
            <a:rect l="l" t="t" r="r" b="b"/>
            <a:pathLst>
              <a:path w="193040" h="194945">
                <a:moveTo>
                  <a:pt x="151765" y="29845"/>
                </a:moveTo>
                <a:lnTo>
                  <a:pt x="159131" y="29845"/>
                </a:lnTo>
                <a:lnTo>
                  <a:pt x="166624" y="29845"/>
                </a:lnTo>
                <a:lnTo>
                  <a:pt x="170307" y="33654"/>
                </a:lnTo>
                <a:lnTo>
                  <a:pt x="175833" y="25792"/>
                </a:lnTo>
                <a:lnTo>
                  <a:pt x="181371" y="18669"/>
                </a:lnTo>
                <a:lnTo>
                  <a:pt x="186934" y="11545"/>
                </a:lnTo>
                <a:lnTo>
                  <a:pt x="192532" y="3683"/>
                </a:lnTo>
                <a:lnTo>
                  <a:pt x="183536" y="1553"/>
                </a:lnTo>
                <a:lnTo>
                  <a:pt x="173529" y="460"/>
                </a:lnTo>
                <a:lnTo>
                  <a:pt x="162831" y="57"/>
                </a:lnTo>
                <a:lnTo>
                  <a:pt x="151765" y="0"/>
                </a:lnTo>
                <a:lnTo>
                  <a:pt x="103306" y="8144"/>
                </a:lnTo>
                <a:lnTo>
                  <a:pt x="61584" y="31016"/>
                </a:lnTo>
                <a:lnTo>
                  <a:pt x="28915" y="66275"/>
                </a:lnTo>
                <a:lnTo>
                  <a:pt x="7614" y="111581"/>
                </a:lnTo>
                <a:lnTo>
                  <a:pt x="0" y="164591"/>
                </a:lnTo>
                <a:lnTo>
                  <a:pt x="0" y="168401"/>
                </a:lnTo>
                <a:lnTo>
                  <a:pt x="0" y="175895"/>
                </a:lnTo>
                <a:lnTo>
                  <a:pt x="0" y="179577"/>
                </a:lnTo>
                <a:lnTo>
                  <a:pt x="3683" y="190753"/>
                </a:lnTo>
                <a:lnTo>
                  <a:pt x="11049" y="194563"/>
                </a:lnTo>
                <a:lnTo>
                  <a:pt x="18542" y="194563"/>
                </a:lnTo>
                <a:lnTo>
                  <a:pt x="25908" y="194563"/>
                </a:lnTo>
                <a:lnTo>
                  <a:pt x="33274" y="187071"/>
                </a:lnTo>
                <a:lnTo>
                  <a:pt x="29591" y="179577"/>
                </a:lnTo>
                <a:lnTo>
                  <a:pt x="29591" y="175895"/>
                </a:lnTo>
                <a:lnTo>
                  <a:pt x="29591" y="168401"/>
                </a:lnTo>
                <a:lnTo>
                  <a:pt x="29591" y="164591"/>
                </a:lnTo>
                <a:lnTo>
                  <a:pt x="39304" y="111980"/>
                </a:lnTo>
                <a:lnTo>
                  <a:pt x="65674" y="69167"/>
                </a:lnTo>
                <a:lnTo>
                  <a:pt x="104546" y="40380"/>
                </a:lnTo>
                <a:lnTo>
                  <a:pt x="151765" y="29845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1522475" y="4950586"/>
            <a:ext cx="55880" cy="146050"/>
          </a:xfrm>
          <a:custGeom>
            <a:avLst/>
            <a:gdLst/>
            <a:ahLst/>
            <a:cxnLst/>
            <a:rect l="l" t="t" r="r" b="b"/>
            <a:pathLst>
              <a:path w="55880" h="146050">
                <a:moveTo>
                  <a:pt x="14732" y="0"/>
                </a:moveTo>
                <a:lnTo>
                  <a:pt x="9840" y="8401"/>
                </a:lnTo>
                <a:lnTo>
                  <a:pt x="5984" y="16827"/>
                </a:lnTo>
                <a:lnTo>
                  <a:pt x="2819" y="25253"/>
                </a:lnTo>
                <a:lnTo>
                  <a:pt x="0" y="33655"/>
                </a:lnTo>
                <a:lnTo>
                  <a:pt x="10263" y="51782"/>
                </a:lnTo>
                <a:lnTo>
                  <a:pt x="18478" y="71993"/>
                </a:lnTo>
                <a:lnTo>
                  <a:pt x="23931" y="93608"/>
                </a:lnTo>
                <a:lnTo>
                  <a:pt x="25908" y="115950"/>
                </a:lnTo>
                <a:lnTo>
                  <a:pt x="25908" y="119761"/>
                </a:lnTo>
                <a:lnTo>
                  <a:pt x="25908" y="127254"/>
                </a:lnTo>
                <a:lnTo>
                  <a:pt x="25908" y="130937"/>
                </a:lnTo>
                <a:lnTo>
                  <a:pt x="22225" y="138430"/>
                </a:lnTo>
                <a:lnTo>
                  <a:pt x="29590" y="145923"/>
                </a:lnTo>
                <a:lnTo>
                  <a:pt x="36957" y="145923"/>
                </a:lnTo>
                <a:lnTo>
                  <a:pt x="40640" y="145923"/>
                </a:lnTo>
                <a:lnTo>
                  <a:pt x="48133" y="145923"/>
                </a:lnTo>
                <a:lnTo>
                  <a:pt x="55499" y="142112"/>
                </a:lnTo>
                <a:lnTo>
                  <a:pt x="55499" y="134620"/>
                </a:lnTo>
                <a:lnTo>
                  <a:pt x="55499" y="127254"/>
                </a:lnTo>
                <a:lnTo>
                  <a:pt x="55499" y="123444"/>
                </a:lnTo>
                <a:lnTo>
                  <a:pt x="55499" y="115950"/>
                </a:lnTo>
                <a:lnTo>
                  <a:pt x="52772" y="83117"/>
                </a:lnTo>
                <a:lnTo>
                  <a:pt x="44831" y="52355"/>
                </a:lnTo>
                <a:lnTo>
                  <a:pt x="32031" y="24403"/>
                </a:lnTo>
                <a:lnTo>
                  <a:pt x="14732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1294764" y="5897117"/>
            <a:ext cx="260350" cy="3022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1201419" y="4149597"/>
            <a:ext cx="5250815" cy="0"/>
          </a:xfrm>
          <a:custGeom>
            <a:avLst/>
            <a:gdLst/>
            <a:ahLst/>
            <a:cxnLst/>
            <a:rect l="l" t="t" r="r" b="b"/>
            <a:pathLst>
              <a:path w="5250815">
                <a:moveTo>
                  <a:pt x="0" y="0"/>
                </a:moveTo>
                <a:lnTo>
                  <a:pt x="5250815" y="0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1274444" y="5351017"/>
            <a:ext cx="303530" cy="2921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1274444" y="5350382"/>
            <a:ext cx="303530" cy="292735"/>
          </a:xfrm>
          <a:custGeom>
            <a:avLst/>
            <a:gdLst/>
            <a:ahLst/>
            <a:cxnLst/>
            <a:rect l="l" t="t" r="r" b="b"/>
            <a:pathLst>
              <a:path w="303530" h="292735">
                <a:moveTo>
                  <a:pt x="292989" y="261747"/>
                </a:moveTo>
                <a:lnTo>
                  <a:pt x="292100" y="261747"/>
                </a:lnTo>
                <a:lnTo>
                  <a:pt x="292100" y="14604"/>
                </a:lnTo>
                <a:lnTo>
                  <a:pt x="292100" y="6730"/>
                </a:lnTo>
                <a:lnTo>
                  <a:pt x="285496" y="0"/>
                </a:lnTo>
                <a:lnTo>
                  <a:pt x="277114" y="0"/>
                </a:lnTo>
                <a:lnTo>
                  <a:pt x="274955" y="0"/>
                </a:lnTo>
                <a:lnTo>
                  <a:pt x="266573" y="0"/>
                </a:lnTo>
                <a:lnTo>
                  <a:pt x="259969" y="6730"/>
                </a:lnTo>
                <a:lnTo>
                  <a:pt x="259969" y="14604"/>
                </a:lnTo>
                <a:lnTo>
                  <a:pt x="259969" y="261747"/>
                </a:lnTo>
                <a:lnTo>
                  <a:pt x="43561" y="261747"/>
                </a:lnTo>
                <a:lnTo>
                  <a:pt x="43561" y="14604"/>
                </a:lnTo>
                <a:lnTo>
                  <a:pt x="43561" y="6730"/>
                </a:lnTo>
                <a:lnTo>
                  <a:pt x="36957" y="0"/>
                </a:lnTo>
                <a:lnTo>
                  <a:pt x="28575" y="0"/>
                </a:lnTo>
                <a:lnTo>
                  <a:pt x="26416" y="0"/>
                </a:lnTo>
                <a:lnTo>
                  <a:pt x="18034" y="0"/>
                </a:lnTo>
                <a:lnTo>
                  <a:pt x="11430" y="6730"/>
                </a:lnTo>
                <a:lnTo>
                  <a:pt x="11430" y="14604"/>
                </a:lnTo>
                <a:lnTo>
                  <a:pt x="11430" y="261747"/>
                </a:lnTo>
                <a:lnTo>
                  <a:pt x="10541" y="261747"/>
                </a:lnTo>
                <a:lnTo>
                  <a:pt x="4445" y="261747"/>
                </a:lnTo>
                <a:lnTo>
                  <a:pt x="0" y="266700"/>
                </a:lnTo>
                <a:lnTo>
                  <a:pt x="0" y="272414"/>
                </a:lnTo>
                <a:lnTo>
                  <a:pt x="0" y="281686"/>
                </a:lnTo>
                <a:lnTo>
                  <a:pt x="0" y="287909"/>
                </a:lnTo>
                <a:lnTo>
                  <a:pt x="4445" y="292735"/>
                </a:lnTo>
                <a:lnTo>
                  <a:pt x="10541" y="292735"/>
                </a:lnTo>
                <a:lnTo>
                  <a:pt x="292989" y="292735"/>
                </a:lnTo>
                <a:lnTo>
                  <a:pt x="299085" y="292735"/>
                </a:lnTo>
                <a:lnTo>
                  <a:pt x="303530" y="287909"/>
                </a:lnTo>
                <a:lnTo>
                  <a:pt x="303530" y="281686"/>
                </a:lnTo>
                <a:lnTo>
                  <a:pt x="303530" y="272414"/>
                </a:lnTo>
                <a:lnTo>
                  <a:pt x="303530" y="266700"/>
                </a:lnTo>
                <a:lnTo>
                  <a:pt x="299085" y="261747"/>
                </a:lnTo>
                <a:lnTo>
                  <a:pt x="292989" y="261747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1326769" y="5562091"/>
            <a:ext cx="196215" cy="33655"/>
          </a:xfrm>
          <a:custGeom>
            <a:avLst/>
            <a:gdLst/>
            <a:ahLst/>
            <a:cxnLst/>
            <a:rect l="l" t="t" r="r" b="b"/>
            <a:pathLst>
              <a:path w="196215" h="33654">
                <a:moveTo>
                  <a:pt x="179959" y="0"/>
                </a:moveTo>
                <a:lnTo>
                  <a:pt x="172084" y="0"/>
                </a:lnTo>
                <a:lnTo>
                  <a:pt x="165481" y="5714"/>
                </a:lnTo>
                <a:lnTo>
                  <a:pt x="164084" y="13334"/>
                </a:lnTo>
                <a:lnTo>
                  <a:pt x="155321" y="13334"/>
                </a:lnTo>
                <a:lnTo>
                  <a:pt x="153543" y="5714"/>
                </a:lnTo>
                <a:lnTo>
                  <a:pt x="146939" y="0"/>
                </a:lnTo>
                <a:lnTo>
                  <a:pt x="139065" y="0"/>
                </a:lnTo>
                <a:lnTo>
                  <a:pt x="131064" y="0"/>
                </a:lnTo>
                <a:lnTo>
                  <a:pt x="124459" y="5714"/>
                </a:lnTo>
                <a:lnTo>
                  <a:pt x="123190" y="13334"/>
                </a:lnTo>
                <a:lnTo>
                  <a:pt x="114427" y="13334"/>
                </a:lnTo>
                <a:lnTo>
                  <a:pt x="112649" y="5714"/>
                </a:lnTo>
                <a:lnTo>
                  <a:pt x="106044" y="0"/>
                </a:lnTo>
                <a:lnTo>
                  <a:pt x="98171" y="0"/>
                </a:lnTo>
                <a:lnTo>
                  <a:pt x="90169" y="0"/>
                </a:lnTo>
                <a:lnTo>
                  <a:pt x="84074" y="5714"/>
                </a:lnTo>
                <a:lnTo>
                  <a:pt x="82296" y="13334"/>
                </a:lnTo>
                <a:lnTo>
                  <a:pt x="32639" y="13334"/>
                </a:lnTo>
                <a:lnTo>
                  <a:pt x="30861" y="5714"/>
                </a:lnTo>
                <a:lnTo>
                  <a:pt x="24256" y="0"/>
                </a:lnTo>
                <a:lnTo>
                  <a:pt x="16256" y="0"/>
                </a:lnTo>
                <a:lnTo>
                  <a:pt x="7493" y="0"/>
                </a:lnTo>
                <a:lnTo>
                  <a:pt x="0" y="7492"/>
                </a:lnTo>
                <a:lnTo>
                  <a:pt x="0" y="16890"/>
                </a:lnTo>
                <a:lnTo>
                  <a:pt x="0" y="25653"/>
                </a:lnTo>
                <a:lnTo>
                  <a:pt x="7493" y="33274"/>
                </a:lnTo>
                <a:lnTo>
                  <a:pt x="16256" y="33274"/>
                </a:lnTo>
                <a:lnTo>
                  <a:pt x="24256" y="33274"/>
                </a:lnTo>
                <a:lnTo>
                  <a:pt x="30861" y="27431"/>
                </a:lnTo>
                <a:lnTo>
                  <a:pt x="32639" y="20446"/>
                </a:lnTo>
                <a:lnTo>
                  <a:pt x="82296" y="20446"/>
                </a:lnTo>
                <a:lnTo>
                  <a:pt x="84074" y="27431"/>
                </a:lnTo>
                <a:lnTo>
                  <a:pt x="90169" y="33274"/>
                </a:lnTo>
                <a:lnTo>
                  <a:pt x="98171" y="33274"/>
                </a:lnTo>
                <a:lnTo>
                  <a:pt x="106044" y="33274"/>
                </a:lnTo>
                <a:lnTo>
                  <a:pt x="112649" y="27431"/>
                </a:lnTo>
                <a:lnTo>
                  <a:pt x="114427" y="20446"/>
                </a:lnTo>
                <a:lnTo>
                  <a:pt x="123190" y="20446"/>
                </a:lnTo>
                <a:lnTo>
                  <a:pt x="124459" y="27431"/>
                </a:lnTo>
                <a:lnTo>
                  <a:pt x="131064" y="33274"/>
                </a:lnTo>
                <a:lnTo>
                  <a:pt x="139065" y="33274"/>
                </a:lnTo>
                <a:lnTo>
                  <a:pt x="146939" y="33274"/>
                </a:lnTo>
                <a:lnTo>
                  <a:pt x="153543" y="27431"/>
                </a:lnTo>
                <a:lnTo>
                  <a:pt x="155321" y="20446"/>
                </a:lnTo>
                <a:lnTo>
                  <a:pt x="164084" y="20446"/>
                </a:lnTo>
                <a:lnTo>
                  <a:pt x="165481" y="27431"/>
                </a:lnTo>
                <a:lnTo>
                  <a:pt x="172084" y="33274"/>
                </a:lnTo>
                <a:lnTo>
                  <a:pt x="179959" y="33274"/>
                </a:lnTo>
                <a:lnTo>
                  <a:pt x="189230" y="33274"/>
                </a:lnTo>
                <a:lnTo>
                  <a:pt x="196215" y="25653"/>
                </a:lnTo>
                <a:lnTo>
                  <a:pt x="196215" y="16890"/>
                </a:lnTo>
                <a:lnTo>
                  <a:pt x="196215" y="7492"/>
                </a:lnTo>
                <a:lnTo>
                  <a:pt x="189230" y="0"/>
                </a:lnTo>
                <a:lnTo>
                  <a:pt x="179959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1326769" y="5514720"/>
            <a:ext cx="196215" cy="33655"/>
          </a:xfrm>
          <a:custGeom>
            <a:avLst/>
            <a:gdLst/>
            <a:ahLst/>
            <a:cxnLst/>
            <a:rect l="l" t="t" r="r" b="b"/>
            <a:pathLst>
              <a:path w="196215" h="33654">
                <a:moveTo>
                  <a:pt x="179959" y="0"/>
                </a:moveTo>
                <a:lnTo>
                  <a:pt x="172084" y="0"/>
                </a:lnTo>
                <a:lnTo>
                  <a:pt x="165481" y="5714"/>
                </a:lnTo>
                <a:lnTo>
                  <a:pt x="164084" y="13335"/>
                </a:lnTo>
                <a:lnTo>
                  <a:pt x="155321" y="13335"/>
                </a:lnTo>
                <a:lnTo>
                  <a:pt x="153543" y="5714"/>
                </a:lnTo>
                <a:lnTo>
                  <a:pt x="146939" y="0"/>
                </a:lnTo>
                <a:lnTo>
                  <a:pt x="139065" y="0"/>
                </a:lnTo>
                <a:lnTo>
                  <a:pt x="131064" y="0"/>
                </a:lnTo>
                <a:lnTo>
                  <a:pt x="124459" y="5714"/>
                </a:lnTo>
                <a:lnTo>
                  <a:pt x="123190" y="13335"/>
                </a:lnTo>
                <a:lnTo>
                  <a:pt x="73533" y="13335"/>
                </a:lnTo>
                <a:lnTo>
                  <a:pt x="71755" y="5714"/>
                </a:lnTo>
                <a:lnTo>
                  <a:pt x="65150" y="0"/>
                </a:lnTo>
                <a:lnTo>
                  <a:pt x="57150" y="0"/>
                </a:lnTo>
                <a:lnTo>
                  <a:pt x="49784" y="0"/>
                </a:lnTo>
                <a:lnTo>
                  <a:pt x="43180" y="5714"/>
                </a:lnTo>
                <a:lnTo>
                  <a:pt x="41402" y="13335"/>
                </a:lnTo>
                <a:lnTo>
                  <a:pt x="32639" y="13335"/>
                </a:lnTo>
                <a:lnTo>
                  <a:pt x="30861" y="5714"/>
                </a:lnTo>
                <a:lnTo>
                  <a:pt x="24256" y="0"/>
                </a:lnTo>
                <a:lnTo>
                  <a:pt x="16256" y="0"/>
                </a:lnTo>
                <a:lnTo>
                  <a:pt x="7493" y="0"/>
                </a:lnTo>
                <a:lnTo>
                  <a:pt x="0" y="7492"/>
                </a:lnTo>
                <a:lnTo>
                  <a:pt x="0" y="16383"/>
                </a:lnTo>
                <a:lnTo>
                  <a:pt x="0" y="25653"/>
                </a:lnTo>
                <a:lnTo>
                  <a:pt x="7493" y="33274"/>
                </a:lnTo>
                <a:lnTo>
                  <a:pt x="16256" y="33274"/>
                </a:lnTo>
                <a:lnTo>
                  <a:pt x="24256" y="33274"/>
                </a:lnTo>
                <a:lnTo>
                  <a:pt x="30861" y="27432"/>
                </a:lnTo>
                <a:lnTo>
                  <a:pt x="32639" y="19938"/>
                </a:lnTo>
                <a:lnTo>
                  <a:pt x="41402" y="19938"/>
                </a:lnTo>
                <a:lnTo>
                  <a:pt x="43180" y="27432"/>
                </a:lnTo>
                <a:lnTo>
                  <a:pt x="49784" y="33274"/>
                </a:lnTo>
                <a:lnTo>
                  <a:pt x="57150" y="33274"/>
                </a:lnTo>
                <a:lnTo>
                  <a:pt x="65150" y="33274"/>
                </a:lnTo>
                <a:lnTo>
                  <a:pt x="71755" y="27432"/>
                </a:lnTo>
                <a:lnTo>
                  <a:pt x="73533" y="19938"/>
                </a:lnTo>
                <a:lnTo>
                  <a:pt x="123190" y="19938"/>
                </a:lnTo>
                <a:lnTo>
                  <a:pt x="124459" y="27432"/>
                </a:lnTo>
                <a:lnTo>
                  <a:pt x="131064" y="33274"/>
                </a:lnTo>
                <a:lnTo>
                  <a:pt x="139065" y="33274"/>
                </a:lnTo>
                <a:lnTo>
                  <a:pt x="146939" y="33274"/>
                </a:lnTo>
                <a:lnTo>
                  <a:pt x="153543" y="27432"/>
                </a:lnTo>
                <a:lnTo>
                  <a:pt x="155321" y="19938"/>
                </a:lnTo>
                <a:lnTo>
                  <a:pt x="164084" y="19938"/>
                </a:lnTo>
                <a:lnTo>
                  <a:pt x="165481" y="27432"/>
                </a:lnTo>
                <a:lnTo>
                  <a:pt x="172084" y="33274"/>
                </a:lnTo>
                <a:lnTo>
                  <a:pt x="179959" y="33274"/>
                </a:lnTo>
                <a:lnTo>
                  <a:pt x="189230" y="33274"/>
                </a:lnTo>
                <a:lnTo>
                  <a:pt x="196215" y="25653"/>
                </a:lnTo>
                <a:lnTo>
                  <a:pt x="196215" y="16383"/>
                </a:lnTo>
                <a:lnTo>
                  <a:pt x="196215" y="7492"/>
                </a:lnTo>
                <a:lnTo>
                  <a:pt x="189230" y="0"/>
                </a:lnTo>
                <a:lnTo>
                  <a:pt x="179959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1326769" y="5467349"/>
            <a:ext cx="196215" cy="33655"/>
          </a:xfrm>
          <a:custGeom>
            <a:avLst/>
            <a:gdLst/>
            <a:ahLst/>
            <a:cxnLst/>
            <a:rect l="l" t="t" r="r" b="b"/>
            <a:pathLst>
              <a:path w="196215" h="33654">
                <a:moveTo>
                  <a:pt x="179959" y="0"/>
                </a:moveTo>
                <a:lnTo>
                  <a:pt x="172084" y="0"/>
                </a:lnTo>
                <a:lnTo>
                  <a:pt x="165481" y="5714"/>
                </a:lnTo>
                <a:lnTo>
                  <a:pt x="164084" y="12826"/>
                </a:lnTo>
                <a:lnTo>
                  <a:pt x="114427" y="12826"/>
                </a:lnTo>
                <a:lnTo>
                  <a:pt x="112649" y="5714"/>
                </a:lnTo>
                <a:lnTo>
                  <a:pt x="106044" y="0"/>
                </a:lnTo>
                <a:lnTo>
                  <a:pt x="98171" y="0"/>
                </a:lnTo>
                <a:lnTo>
                  <a:pt x="90169" y="0"/>
                </a:lnTo>
                <a:lnTo>
                  <a:pt x="84074" y="5714"/>
                </a:lnTo>
                <a:lnTo>
                  <a:pt x="82296" y="12826"/>
                </a:lnTo>
                <a:lnTo>
                  <a:pt x="73533" y="12826"/>
                </a:lnTo>
                <a:lnTo>
                  <a:pt x="71755" y="5714"/>
                </a:lnTo>
                <a:lnTo>
                  <a:pt x="65150" y="0"/>
                </a:lnTo>
                <a:lnTo>
                  <a:pt x="57150" y="0"/>
                </a:lnTo>
                <a:lnTo>
                  <a:pt x="49784" y="0"/>
                </a:lnTo>
                <a:lnTo>
                  <a:pt x="43180" y="5714"/>
                </a:lnTo>
                <a:lnTo>
                  <a:pt x="41402" y="12826"/>
                </a:lnTo>
                <a:lnTo>
                  <a:pt x="32639" y="12826"/>
                </a:lnTo>
                <a:lnTo>
                  <a:pt x="30861" y="5714"/>
                </a:lnTo>
                <a:lnTo>
                  <a:pt x="24256" y="0"/>
                </a:lnTo>
                <a:lnTo>
                  <a:pt x="16256" y="0"/>
                </a:lnTo>
                <a:lnTo>
                  <a:pt x="7493" y="0"/>
                </a:lnTo>
                <a:lnTo>
                  <a:pt x="0" y="7493"/>
                </a:lnTo>
                <a:lnTo>
                  <a:pt x="0" y="16383"/>
                </a:lnTo>
                <a:lnTo>
                  <a:pt x="0" y="25654"/>
                </a:lnTo>
                <a:lnTo>
                  <a:pt x="7493" y="33147"/>
                </a:lnTo>
                <a:lnTo>
                  <a:pt x="16256" y="33147"/>
                </a:lnTo>
                <a:lnTo>
                  <a:pt x="24256" y="33147"/>
                </a:lnTo>
                <a:lnTo>
                  <a:pt x="30861" y="27432"/>
                </a:lnTo>
                <a:lnTo>
                  <a:pt x="32639" y="19938"/>
                </a:lnTo>
                <a:lnTo>
                  <a:pt x="41402" y="19938"/>
                </a:lnTo>
                <a:lnTo>
                  <a:pt x="43180" y="27432"/>
                </a:lnTo>
                <a:lnTo>
                  <a:pt x="49784" y="33147"/>
                </a:lnTo>
                <a:lnTo>
                  <a:pt x="57150" y="33147"/>
                </a:lnTo>
                <a:lnTo>
                  <a:pt x="65150" y="33147"/>
                </a:lnTo>
                <a:lnTo>
                  <a:pt x="71755" y="27432"/>
                </a:lnTo>
                <a:lnTo>
                  <a:pt x="73533" y="19938"/>
                </a:lnTo>
                <a:lnTo>
                  <a:pt x="82296" y="19938"/>
                </a:lnTo>
                <a:lnTo>
                  <a:pt x="84074" y="27432"/>
                </a:lnTo>
                <a:lnTo>
                  <a:pt x="90169" y="33147"/>
                </a:lnTo>
                <a:lnTo>
                  <a:pt x="98171" y="33147"/>
                </a:lnTo>
                <a:lnTo>
                  <a:pt x="106044" y="33147"/>
                </a:lnTo>
                <a:lnTo>
                  <a:pt x="112649" y="27432"/>
                </a:lnTo>
                <a:lnTo>
                  <a:pt x="114427" y="19938"/>
                </a:lnTo>
                <a:lnTo>
                  <a:pt x="164084" y="19938"/>
                </a:lnTo>
                <a:lnTo>
                  <a:pt x="165481" y="27432"/>
                </a:lnTo>
                <a:lnTo>
                  <a:pt x="172084" y="33147"/>
                </a:lnTo>
                <a:lnTo>
                  <a:pt x="179959" y="33147"/>
                </a:lnTo>
                <a:lnTo>
                  <a:pt x="189230" y="33147"/>
                </a:lnTo>
                <a:lnTo>
                  <a:pt x="196215" y="25654"/>
                </a:lnTo>
                <a:lnTo>
                  <a:pt x="196215" y="16383"/>
                </a:lnTo>
                <a:lnTo>
                  <a:pt x="196215" y="7493"/>
                </a:lnTo>
                <a:lnTo>
                  <a:pt x="189230" y="0"/>
                </a:lnTo>
                <a:lnTo>
                  <a:pt x="179959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1326769" y="5419978"/>
            <a:ext cx="196215" cy="33020"/>
          </a:xfrm>
          <a:custGeom>
            <a:avLst/>
            <a:gdLst/>
            <a:ahLst/>
            <a:cxnLst/>
            <a:rect l="l" t="t" r="r" b="b"/>
            <a:pathLst>
              <a:path w="196215" h="33020">
                <a:moveTo>
                  <a:pt x="179959" y="0"/>
                </a:moveTo>
                <a:lnTo>
                  <a:pt x="172084" y="0"/>
                </a:lnTo>
                <a:lnTo>
                  <a:pt x="165481" y="5333"/>
                </a:lnTo>
                <a:lnTo>
                  <a:pt x="164084" y="12826"/>
                </a:lnTo>
                <a:lnTo>
                  <a:pt x="114427" y="12826"/>
                </a:lnTo>
                <a:lnTo>
                  <a:pt x="112649" y="5333"/>
                </a:lnTo>
                <a:lnTo>
                  <a:pt x="106044" y="0"/>
                </a:lnTo>
                <a:lnTo>
                  <a:pt x="98171" y="0"/>
                </a:lnTo>
                <a:lnTo>
                  <a:pt x="90169" y="0"/>
                </a:lnTo>
                <a:lnTo>
                  <a:pt x="84074" y="5333"/>
                </a:lnTo>
                <a:lnTo>
                  <a:pt x="82296" y="12826"/>
                </a:lnTo>
                <a:lnTo>
                  <a:pt x="73533" y="12826"/>
                </a:lnTo>
                <a:lnTo>
                  <a:pt x="71755" y="5333"/>
                </a:lnTo>
                <a:lnTo>
                  <a:pt x="65150" y="0"/>
                </a:lnTo>
                <a:lnTo>
                  <a:pt x="57150" y="0"/>
                </a:lnTo>
                <a:lnTo>
                  <a:pt x="49784" y="0"/>
                </a:lnTo>
                <a:lnTo>
                  <a:pt x="43180" y="5333"/>
                </a:lnTo>
                <a:lnTo>
                  <a:pt x="41402" y="12826"/>
                </a:lnTo>
                <a:lnTo>
                  <a:pt x="32639" y="12826"/>
                </a:lnTo>
                <a:lnTo>
                  <a:pt x="30861" y="5333"/>
                </a:lnTo>
                <a:lnTo>
                  <a:pt x="24256" y="0"/>
                </a:lnTo>
                <a:lnTo>
                  <a:pt x="16256" y="0"/>
                </a:lnTo>
                <a:lnTo>
                  <a:pt x="7493" y="0"/>
                </a:lnTo>
                <a:lnTo>
                  <a:pt x="0" y="7492"/>
                </a:lnTo>
                <a:lnTo>
                  <a:pt x="0" y="16382"/>
                </a:lnTo>
                <a:lnTo>
                  <a:pt x="0" y="25653"/>
                </a:lnTo>
                <a:lnTo>
                  <a:pt x="7493" y="32765"/>
                </a:lnTo>
                <a:lnTo>
                  <a:pt x="16256" y="32765"/>
                </a:lnTo>
                <a:lnTo>
                  <a:pt x="24256" y="32765"/>
                </a:lnTo>
                <a:lnTo>
                  <a:pt x="30861" y="27431"/>
                </a:lnTo>
                <a:lnTo>
                  <a:pt x="32639" y="19938"/>
                </a:lnTo>
                <a:lnTo>
                  <a:pt x="41402" y="19938"/>
                </a:lnTo>
                <a:lnTo>
                  <a:pt x="43180" y="27431"/>
                </a:lnTo>
                <a:lnTo>
                  <a:pt x="49784" y="32765"/>
                </a:lnTo>
                <a:lnTo>
                  <a:pt x="57150" y="32765"/>
                </a:lnTo>
                <a:lnTo>
                  <a:pt x="65150" y="32765"/>
                </a:lnTo>
                <a:lnTo>
                  <a:pt x="71755" y="27431"/>
                </a:lnTo>
                <a:lnTo>
                  <a:pt x="73533" y="19938"/>
                </a:lnTo>
                <a:lnTo>
                  <a:pt x="82296" y="19938"/>
                </a:lnTo>
                <a:lnTo>
                  <a:pt x="84074" y="27431"/>
                </a:lnTo>
                <a:lnTo>
                  <a:pt x="90169" y="32765"/>
                </a:lnTo>
                <a:lnTo>
                  <a:pt x="98171" y="32765"/>
                </a:lnTo>
                <a:lnTo>
                  <a:pt x="106044" y="32765"/>
                </a:lnTo>
                <a:lnTo>
                  <a:pt x="112649" y="27431"/>
                </a:lnTo>
                <a:lnTo>
                  <a:pt x="114427" y="19938"/>
                </a:lnTo>
                <a:lnTo>
                  <a:pt x="164084" y="19938"/>
                </a:lnTo>
                <a:lnTo>
                  <a:pt x="165481" y="27431"/>
                </a:lnTo>
                <a:lnTo>
                  <a:pt x="172084" y="32765"/>
                </a:lnTo>
                <a:lnTo>
                  <a:pt x="179959" y="32765"/>
                </a:lnTo>
                <a:lnTo>
                  <a:pt x="189230" y="32765"/>
                </a:lnTo>
                <a:lnTo>
                  <a:pt x="196215" y="25653"/>
                </a:lnTo>
                <a:lnTo>
                  <a:pt x="196215" y="16382"/>
                </a:lnTo>
                <a:lnTo>
                  <a:pt x="196215" y="7492"/>
                </a:lnTo>
                <a:lnTo>
                  <a:pt x="189230" y="0"/>
                </a:lnTo>
                <a:lnTo>
                  <a:pt x="179959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25"/>
          <p:cNvSpPr/>
          <p:nvPr/>
        </p:nvSpPr>
        <p:spPr>
          <a:xfrm>
            <a:off x="1326769" y="5372607"/>
            <a:ext cx="196215" cy="33020"/>
          </a:xfrm>
          <a:custGeom>
            <a:avLst/>
            <a:gdLst/>
            <a:ahLst/>
            <a:cxnLst/>
            <a:rect l="l" t="t" r="r" b="b"/>
            <a:pathLst>
              <a:path w="196215" h="33020">
                <a:moveTo>
                  <a:pt x="196215" y="12826"/>
                </a:moveTo>
                <a:lnTo>
                  <a:pt x="196215" y="19938"/>
                </a:lnTo>
                <a:lnTo>
                  <a:pt x="195834" y="19938"/>
                </a:lnTo>
                <a:lnTo>
                  <a:pt x="194437" y="27431"/>
                </a:lnTo>
                <a:lnTo>
                  <a:pt x="187833" y="32765"/>
                </a:lnTo>
                <a:lnTo>
                  <a:pt x="179959" y="32765"/>
                </a:lnTo>
                <a:lnTo>
                  <a:pt x="172084" y="32765"/>
                </a:lnTo>
                <a:lnTo>
                  <a:pt x="165481" y="27431"/>
                </a:lnTo>
                <a:lnTo>
                  <a:pt x="164084" y="19938"/>
                </a:lnTo>
                <a:lnTo>
                  <a:pt x="156209" y="19938"/>
                </a:lnTo>
                <a:lnTo>
                  <a:pt x="154431" y="27431"/>
                </a:lnTo>
                <a:lnTo>
                  <a:pt x="147828" y="32765"/>
                </a:lnTo>
                <a:lnTo>
                  <a:pt x="139953" y="32765"/>
                </a:lnTo>
                <a:lnTo>
                  <a:pt x="131953" y="32765"/>
                </a:lnTo>
                <a:lnTo>
                  <a:pt x="125349" y="27431"/>
                </a:lnTo>
                <a:lnTo>
                  <a:pt x="124078" y="19938"/>
                </a:lnTo>
                <a:lnTo>
                  <a:pt x="73533" y="19938"/>
                </a:lnTo>
                <a:lnTo>
                  <a:pt x="71755" y="27431"/>
                </a:lnTo>
                <a:lnTo>
                  <a:pt x="65150" y="32765"/>
                </a:lnTo>
                <a:lnTo>
                  <a:pt x="57150" y="32765"/>
                </a:lnTo>
                <a:lnTo>
                  <a:pt x="49784" y="32765"/>
                </a:lnTo>
                <a:lnTo>
                  <a:pt x="43180" y="27431"/>
                </a:lnTo>
                <a:lnTo>
                  <a:pt x="41402" y="19938"/>
                </a:lnTo>
                <a:lnTo>
                  <a:pt x="32639" y="19938"/>
                </a:lnTo>
                <a:lnTo>
                  <a:pt x="30861" y="27431"/>
                </a:lnTo>
                <a:lnTo>
                  <a:pt x="24256" y="32765"/>
                </a:lnTo>
                <a:lnTo>
                  <a:pt x="16256" y="32765"/>
                </a:lnTo>
                <a:lnTo>
                  <a:pt x="7493" y="32765"/>
                </a:lnTo>
                <a:lnTo>
                  <a:pt x="0" y="25146"/>
                </a:lnTo>
                <a:lnTo>
                  <a:pt x="0" y="16383"/>
                </a:lnTo>
                <a:lnTo>
                  <a:pt x="0" y="6985"/>
                </a:lnTo>
                <a:lnTo>
                  <a:pt x="7493" y="0"/>
                </a:lnTo>
                <a:lnTo>
                  <a:pt x="16256" y="0"/>
                </a:lnTo>
                <a:lnTo>
                  <a:pt x="24256" y="0"/>
                </a:lnTo>
                <a:lnTo>
                  <a:pt x="30861" y="5206"/>
                </a:lnTo>
                <a:lnTo>
                  <a:pt x="32639" y="12826"/>
                </a:lnTo>
                <a:lnTo>
                  <a:pt x="41402" y="12826"/>
                </a:lnTo>
                <a:lnTo>
                  <a:pt x="43180" y="5206"/>
                </a:lnTo>
                <a:lnTo>
                  <a:pt x="49784" y="0"/>
                </a:lnTo>
                <a:lnTo>
                  <a:pt x="57150" y="0"/>
                </a:lnTo>
                <a:lnTo>
                  <a:pt x="65150" y="0"/>
                </a:lnTo>
                <a:lnTo>
                  <a:pt x="71755" y="5206"/>
                </a:lnTo>
                <a:lnTo>
                  <a:pt x="73533" y="12826"/>
                </a:lnTo>
                <a:lnTo>
                  <a:pt x="124078" y="12826"/>
                </a:lnTo>
                <a:lnTo>
                  <a:pt x="125349" y="5206"/>
                </a:lnTo>
                <a:lnTo>
                  <a:pt x="131953" y="0"/>
                </a:lnTo>
                <a:lnTo>
                  <a:pt x="139953" y="0"/>
                </a:lnTo>
                <a:lnTo>
                  <a:pt x="147828" y="0"/>
                </a:lnTo>
                <a:lnTo>
                  <a:pt x="154431" y="5206"/>
                </a:lnTo>
                <a:lnTo>
                  <a:pt x="156209" y="12826"/>
                </a:lnTo>
                <a:lnTo>
                  <a:pt x="164084" y="12826"/>
                </a:lnTo>
                <a:lnTo>
                  <a:pt x="165481" y="5206"/>
                </a:lnTo>
                <a:lnTo>
                  <a:pt x="172084" y="0"/>
                </a:lnTo>
                <a:lnTo>
                  <a:pt x="179959" y="0"/>
                </a:lnTo>
                <a:lnTo>
                  <a:pt x="187833" y="0"/>
                </a:lnTo>
                <a:lnTo>
                  <a:pt x="194437" y="5206"/>
                </a:lnTo>
                <a:lnTo>
                  <a:pt x="195834" y="12826"/>
                </a:lnTo>
                <a:lnTo>
                  <a:pt x="196215" y="12826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object 26"/>
          <p:cNvSpPr/>
          <p:nvPr/>
        </p:nvSpPr>
        <p:spPr>
          <a:xfrm>
            <a:off x="1286255" y="6349364"/>
            <a:ext cx="196215" cy="33947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object 27"/>
          <p:cNvSpPr/>
          <p:nvPr/>
        </p:nvSpPr>
        <p:spPr>
          <a:xfrm>
            <a:off x="1231391" y="6786879"/>
            <a:ext cx="438784" cy="4384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8" name="object 28"/>
          <p:cNvSpPr/>
          <p:nvPr/>
        </p:nvSpPr>
        <p:spPr>
          <a:xfrm>
            <a:off x="1080135" y="7391018"/>
            <a:ext cx="5410200" cy="0"/>
          </a:xfrm>
          <a:custGeom>
            <a:avLst/>
            <a:gdLst/>
            <a:ahLst/>
            <a:cxnLst/>
            <a:rect l="l" t="t" r="r" b="b"/>
            <a:pathLst>
              <a:path w="5410200">
                <a:moveTo>
                  <a:pt x="0" y="0"/>
                </a:moveTo>
                <a:lnTo>
                  <a:pt x="5410200" y="0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object 29"/>
          <p:cNvSpPr txBox="1"/>
          <p:nvPr/>
        </p:nvSpPr>
        <p:spPr>
          <a:xfrm>
            <a:off x="1836166" y="4335398"/>
            <a:ext cx="4883785" cy="2937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590">
              <a:lnSpc>
                <a:spcPts val="1645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31,892 км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ліній, 9,159</a:t>
            </a:r>
            <a:r>
              <a:rPr sz="1400" spc="-1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підстанцій,</a:t>
            </a:r>
            <a:endParaRPr sz="1400" dirty="0">
              <a:latin typeface="Arial"/>
              <a:cs typeface="Arial"/>
            </a:endParaRPr>
          </a:p>
          <a:p>
            <a:pPr marL="21590">
              <a:lnSpc>
                <a:spcPts val="1645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20.9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тис.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кв.км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територія</a:t>
            </a:r>
            <a:r>
              <a:rPr sz="1400" spc="-2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покриття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0.6 </a:t>
            </a:r>
            <a:r>
              <a:rPr sz="1400" spc="-10" dirty="0">
                <a:solidFill>
                  <a:srgbClr val="303030"/>
                </a:solidFill>
                <a:latin typeface="Arial"/>
                <a:cs typeface="Arial"/>
              </a:rPr>
              <a:t>млн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клієнтів, 3,876</a:t>
            </a:r>
            <a:r>
              <a:rPr sz="1400" spc="4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співробітників</a:t>
            </a:r>
            <a:endParaRPr sz="1400" dirty="0">
              <a:latin typeface="Arial"/>
              <a:cs typeface="Arial"/>
            </a:endParaRPr>
          </a:p>
          <a:p>
            <a:pPr marL="12700" marR="1260475">
              <a:lnSpc>
                <a:spcPts val="1610"/>
              </a:lnSpc>
              <a:spcBef>
                <a:spcPts val="1230"/>
              </a:spcBef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$35 млн активів, лише $23 млн зобов’язань 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(на 31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грудня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2015</a:t>
            </a:r>
            <a:r>
              <a:rPr sz="1400" spc="-8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року)</a:t>
            </a:r>
            <a:endParaRPr sz="1400" dirty="0">
              <a:latin typeface="Arial"/>
              <a:cs typeface="Arial"/>
            </a:endParaRPr>
          </a:p>
          <a:p>
            <a:pPr marL="24765" marR="2184400">
              <a:lnSpc>
                <a:spcPts val="1610"/>
              </a:lnSpc>
              <a:spcBef>
                <a:spcPts val="1135"/>
              </a:spcBef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$108 млн доходів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у 2015 році,  3.1%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рентабельність по</a:t>
            </a:r>
            <a:r>
              <a:rPr sz="1400" spc="-3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EBITDA</a:t>
            </a:r>
            <a:endParaRPr sz="1400" dirty="0">
              <a:latin typeface="Arial"/>
              <a:cs typeface="Arial"/>
            </a:endParaRPr>
          </a:p>
          <a:p>
            <a:pPr marL="24765" marR="869950" indent="16510">
              <a:lnSpc>
                <a:spcPts val="2360"/>
              </a:lnSpc>
              <a:spcBef>
                <a:spcPts val="115"/>
              </a:spcBef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2.8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ТВт•год. продано електроенергії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в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2015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році  Диверсифікована база</a:t>
            </a:r>
            <a:r>
              <a:rPr sz="1400" spc="-7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клієнтів:</a:t>
            </a:r>
            <a:endParaRPr sz="1400" dirty="0">
              <a:latin typeface="Arial"/>
              <a:cs typeface="Arial"/>
            </a:endParaRPr>
          </a:p>
          <a:p>
            <a:pPr marL="24765">
              <a:lnSpc>
                <a:spcPts val="1380"/>
              </a:lnSpc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31% домогосподарства,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30%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транзит,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18%</a:t>
            </a:r>
            <a:r>
              <a:rPr sz="1400" spc="5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промисловість,</a:t>
            </a:r>
            <a:endParaRPr sz="1400" dirty="0">
              <a:latin typeface="Arial"/>
              <a:cs typeface="Arial"/>
            </a:endParaRPr>
          </a:p>
          <a:p>
            <a:pPr marL="24765">
              <a:lnSpc>
                <a:spcPts val="1645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8%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муніципальні клієнти, 13% комерційні</a:t>
            </a:r>
            <a:r>
              <a:rPr sz="1400" spc="5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клієнти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972055" y="8329294"/>
            <a:ext cx="961644" cy="21907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object 31"/>
          <p:cNvSpPr/>
          <p:nvPr/>
        </p:nvSpPr>
        <p:spPr>
          <a:xfrm>
            <a:off x="1080135" y="8239252"/>
            <a:ext cx="5372100" cy="635"/>
          </a:xfrm>
          <a:custGeom>
            <a:avLst/>
            <a:gdLst/>
            <a:ahLst/>
            <a:cxnLst/>
            <a:rect l="l" t="t" r="r" b="b"/>
            <a:pathLst>
              <a:path w="5372100" h="634">
                <a:moveTo>
                  <a:pt x="0" y="0"/>
                </a:moveTo>
                <a:lnTo>
                  <a:pt x="5372100" y="634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2" name="object 32"/>
          <p:cNvSpPr/>
          <p:nvPr/>
        </p:nvSpPr>
        <p:spPr>
          <a:xfrm>
            <a:off x="2936239" y="7818373"/>
            <a:ext cx="1051560" cy="304800"/>
          </a:xfrm>
          <a:custGeom>
            <a:avLst/>
            <a:gdLst/>
            <a:ahLst/>
            <a:cxnLst/>
            <a:rect l="l" t="t" r="r" b="b"/>
            <a:pathLst>
              <a:path w="1051560" h="304800">
                <a:moveTo>
                  <a:pt x="1000760" y="0"/>
                </a:moveTo>
                <a:lnTo>
                  <a:pt x="50800" y="0"/>
                </a:lnTo>
                <a:lnTo>
                  <a:pt x="31021" y="3990"/>
                </a:lnTo>
                <a:lnTo>
                  <a:pt x="14874" y="14874"/>
                </a:lnTo>
                <a:lnTo>
                  <a:pt x="3990" y="31021"/>
                </a:lnTo>
                <a:lnTo>
                  <a:pt x="0" y="50799"/>
                </a:lnTo>
                <a:lnTo>
                  <a:pt x="0" y="253999"/>
                </a:lnTo>
                <a:lnTo>
                  <a:pt x="3990" y="273778"/>
                </a:lnTo>
                <a:lnTo>
                  <a:pt x="14874" y="289925"/>
                </a:lnTo>
                <a:lnTo>
                  <a:pt x="31021" y="300809"/>
                </a:lnTo>
                <a:lnTo>
                  <a:pt x="50800" y="304799"/>
                </a:lnTo>
                <a:lnTo>
                  <a:pt x="1000760" y="304799"/>
                </a:lnTo>
                <a:lnTo>
                  <a:pt x="1020538" y="300809"/>
                </a:lnTo>
                <a:lnTo>
                  <a:pt x="1036685" y="289925"/>
                </a:lnTo>
                <a:lnTo>
                  <a:pt x="1047569" y="273778"/>
                </a:lnTo>
                <a:lnTo>
                  <a:pt x="1051560" y="253999"/>
                </a:lnTo>
                <a:lnTo>
                  <a:pt x="1051560" y="50799"/>
                </a:lnTo>
                <a:lnTo>
                  <a:pt x="1047569" y="31021"/>
                </a:lnTo>
                <a:lnTo>
                  <a:pt x="1036685" y="14874"/>
                </a:lnTo>
                <a:lnTo>
                  <a:pt x="1020538" y="3990"/>
                </a:lnTo>
                <a:lnTo>
                  <a:pt x="1000760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3" name="object 33"/>
          <p:cNvSpPr txBox="1"/>
          <p:nvPr/>
        </p:nvSpPr>
        <p:spPr>
          <a:xfrm>
            <a:off x="3029839" y="7874254"/>
            <a:ext cx="90805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Лютий</a:t>
            </a:r>
            <a:r>
              <a:rPr sz="120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2017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959610" y="8579865"/>
            <a:ext cx="2080895" cy="801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b="1" spc="-5" dirty="0">
                <a:solidFill>
                  <a:srgbClr val="303030"/>
                </a:solidFill>
                <a:latin typeface="Arial"/>
                <a:cs typeface="Arial"/>
              </a:rPr>
              <a:t>Олександр</a:t>
            </a:r>
            <a:r>
              <a:rPr sz="1200" b="1" spc="-3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303030"/>
                </a:solidFill>
                <a:latin typeface="Arial"/>
                <a:cs typeface="Arial"/>
              </a:rPr>
              <a:t>Сопроненков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380"/>
              </a:lnSpc>
            </a:pPr>
            <a:r>
              <a:rPr sz="1200" dirty="0">
                <a:solidFill>
                  <a:srgbClr val="303030"/>
                </a:solidFill>
                <a:latin typeface="Arial"/>
                <a:cs typeface="Arial"/>
              </a:rPr>
              <a:t>Старший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Менеджер,</a:t>
            </a:r>
            <a:r>
              <a:rPr sz="1200" spc="-4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Україна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+38 </a:t>
            </a:r>
            <a:r>
              <a:rPr sz="1200" dirty="0">
                <a:solidFill>
                  <a:srgbClr val="303030"/>
                </a:solidFill>
                <a:latin typeface="Arial"/>
                <a:cs typeface="Arial"/>
              </a:rPr>
              <a:t>(044)</a:t>
            </a:r>
            <a:r>
              <a:rPr sz="1200" spc="-8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490-9000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200" u="sng" spc="-5" dirty="0">
                <a:solidFill>
                  <a:srgbClr val="303030"/>
                </a:solidFill>
                <a:latin typeface="Arial"/>
                <a:cs typeface="Arial"/>
                <a:hlinkClick r:id="rId10"/>
              </a:rPr>
              <a:t>osopronenkov@deloitte.ua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360545" y="8579865"/>
            <a:ext cx="1620520" cy="801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b="1" spc="-5" dirty="0">
                <a:solidFill>
                  <a:srgbClr val="303030"/>
                </a:solidFill>
                <a:latin typeface="Arial"/>
                <a:cs typeface="Arial"/>
              </a:rPr>
              <a:t>Джейсон</a:t>
            </a:r>
            <a:r>
              <a:rPr sz="1200" b="1" spc="-4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303030"/>
                </a:solidFill>
                <a:latin typeface="Arial"/>
                <a:cs typeface="Arial"/>
              </a:rPr>
              <a:t>Алварадо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380"/>
              </a:lnSpc>
            </a:pP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Менеджер,</a:t>
            </a:r>
            <a:r>
              <a:rPr sz="1200" spc="-6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США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+1 </a:t>
            </a:r>
            <a:r>
              <a:rPr sz="1200" dirty="0">
                <a:solidFill>
                  <a:srgbClr val="303030"/>
                </a:solidFill>
                <a:latin typeface="Arial"/>
                <a:cs typeface="Arial"/>
              </a:rPr>
              <a:t>(404)</a:t>
            </a:r>
            <a:r>
              <a:rPr sz="1200" spc="-7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942-6986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200" u="sng" spc="-5" dirty="0">
                <a:solidFill>
                  <a:srgbClr val="303030"/>
                </a:solidFill>
                <a:latin typeface="Arial"/>
                <a:cs typeface="Arial"/>
                <a:hlinkClick r:id="rId11"/>
              </a:rPr>
              <a:t>jalvarado@deloitte.com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549650" y="7446264"/>
            <a:ext cx="438150" cy="304800"/>
          </a:xfrm>
          <a:custGeom>
            <a:avLst/>
            <a:gdLst/>
            <a:ahLst/>
            <a:cxnLst/>
            <a:rect l="l" t="t" r="r" b="b"/>
            <a:pathLst>
              <a:path w="438150" h="304800">
                <a:moveTo>
                  <a:pt x="387350" y="0"/>
                </a:moveTo>
                <a:lnTo>
                  <a:pt x="50800" y="0"/>
                </a:lnTo>
                <a:lnTo>
                  <a:pt x="31021" y="3990"/>
                </a:lnTo>
                <a:lnTo>
                  <a:pt x="14874" y="14874"/>
                </a:lnTo>
                <a:lnTo>
                  <a:pt x="3990" y="31021"/>
                </a:lnTo>
                <a:lnTo>
                  <a:pt x="0" y="50800"/>
                </a:lnTo>
                <a:lnTo>
                  <a:pt x="0" y="254000"/>
                </a:lnTo>
                <a:lnTo>
                  <a:pt x="3990" y="273778"/>
                </a:lnTo>
                <a:lnTo>
                  <a:pt x="14874" y="289925"/>
                </a:lnTo>
                <a:lnTo>
                  <a:pt x="31021" y="300809"/>
                </a:lnTo>
                <a:lnTo>
                  <a:pt x="50800" y="304800"/>
                </a:lnTo>
                <a:lnTo>
                  <a:pt x="387350" y="304800"/>
                </a:lnTo>
                <a:lnTo>
                  <a:pt x="407128" y="300809"/>
                </a:lnTo>
                <a:lnTo>
                  <a:pt x="423275" y="289925"/>
                </a:lnTo>
                <a:lnTo>
                  <a:pt x="434159" y="273778"/>
                </a:lnTo>
                <a:lnTo>
                  <a:pt x="438150" y="254000"/>
                </a:lnTo>
                <a:lnTo>
                  <a:pt x="438150" y="50800"/>
                </a:lnTo>
                <a:lnTo>
                  <a:pt x="434159" y="31021"/>
                </a:lnTo>
                <a:lnTo>
                  <a:pt x="423275" y="14874"/>
                </a:lnTo>
                <a:lnTo>
                  <a:pt x="407128" y="3990"/>
                </a:lnTo>
                <a:lnTo>
                  <a:pt x="387350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7" name="object 37"/>
          <p:cNvSpPr txBox="1"/>
          <p:nvPr/>
        </p:nvSpPr>
        <p:spPr>
          <a:xfrm>
            <a:off x="3644010" y="7499350"/>
            <a:ext cx="33210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537335" y="6359905"/>
            <a:ext cx="57150" cy="15112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9" name="object 39"/>
          <p:cNvSpPr/>
          <p:nvPr/>
        </p:nvSpPr>
        <p:spPr>
          <a:xfrm>
            <a:off x="1537335" y="6359905"/>
            <a:ext cx="57150" cy="151130"/>
          </a:xfrm>
          <a:custGeom>
            <a:avLst/>
            <a:gdLst/>
            <a:ahLst/>
            <a:cxnLst/>
            <a:rect l="l" t="t" r="r" b="b"/>
            <a:pathLst>
              <a:path w="57150" h="151129">
                <a:moveTo>
                  <a:pt x="5587" y="151129"/>
                </a:moveTo>
                <a:lnTo>
                  <a:pt x="5587" y="150113"/>
                </a:lnTo>
                <a:lnTo>
                  <a:pt x="6096" y="147954"/>
                </a:lnTo>
                <a:lnTo>
                  <a:pt x="8509" y="141097"/>
                </a:lnTo>
                <a:lnTo>
                  <a:pt x="16383" y="120141"/>
                </a:lnTo>
                <a:lnTo>
                  <a:pt x="24003" y="99060"/>
                </a:lnTo>
                <a:lnTo>
                  <a:pt x="26670" y="91566"/>
                </a:lnTo>
                <a:lnTo>
                  <a:pt x="27305" y="89407"/>
                </a:lnTo>
                <a:lnTo>
                  <a:pt x="27305" y="88391"/>
                </a:lnTo>
                <a:lnTo>
                  <a:pt x="26924" y="87756"/>
                </a:lnTo>
                <a:lnTo>
                  <a:pt x="26034" y="87122"/>
                </a:lnTo>
                <a:lnTo>
                  <a:pt x="22859" y="85343"/>
                </a:lnTo>
                <a:lnTo>
                  <a:pt x="13715" y="80899"/>
                </a:lnTo>
                <a:lnTo>
                  <a:pt x="8762" y="78104"/>
                </a:lnTo>
                <a:lnTo>
                  <a:pt x="4699" y="75691"/>
                </a:lnTo>
                <a:lnTo>
                  <a:pt x="1524" y="73660"/>
                </a:lnTo>
                <a:lnTo>
                  <a:pt x="253" y="72643"/>
                </a:lnTo>
                <a:lnTo>
                  <a:pt x="0" y="71627"/>
                </a:lnTo>
                <a:lnTo>
                  <a:pt x="0" y="70865"/>
                </a:lnTo>
                <a:lnTo>
                  <a:pt x="24637" y="33400"/>
                </a:lnTo>
                <a:lnTo>
                  <a:pt x="48640" y="2412"/>
                </a:lnTo>
                <a:lnTo>
                  <a:pt x="51308" y="0"/>
                </a:lnTo>
                <a:lnTo>
                  <a:pt x="51308" y="635"/>
                </a:lnTo>
                <a:lnTo>
                  <a:pt x="50673" y="2666"/>
                </a:lnTo>
                <a:lnTo>
                  <a:pt x="48387" y="9905"/>
                </a:lnTo>
                <a:lnTo>
                  <a:pt x="40767" y="30987"/>
                </a:lnTo>
                <a:lnTo>
                  <a:pt x="33146" y="52324"/>
                </a:lnTo>
                <a:lnTo>
                  <a:pt x="30480" y="59562"/>
                </a:lnTo>
                <a:lnTo>
                  <a:pt x="29845" y="61594"/>
                </a:lnTo>
                <a:lnTo>
                  <a:pt x="29590" y="62611"/>
                </a:lnTo>
                <a:lnTo>
                  <a:pt x="30226" y="62991"/>
                </a:lnTo>
                <a:lnTo>
                  <a:pt x="31115" y="63626"/>
                </a:lnTo>
                <a:lnTo>
                  <a:pt x="34036" y="65404"/>
                </a:lnTo>
                <a:lnTo>
                  <a:pt x="43434" y="69850"/>
                </a:lnTo>
                <a:lnTo>
                  <a:pt x="48387" y="72262"/>
                </a:lnTo>
                <a:lnTo>
                  <a:pt x="52451" y="74675"/>
                </a:lnTo>
                <a:lnTo>
                  <a:pt x="55626" y="77088"/>
                </a:lnTo>
                <a:lnTo>
                  <a:pt x="56515" y="78104"/>
                </a:lnTo>
                <a:lnTo>
                  <a:pt x="57150" y="79120"/>
                </a:lnTo>
                <a:lnTo>
                  <a:pt x="57150" y="79882"/>
                </a:lnTo>
                <a:lnTo>
                  <a:pt x="56515" y="80899"/>
                </a:lnTo>
                <a:lnTo>
                  <a:pt x="55118" y="83565"/>
                </a:lnTo>
                <a:lnTo>
                  <a:pt x="32258" y="117348"/>
                </a:lnTo>
                <a:lnTo>
                  <a:pt x="8255" y="148336"/>
                </a:lnTo>
                <a:lnTo>
                  <a:pt x="6477" y="150367"/>
                </a:lnTo>
                <a:lnTo>
                  <a:pt x="5587" y="151129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0" name="object 40"/>
          <p:cNvSpPr/>
          <p:nvPr/>
        </p:nvSpPr>
        <p:spPr>
          <a:xfrm>
            <a:off x="1251585" y="4341367"/>
            <a:ext cx="384810" cy="388620"/>
          </a:xfrm>
          <a:custGeom>
            <a:avLst/>
            <a:gdLst/>
            <a:ahLst/>
            <a:cxnLst/>
            <a:rect l="l" t="t" r="r" b="b"/>
            <a:pathLst>
              <a:path w="384810" h="388620">
                <a:moveTo>
                  <a:pt x="384809" y="372110"/>
                </a:moveTo>
                <a:lnTo>
                  <a:pt x="0" y="372110"/>
                </a:lnTo>
                <a:lnTo>
                  <a:pt x="0" y="388620"/>
                </a:lnTo>
                <a:lnTo>
                  <a:pt x="384809" y="388620"/>
                </a:lnTo>
                <a:lnTo>
                  <a:pt x="384809" y="372110"/>
                </a:lnTo>
                <a:close/>
              </a:path>
              <a:path w="384810" h="388620">
                <a:moveTo>
                  <a:pt x="119910" y="121920"/>
                </a:moveTo>
                <a:lnTo>
                  <a:pt x="65912" y="121920"/>
                </a:lnTo>
                <a:lnTo>
                  <a:pt x="160147" y="146050"/>
                </a:lnTo>
                <a:lnTo>
                  <a:pt x="153034" y="266700"/>
                </a:lnTo>
                <a:lnTo>
                  <a:pt x="114173" y="370840"/>
                </a:lnTo>
                <a:lnTo>
                  <a:pt x="116331" y="372110"/>
                </a:lnTo>
                <a:lnTo>
                  <a:pt x="130048" y="372110"/>
                </a:lnTo>
                <a:lnTo>
                  <a:pt x="161290" y="288290"/>
                </a:lnTo>
                <a:lnTo>
                  <a:pt x="180283" y="288290"/>
                </a:lnTo>
                <a:lnTo>
                  <a:pt x="172974" y="279400"/>
                </a:lnTo>
                <a:lnTo>
                  <a:pt x="236560" y="279400"/>
                </a:lnTo>
                <a:lnTo>
                  <a:pt x="231775" y="266700"/>
                </a:lnTo>
                <a:lnTo>
                  <a:pt x="231700" y="265430"/>
                </a:lnTo>
                <a:lnTo>
                  <a:pt x="173862" y="265430"/>
                </a:lnTo>
                <a:lnTo>
                  <a:pt x="185117" y="255270"/>
                </a:lnTo>
                <a:lnTo>
                  <a:pt x="168909" y="255270"/>
                </a:lnTo>
                <a:lnTo>
                  <a:pt x="170561" y="228600"/>
                </a:lnTo>
                <a:lnTo>
                  <a:pt x="186406" y="228600"/>
                </a:lnTo>
                <a:lnTo>
                  <a:pt x="173481" y="217170"/>
                </a:lnTo>
                <a:lnTo>
                  <a:pt x="187842" y="204470"/>
                </a:lnTo>
                <a:lnTo>
                  <a:pt x="172212" y="204470"/>
                </a:lnTo>
                <a:lnTo>
                  <a:pt x="173481" y="182880"/>
                </a:lnTo>
                <a:lnTo>
                  <a:pt x="189396" y="182880"/>
                </a:lnTo>
                <a:lnTo>
                  <a:pt x="174244" y="168910"/>
                </a:lnTo>
                <a:lnTo>
                  <a:pt x="174244" y="167640"/>
                </a:lnTo>
                <a:lnTo>
                  <a:pt x="190658" y="153670"/>
                </a:lnTo>
                <a:lnTo>
                  <a:pt x="175133" y="153670"/>
                </a:lnTo>
                <a:lnTo>
                  <a:pt x="175895" y="137160"/>
                </a:lnTo>
                <a:lnTo>
                  <a:pt x="192151" y="137160"/>
                </a:lnTo>
                <a:lnTo>
                  <a:pt x="186563" y="132080"/>
                </a:lnTo>
                <a:lnTo>
                  <a:pt x="160909" y="132080"/>
                </a:lnTo>
                <a:lnTo>
                  <a:pt x="119910" y="121920"/>
                </a:lnTo>
                <a:close/>
              </a:path>
              <a:path w="384810" h="388620">
                <a:moveTo>
                  <a:pt x="180283" y="288290"/>
                </a:moveTo>
                <a:lnTo>
                  <a:pt x="161290" y="288290"/>
                </a:lnTo>
                <a:lnTo>
                  <a:pt x="182245" y="314960"/>
                </a:lnTo>
                <a:lnTo>
                  <a:pt x="137159" y="372110"/>
                </a:lnTo>
                <a:lnTo>
                  <a:pt x="155956" y="372110"/>
                </a:lnTo>
                <a:lnTo>
                  <a:pt x="191770" y="326390"/>
                </a:lnTo>
                <a:lnTo>
                  <a:pt x="210007" y="326390"/>
                </a:lnTo>
                <a:lnTo>
                  <a:pt x="200914" y="314960"/>
                </a:lnTo>
                <a:lnTo>
                  <a:pt x="210958" y="302260"/>
                </a:lnTo>
                <a:lnTo>
                  <a:pt x="191770" y="302260"/>
                </a:lnTo>
                <a:lnTo>
                  <a:pt x="180283" y="288290"/>
                </a:lnTo>
                <a:close/>
              </a:path>
              <a:path w="384810" h="388620">
                <a:moveTo>
                  <a:pt x="210007" y="326390"/>
                </a:moveTo>
                <a:lnTo>
                  <a:pt x="191770" y="326390"/>
                </a:lnTo>
                <a:lnTo>
                  <a:pt x="227584" y="372110"/>
                </a:lnTo>
                <a:lnTo>
                  <a:pt x="246380" y="372110"/>
                </a:lnTo>
                <a:lnTo>
                  <a:pt x="210007" y="326390"/>
                </a:lnTo>
                <a:close/>
              </a:path>
              <a:path w="384810" h="388620">
                <a:moveTo>
                  <a:pt x="239432" y="287020"/>
                </a:moveTo>
                <a:lnTo>
                  <a:pt x="223012" y="287020"/>
                </a:lnTo>
                <a:lnTo>
                  <a:pt x="254762" y="372110"/>
                </a:lnTo>
                <a:lnTo>
                  <a:pt x="268478" y="372110"/>
                </a:lnTo>
                <a:lnTo>
                  <a:pt x="271018" y="370840"/>
                </a:lnTo>
                <a:lnTo>
                  <a:pt x="239432" y="287020"/>
                </a:lnTo>
                <a:close/>
              </a:path>
              <a:path w="384810" h="388620">
                <a:moveTo>
                  <a:pt x="236560" y="279400"/>
                </a:moveTo>
                <a:lnTo>
                  <a:pt x="210184" y="279400"/>
                </a:lnTo>
                <a:lnTo>
                  <a:pt x="191770" y="302260"/>
                </a:lnTo>
                <a:lnTo>
                  <a:pt x="210958" y="302260"/>
                </a:lnTo>
                <a:lnTo>
                  <a:pt x="223012" y="287020"/>
                </a:lnTo>
                <a:lnTo>
                  <a:pt x="239432" y="287020"/>
                </a:lnTo>
                <a:lnTo>
                  <a:pt x="236560" y="279400"/>
                </a:lnTo>
                <a:close/>
              </a:path>
              <a:path w="384810" h="388620">
                <a:moveTo>
                  <a:pt x="208510" y="248920"/>
                </a:moveTo>
                <a:lnTo>
                  <a:pt x="192151" y="248920"/>
                </a:lnTo>
                <a:lnTo>
                  <a:pt x="210184" y="265430"/>
                </a:lnTo>
                <a:lnTo>
                  <a:pt x="231700" y="265430"/>
                </a:lnTo>
                <a:lnTo>
                  <a:pt x="231101" y="255270"/>
                </a:lnTo>
                <a:lnTo>
                  <a:pt x="215900" y="255270"/>
                </a:lnTo>
                <a:lnTo>
                  <a:pt x="208510" y="248920"/>
                </a:lnTo>
                <a:close/>
              </a:path>
              <a:path w="384810" h="388620">
                <a:moveTo>
                  <a:pt x="186406" y="228600"/>
                </a:moveTo>
                <a:lnTo>
                  <a:pt x="170561" y="228600"/>
                </a:lnTo>
                <a:lnTo>
                  <a:pt x="184277" y="241300"/>
                </a:lnTo>
                <a:lnTo>
                  <a:pt x="168909" y="255270"/>
                </a:lnTo>
                <a:lnTo>
                  <a:pt x="185117" y="255270"/>
                </a:lnTo>
                <a:lnTo>
                  <a:pt x="192151" y="248920"/>
                </a:lnTo>
                <a:lnTo>
                  <a:pt x="208510" y="248920"/>
                </a:lnTo>
                <a:lnTo>
                  <a:pt x="199644" y="241300"/>
                </a:lnTo>
                <a:lnTo>
                  <a:pt x="208406" y="233680"/>
                </a:lnTo>
                <a:lnTo>
                  <a:pt x="192151" y="233680"/>
                </a:lnTo>
                <a:lnTo>
                  <a:pt x="186406" y="228600"/>
                </a:lnTo>
                <a:close/>
              </a:path>
              <a:path w="384810" h="388620">
                <a:moveTo>
                  <a:pt x="229529" y="228600"/>
                </a:moveTo>
                <a:lnTo>
                  <a:pt x="214249" y="228600"/>
                </a:lnTo>
                <a:lnTo>
                  <a:pt x="215900" y="255270"/>
                </a:lnTo>
                <a:lnTo>
                  <a:pt x="231101" y="255270"/>
                </a:lnTo>
                <a:lnTo>
                  <a:pt x="229529" y="228600"/>
                </a:lnTo>
                <a:close/>
              </a:path>
              <a:path w="384810" h="388620">
                <a:moveTo>
                  <a:pt x="208618" y="200660"/>
                </a:moveTo>
                <a:lnTo>
                  <a:pt x="192151" y="200660"/>
                </a:lnTo>
                <a:lnTo>
                  <a:pt x="210565" y="217170"/>
                </a:lnTo>
                <a:lnTo>
                  <a:pt x="192151" y="233680"/>
                </a:lnTo>
                <a:lnTo>
                  <a:pt x="208406" y="233680"/>
                </a:lnTo>
                <a:lnTo>
                  <a:pt x="214249" y="228600"/>
                </a:lnTo>
                <a:lnTo>
                  <a:pt x="229529" y="228600"/>
                </a:lnTo>
                <a:lnTo>
                  <a:pt x="228106" y="204470"/>
                </a:lnTo>
                <a:lnTo>
                  <a:pt x="213106" y="204470"/>
                </a:lnTo>
                <a:lnTo>
                  <a:pt x="208618" y="200660"/>
                </a:lnTo>
                <a:close/>
              </a:path>
              <a:path w="384810" h="388620">
                <a:moveTo>
                  <a:pt x="189396" y="182880"/>
                </a:moveTo>
                <a:lnTo>
                  <a:pt x="173481" y="182880"/>
                </a:lnTo>
                <a:lnTo>
                  <a:pt x="184277" y="193040"/>
                </a:lnTo>
                <a:lnTo>
                  <a:pt x="172212" y="204470"/>
                </a:lnTo>
                <a:lnTo>
                  <a:pt x="187842" y="204470"/>
                </a:lnTo>
                <a:lnTo>
                  <a:pt x="192151" y="200660"/>
                </a:lnTo>
                <a:lnTo>
                  <a:pt x="208618" y="200660"/>
                </a:lnTo>
                <a:lnTo>
                  <a:pt x="199644" y="193040"/>
                </a:lnTo>
                <a:lnTo>
                  <a:pt x="208407" y="185420"/>
                </a:lnTo>
                <a:lnTo>
                  <a:pt x="192151" y="185420"/>
                </a:lnTo>
                <a:lnTo>
                  <a:pt x="189396" y="182880"/>
                </a:lnTo>
                <a:close/>
              </a:path>
              <a:path w="384810" h="388620">
                <a:moveTo>
                  <a:pt x="226834" y="182880"/>
                </a:moveTo>
                <a:lnTo>
                  <a:pt x="211328" y="182880"/>
                </a:lnTo>
                <a:lnTo>
                  <a:pt x="213106" y="204470"/>
                </a:lnTo>
                <a:lnTo>
                  <a:pt x="228106" y="204470"/>
                </a:lnTo>
                <a:lnTo>
                  <a:pt x="226834" y="182880"/>
                </a:lnTo>
                <a:close/>
              </a:path>
              <a:path w="384810" h="388620">
                <a:moveTo>
                  <a:pt x="208243" y="152400"/>
                </a:moveTo>
                <a:lnTo>
                  <a:pt x="192151" y="152400"/>
                </a:lnTo>
                <a:lnTo>
                  <a:pt x="210565" y="168910"/>
                </a:lnTo>
                <a:lnTo>
                  <a:pt x="192151" y="185420"/>
                </a:lnTo>
                <a:lnTo>
                  <a:pt x="208407" y="185420"/>
                </a:lnTo>
                <a:lnTo>
                  <a:pt x="211328" y="182880"/>
                </a:lnTo>
                <a:lnTo>
                  <a:pt x="226834" y="182880"/>
                </a:lnTo>
                <a:lnTo>
                  <a:pt x="225112" y="153670"/>
                </a:lnTo>
                <a:lnTo>
                  <a:pt x="209677" y="153670"/>
                </a:lnTo>
                <a:lnTo>
                  <a:pt x="208243" y="152400"/>
                </a:lnTo>
                <a:close/>
              </a:path>
              <a:path w="384810" h="388620">
                <a:moveTo>
                  <a:pt x="72136" y="152400"/>
                </a:moveTo>
                <a:lnTo>
                  <a:pt x="52070" y="152400"/>
                </a:lnTo>
                <a:lnTo>
                  <a:pt x="49656" y="153670"/>
                </a:lnTo>
                <a:lnTo>
                  <a:pt x="49656" y="160020"/>
                </a:lnTo>
                <a:lnTo>
                  <a:pt x="52070" y="161290"/>
                </a:lnTo>
                <a:lnTo>
                  <a:pt x="72136" y="161290"/>
                </a:lnTo>
                <a:lnTo>
                  <a:pt x="74676" y="160020"/>
                </a:lnTo>
                <a:lnTo>
                  <a:pt x="74676" y="153670"/>
                </a:lnTo>
                <a:lnTo>
                  <a:pt x="72136" y="152400"/>
                </a:lnTo>
                <a:close/>
              </a:path>
              <a:path w="384810" h="388620">
                <a:moveTo>
                  <a:pt x="332740" y="152400"/>
                </a:moveTo>
                <a:lnTo>
                  <a:pt x="312293" y="152400"/>
                </a:lnTo>
                <a:lnTo>
                  <a:pt x="310134" y="154940"/>
                </a:lnTo>
                <a:lnTo>
                  <a:pt x="310134" y="160020"/>
                </a:lnTo>
                <a:lnTo>
                  <a:pt x="312293" y="161290"/>
                </a:lnTo>
                <a:lnTo>
                  <a:pt x="332740" y="161290"/>
                </a:lnTo>
                <a:lnTo>
                  <a:pt x="334772" y="160020"/>
                </a:lnTo>
                <a:lnTo>
                  <a:pt x="335153" y="157480"/>
                </a:lnTo>
                <a:lnTo>
                  <a:pt x="334772" y="154940"/>
                </a:lnTo>
                <a:lnTo>
                  <a:pt x="332740" y="152400"/>
                </a:lnTo>
                <a:close/>
              </a:path>
              <a:path w="384810" h="388620">
                <a:moveTo>
                  <a:pt x="222250" y="90170"/>
                </a:moveTo>
                <a:lnTo>
                  <a:pt x="206756" y="90170"/>
                </a:lnTo>
                <a:lnTo>
                  <a:pt x="206756" y="102870"/>
                </a:lnTo>
                <a:lnTo>
                  <a:pt x="192151" y="102870"/>
                </a:lnTo>
                <a:lnTo>
                  <a:pt x="207645" y="118110"/>
                </a:lnTo>
                <a:lnTo>
                  <a:pt x="208026" y="123190"/>
                </a:lnTo>
                <a:lnTo>
                  <a:pt x="192151" y="137160"/>
                </a:lnTo>
                <a:lnTo>
                  <a:pt x="175895" y="137160"/>
                </a:lnTo>
                <a:lnTo>
                  <a:pt x="184277" y="144780"/>
                </a:lnTo>
                <a:lnTo>
                  <a:pt x="175133" y="153670"/>
                </a:lnTo>
                <a:lnTo>
                  <a:pt x="190658" y="153670"/>
                </a:lnTo>
                <a:lnTo>
                  <a:pt x="192151" y="152400"/>
                </a:lnTo>
                <a:lnTo>
                  <a:pt x="208243" y="152400"/>
                </a:lnTo>
                <a:lnTo>
                  <a:pt x="199644" y="144780"/>
                </a:lnTo>
                <a:lnTo>
                  <a:pt x="208915" y="135890"/>
                </a:lnTo>
                <a:lnTo>
                  <a:pt x="264180" y="135890"/>
                </a:lnTo>
                <a:lnTo>
                  <a:pt x="278998" y="132080"/>
                </a:lnTo>
                <a:lnTo>
                  <a:pt x="223901" y="132080"/>
                </a:lnTo>
                <a:lnTo>
                  <a:pt x="222631" y="110490"/>
                </a:lnTo>
                <a:lnTo>
                  <a:pt x="335153" y="110490"/>
                </a:lnTo>
                <a:lnTo>
                  <a:pt x="335153" y="96520"/>
                </a:lnTo>
                <a:lnTo>
                  <a:pt x="222250" y="96520"/>
                </a:lnTo>
                <a:lnTo>
                  <a:pt x="222250" y="90170"/>
                </a:lnTo>
                <a:close/>
              </a:path>
              <a:path w="384810" h="388620">
                <a:moveTo>
                  <a:pt x="264180" y="135890"/>
                </a:moveTo>
                <a:lnTo>
                  <a:pt x="208915" y="135890"/>
                </a:lnTo>
                <a:lnTo>
                  <a:pt x="209677" y="153670"/>
                </a:lnTo>
                <a:lnTo>
                  <a:pt x="225112" y="153670"/>
                </a:lnTo>
                <a:lnTo>
                  <a:pt x="224662" y="146050"/>
                </a:lnTo>
                <a:lnTo>
                  <a:pt x="264180" y="135890"/>
                </a:lnTo>
                <a:close/>
              </a:path>
              <a:path w="384810" h="388620">
                <a:moveTo>
                  <a:pt x="65912" y="149860"/>
                </a:moveTo>
                <a:lnTo>
                  <a:pt x="58420" y="149860"/>
                </a:lnTo>
                <a:lnTo>
                  <a:pt x="58420" y="152400"/>
                </a:lnTo>
                <a:lnTo>
                  <a:pt x="65912" y="152400"/>
                </a:lnTo>
                <a:lnTo>
                  <a:pt x="65912" y="149860"/>
                </a:lnTo>
                <a:close/>
              </a:path>
              <a:path w="384810" h="388620">
                <a:moveTo>
                  <a:pt x="326390" y="149860"/>
                </a:moveTo>
                <a:lnTo>
                  <a:pt x="318516" y="149860"/>
                </a:lnTo>
                <a:lnTo>
                  <a:pt x="318516" y="152400"/>
                </a:lnTo>
                <a:lnTo>
                  <a:pt x="326390" y="152400"/>
                </a:lnTo>
                <a:lnTo>
                  <a:pt x="326390" y="149860"/>
                </a:lnTo>
                <a:close/>
              </a:path>
              <a:path w="384810" h="388620">
                <a:moveTo>
                  <a:pt x="72136" y="139700"/>
                </a:moveTo>
                <a:lnTo>
                  <a:pt x="52070" y="139700"/>
                </a:lnTo>
                <a:lnTo>
                  <a:pt x="49656" y="142240"/>
                </a:lnTo>
                <a:lnTo>
                  <a:pt x="49656" y="147320"/>
                </a:lnTo>
                <a:lnTo>
                  <a:pt x="52070" y="149860"/>
                </a:lnTo>
                <a:lnTo>
                  <a:pt x="72136" y="149860"/>
                </a:lnTo>
                <a:lnTo>
                  <a:pt x="74676" y="147320"/>
                </a:lnTo>
                <a:lnTo>
                  <a:pt x="74676" y="142240"/>
                </a:lnTo>
                <a:lnTo>
                  <a:pt x="72136" y="139700"/>
                </a:lnTo>
                <a:close/>
              </a:path>
              <a:path w="384810" h="388620">
                <a:moveTo>
                  <a:pt x="332740" y="140970"/>
                </a:moveTo>
                <a:lnTo>
                  <a:pt x="312293" y="140970"/>
                </a:lnTo>
                <a:lnTo>
                  <a:pt x="310134" y="142240"/>
                </a:lnTo>
                <a:lnTo>
                  <a:pt x="310134" y="147320"/>
                </a:lnTo>
                <a:lnTo>
                  <a:pt x="312293" y="149860"/>
                </a:lnTo>
                <a:lnTo>
                  <a:pt x="332740" y="149860"/>
                </a:lnTo>
                <a:lnTo>
                  <a:pt x="334772" y="147320"/>
                </a:lnTo>
                <a:lnTo>
                  <a:pt x="335153" y="144780"/>
                </a:lnTo>
                <a:lnTo>
                  <a:pt x="334772" y="142240"/>
                </a:lnTo>
                <a:lnTo>
                  <a:pt x="332740" y="140970"/>
                </a:lnTo>
                <a:close/>
              </a:path>
              <a:path w="384810" h="388620">
                <a:moveTo>
                  <a:pt x="326390" y="138430"/>
                </a:moveTo>
                <a:lnTo>
                  <a:pt x="318516" y="138430"/>
                </a:lnTo>
                <a:lnTo>
                  <a:pt x="318516" y="140970"/>
                </a:lnTo>
                <a:lnTo>
                  <a:pt x="326390" y="140970"/>
                </a:lnTo>
                <a:lnTo>
                  <a:pt x="326390" y="138430"/>
                </a:lnTo>
                <a:close/>
              </a:path>
              <a:path w="384810" h="388620">
                <a:moveTo>
                  <a:pt x="65912" y="137160"/>
                </a:moveTo>
                <a:lnTo>
                  <a:pt x="58420" y="137160"/>
                </a:lnTo>
                <a:lnTo>
                  <a:pt x="58420" y="139700"/>
                </a:lnTo>
                <a:lnTo>
                  <a:pt x="65912" y="139700"/>
                </a:lnTo>
                <a:lnTo>
                  <a:pt x="65912" y="137160"/>
                </a:lnTo>
                <a:close/>
              </a:path>
              <a:path w="384810" h="388620">
                <a:moveTo>
                  <a:pt x="332740" y="128270"/>
                </a:moveTo>
                <a:lnTo>
                  <a:pt x="312293" y="128270"/>
                </a:lnTo>
                <a:lnTo>
                  <a:pt x="310134" y="130810"/>
                </a:lnTo>
                <a:lnTo>
                  <a:pt x="310134" y="135890"/>
                </a:lnTo>
                <a:lnTo>
                  <a:pt x="312293" y="138430"/>
                </a:lnTo>
                <a:lnTo>
                  <a:pt x="332740" y="138430"/>
                </a:lnTo>
                <a:lnTo>
                  <a:pt x="334772" y="135890"/>
                </a:lnTo>
                <a:lnTo>
                  <a:pt x="335153" y="133350"/>
                </a:lnTo>
                <a:lnTo>
                  <a:pt x="334772" y="130810"/>
                </a:lnTo>
                <a:lnTo>
                  <a:pt x="332740" y="128270"/>
                </a:lnTo>
                <a:close/>
              </a:path>
              <a:path w="384810" h="388620">
                <a:moveTo>
                  <a:pt x="72136" y="128270"/>
                </a:moveTo>
                <a:lnTo>
                  <a:pt x="52070" y="128270"/>
                </a:lnTo>
                <a:lnTo>
                  <a:pt x="49656" y="130810"/>
                </a:lnTo>
                <a:lnTo>
                  <a:pt x="49656" y="135890"/>
                </a:lnTo>
                <a:lnTo>
                  <a:pt x="52070" y="137160"/>
                </a:lnTo>
                <a:lnTo>
                  <a:pt x="72136" y="137160"/>
                </a:lnTo>
                <a:lnTo>
                  <a:pt x="74676" y="135890"/>
                </a:lnTo>
                <a:lnTo>
                  <a:pt x="74676" y="130810"/>
                </a:lnTo>
                <a:lnTo>
                  <a:pt x="72136" y="128270"/>
                </a:lnTo>
                <a:close/>
              </a:path>
              <a:path w="384810" h="388620">
                <a:moveTo>
                  <a:pt x="183976" y="110490"/>
                </a:moveTo>
                <a:lnTo>
                  <a:pt x="162559" y="110490"/>
                </a:lnTo>
                <a:lnTo>
                  <a:pt x="160909" y="132080"/>
                </a:lnTo>
                <a:lnTo>
                  <a:pt x="186563" y="132080"/>
                </a:lnTo>
                <a:lnTo>
                  <a:pt x="176784" y="123190"/>
                </a:lnTo>
                <a:lnTo>
                  <a:pt x="177165" y="116840"/>
                </a:lnTo>
                <a:lnTo>
                  <a:pt x="183976" y="110490"/>
                </a:lnTo>
                <a:close/>
              </a:path>
              <a:path w="384810" h="388620">
                <a:moveTo>
                  <a:pt x="335153" y="110490"/>
                </a:moveTo>
                <a:lnTo>
                  <a:pt x="311023" y="110490"/>
                </a:lnTo>
                <a:lnTo>
                  <a:pt x="223901" y="132080"/>
                </a:lnTo>
                <a:lnTo>
                  <a:pt x="278998" y="132080"/>
                </a:lnTo>
                <a:lnTo>
                  <a:pt x="318516" y="121920"/>
                </a:lnTo>
                <a:lnTo>
                  <a:pt x="326390" y="121920"/>
                </a:lnTo>
                <a:lnTo>
                  <a:pt x="326390" y="120650"/>
                </a:lnTo>
                <a:lnTo>
                  <a:pt x="335153" y="118110"/>
                </a:lnTo>
                <a:lnTo>
                  <a:pt x="335153" y="110490"/>
                </a:lnTo>
                <a:close/>
              </a:path>
              <a:path w="384810" h="388620">
                <a:moveTo>
                  <a:pt x="143345" y="48260"/>
                </a:moveTo>
                <a:lnTo>
                  <a:pt x="104267" y="48260"/>
                </a:lnTo>
                <a:lnTo>
                  <a:pt x="163068" y="71120"/>
                </a:lnTo>
                <a:lnTo>
                  <a:pt x="163068" y="96520"/>
                </a:lnTo>
                <a:lnTo>
                  <a:pt x="49656" y="96520"/>
                </a:lnTo>
                <a:lnTo>
                  <a:pt x="49656" y="118110"/>
                </a:lnTo>
                <a:lnTo>
                  <a:pt x="58420" y="120650"/>
                </a:lnTo>
                <a:lnTo>
                  <a:pt x="58420" y="128270"/>
                </a:lnTo>
                <a:lnTo>
                  <a:pt x="65912" y="128270"/>
                </a:lnTo>
                <a:lnTo>
                  <a:pt x="65912" y="121920"/>
                </a:lnTo>
                <a:lnTo>
                  <a:pt x="119910" y="121920"/>
                </a:lnTo>
                <a:lnTo>
                  <a:pt x="73787" y="110490"/>
                </a:lnTo>
                <a:lnTo>
                  <a:pt x="183976" y="110490"/>
                </a:lnTo>
                <a:lnTo>
                  <a:pt x="192151" y="102870"/>
                </a:lnTo>
                <a:lnTo>
                  <a:pt x="178053" y="102870"/>
                </a:lnTo>
                <a:lnTo>
                  <a:pt x="178053" y="90170"/>
                </a:lnTo>
                <a:lnTo>
                  <a:pt x="222250" y="90170"/>
                </a:lnTo>
                <a:lnTo>
                  <a:pt x="222250" y="88900"/>
                </a:lnTo>
                <a:lnTo>
                  <a:pt x="192151" y="88900"/>
                </a:lnTo>
                <a:lnTo>
                  <a:pt x="178053" y="76200"/>
                </a:lnTo>
                <a:lnTo>
                  <a:pt x="178053" y="68580"/>
                </a:lnTo>
                <a:lnTo>
                  <a:pt x="190869" y="55880"/>
                </a:lnTo>
                <a:lnTo>
                  <a:pt x="163068" y="55880"/>
                </a:lnTo>
                <a:lnTo>
                  <a:pt x="143345" y="48260"/>
                </a:lnTo>
                <a:close/>
              </a:path>
              <a:path w="384810" h="388620">
                <a:moveTo>
                  <a:pt x="326390" y="121920"/>
                </a:moveTo>
                <a:lnTo>
                  <a:pt x="318516" y="121920"/>
                </a:lnTo>
                <a:lnTo>
                  <a:pt x="318516" y="128270"/>
                </a:lnTo>
                <a:lnTo>
                  <a:pt x="326390" y="128270"/>
                </a:lnTo>
                <a:lnTo>
                  <a:pt x="326390" y="121920"/>
                </a:lnTo>
                <a:close/>
              </a:path>
              <a:path w="384810" h="388620">
                <a:moveTo>
                  <a:pt x="206756" y="90170"/>
                </a:moveTo>
                <a:lnTo>
                  <a:pt x="178053" y="90170"/>
                </a:lnTo>
                <a:lnTo>
                  <a:pt x="184277" y="96520"/>
                </a:lnTo>
                <a:lnTo>
                  <a:pt x="178053" y="102870"/>
                </a:lnTo>
                <a:lnTo>
                  <a:pt x="206756" y="102870"/>
                </a:lnTo>
                <a:lnTo>
                  <a:pt x="199644" y="96520"/>
                </a:lnTo>
                <a:lnTo>
                  <a:pt x="206756" y="90170"/>
                </a:lnTo>
                <a:close/>
              </a:path>
              <a:path w="384810" h="388620">
                <a:moveTo>
                  <a:pt x="222250" y="41910"/>
                </a:moveTo>
                <a:lnTo>
                  <a:pt x="206756" y="41910"/>
                </a:lnTo>
                <a:lnTo>
                  <a:pt x="206756" y="54610"/>
                </a:lnTo>
                <a:lnTo>
                  <a:pt x="192151" y="54610"/>
                </a:lnTo>
                <a:lnTo>
                  <a:pt x="206756" y="68580"/>
                </a:lnTo>
                <a:lnTo>
                  <a:pt x="206756" y="76200"/>
                </a:lnTo>
                <a:lnTo>
                  <a:pt x="192151" y="88900"/>
                </a:lnTo>
                <a:lnTo>
                  <a:pt x="222250" y="88900"/>
                </a:lnTo>
                <a:lnTo>
                  <a:pt x="222250" y="71120"/>
                </a:lnTo>
                <a:lnTo>
                  <a:pt x="260857" y="55880"/>
                </a:lnTo>
                <a:lnTo>
                  <a:pt x="222250" y="55880"/>
                </a:lnTo>
                <a:lnTo>
                  <a:pt x="222250" y="41910"/>
                </a:lnTo>
                <a:close/>
              </a:path>
              <a:path w="384810" h="388620">
                <a:moveTo>
                  <a:pt x="110871" y="76200"/>
                </a:moveTo>
                <a:lnTo>
                  <a:pt x="90424" y="76200"/>
                </a:lnTo>
                <a:lnTo>
                  <a:pt x="88011" y="78740"/>
                </a:lnTo>
                <a:lnTo>
                  <a:pt x="88011" y="83820"/>
                </a:lnTo>
                <a:lnTo>
                  <a:pt x="90424" y="86360"/>
                </a:lnTo>
                <a:lnTo>
                  <a:pt x="110871" y="86360"/>
                </a:lnTo>
                <a:lnTo>
                  <a:pt x="113030" y="83820"/>
                </a:lnTo>
                <a:lnTo>
                  <a:pt x="113030" y="78740"/>
                </a:lnTo>
                <a:lnTo>
                  <a:pt x="110871" y="76200"/>
                </a:lnTo>
                <a:close/>
              </a:path>
              <a:path w="384810" h="388620">
                <a:moveTo>
                  <a:pt x="294386" y="77470"/>
                </a:moveTo>
                <a:lnTo>
                  <a:pt x="273939" y="77470"/>
                </a:lnTo>
                <a:lnTo>
                  <a:pt x="271780" y="78740"/>
                </a:lnTo>
                <a:lnTo>
                  <a:pt x="271399" y="82550"/>
                </a:lnTo>
                <a:lnTo>
                  <a:pt x="271780" y="83820"/>
                </a:lnTo>
                <a:lnTo>
                  <a:pt x="273939" y="86360"/>
                </a:lnTo>
                <a:lnTo>
                  <a:pt x="294386" y="86360"/>
                </a:lnTo>
                <a:lnTo>
                  <a:pt x="296418" y="83820"/>
                </a:lnTo>
                <a:lnTo>
                  <a:pt x="296418" y="78740"/>
                </a:lnTo>
                <a:lnTo>
                  <a:pt x="294386" y="77470"/>
                </a:lnTo>
                <a:close/>
              </a:path>
              <a:path w="384810" h="388620">
                <a:moveTo>
                  <a:pt x="296799" y="81280"/>
                </a:moveTo>
                <a:lnTo>
                  <a:pt x="296418" y="81280"/>
                </a:lnTo>
                <a:lnTo>
                  <a:pt x="296418" y="82550"/>
                </a:lnTo>
                <a:lnTo>
                  <a:pt x="296799" y="82550"/>
                </a:lnTo>
                <a:lnTo>
                  <a:pt x="296799" y="81280"/>
                </a:lnTo>
                <a:close/>
              </a:path>
              <a:path w="384810" h="388620">
                <a:moveTo>
                  <a:pt x="288036" y="74930"/>
                </a:moveTo>
                <a:lnTo>
                  <a:pt x="280162" y="74930"/>
                </a:lnTo>
                <a:lnTo>
                  <a:pt x="280162" y="77470"/>
                </a:lnTo>
                <a:lnTo>
                  <a:pt x="288036" y="77470"/>
                </a:lnTo>
                <a:lnTo>
                  <a:pt x="288036" y="74930"/>
                </a:lnTo>
                <a:close/>
              </a:path>
              <a:path w="384810" h="388620">
                <a:moveTo>
                  <a:pt x="104267" y="73660"/>
                </a:moveTo>
                <a:lnTo>
                  <a:pt x="96774" y="73660"/>
                </a:lnTo>
                <a:lnTo>
                  <a:pt x="96774" y="76200"/>
                </a:lnTo>
                <a:lnTo>
                  <a:pt x="104267" y="76200"/>
                </a:lnTo>
                <a:lnTo>
                  <a:pt x="104267" y="73660"/>
                </a:lnTo>
                <a:close/>
              </a:path>
              <a:path w="384810" h="388620">
                <a:moveTo>
                  <a:pt x="294386" y="64770"/>
                </a:moveTo>
                <a:lnTo>
                  <a:pt x="273939" y="64770"/>
                </a:lnTo>
                <a:lnTo>
                  <a:pt x="271780" y="67310"/>
                </a:lnTo>
                <a:lnTo>
                  <a:pt x="271399" y="69850"/>
                </a:lnTo>
                <a:lnTo>
                  <a:pt x="271780" y="72390"/>
                </a:lnTo>
                <a:lnTo>
                  <a:pt x="273939" y="74930"/>
                </a:lnTo>
                <a:lnTo>
                  <a:pt x="294386" y="74930"/>
                </a:lnTo>
                <a:lnTo>
                  <a:pt x="296418" y="72390"/>
                </a:lnTo>
                <a:lnTo>
                  <a:pt x="296418" y="67310"/>
                </a:lnTo>
                <a:lnTo>
                  <a:pt x="294386" y="64770"/>
                </a:lnTo>
                <a:close/>
              </a:path>
              <a:path w="384810" h="388620">
                <a:moveTo>
                  <a:pt x="110871" y="64770"/>
                </a:moveTo>
                <a:lnTo>
                  <a:pt x="90424" y="64770"/>
                </a:lnTo>
                <a:lnTo>
                  <a:pt x="88011" y="67310"/>
                </a:lnTo>
                <a:lnTo>
                  <a:pt x="88011" y="72390"/>
                </a:lnTo>
                <a:lnTo>
                  <a:pt x="90424" y="73660"/>
                </a:lnTo>
                <a:lnTo>
                  <a:pt x="110871" y="73660"/>
                </a:lnTo>
                <a:lnTo>
                  <a:pt x="113030" y="72390"/>
                </a:lnTo>
                <a:lnTo>
                  <a:pt x="113030" y="67310"/>
                </a:lnTo>
                <a:lnTo>
                  <a:pt x="110871" y="64770"/>
                </a:lnTo>
                <a:close/>
              </a:path>
              <a:path w="384810" h="388620">
                <a:moveTo>
                  <a:pt x="104267" y="62230"/>
                </a:moveTo>
                <a:lnTo>
                  <a:pt x="96774" y="62230"/>
                </a:lnTo>
                <a:lnTo>
                  <a:pt x="96774" y="64770"/>
                </a:lnTo>
                <a:lnTo>
                  <a:pt x="104267" y="64770"/>
                </a:lnTo>
                <a:lnTo>
                  <a:pt x="104267" y="62230"/>
                </a:lnTo>
                <a:close/>
              </a:path>
              <a:path w="384810" h="388620">
                <a:moveTo>
                  <a:pt x="288036" y="63500"/>
                </a:moveTo>
                <a:lnTo>
                  <a:pt x="280162" y="63500"/>
                </a:lnTo>
                <a:lnTo>
                  <a:pt x="280162" y="64770"/>
                </a:lnTo>
                <a:lnTo>
                  <a:pt x="288036" y="64770"/>
                </a:lnTo>
                <a:lnTo>
                  <a:pt x="288036" y="63500"/>
                </a:lnTo>
                <a:close/>
              </a:path>
              <a:path w="384810" h="388620">
                <a:moveTo>
                  <a:pt x="294386" y="53340"/>
                </a:moveTo>
                <a:lnTo>
                  <a:pt x="273939" y="53340"/>
                </a:lnTo>
                <a:lnTo>
                  <a:pt x="271780" y="55880"/>
                </a:lnTo>
                <a:lnTo>
                  <a:pt x="271399" y="58420"/>
                </a:lnTo>
                <a:lnTo>
                  <a:pt x="271780" y="60960"/>
                </a:lnTo>
                <a:lnTo>
                  <a:pt x="273939" y="63500"/>
                </a:lnTo>
                <a:lnTo>
                  <a:pt x="294386" y="63500"/>
                </a:lnTo>
                <a:lnTo>
                  <a:pt x="296418" y="60960"/>
                </a:lnTo>
                <a:lnTo>
                  <a:pt x="296418" y="55880"/>
                </a:lnTo>
                <a:lnTo>
                  <a:pt x="294386" y="53340"/>
                </a:lnTo>
                <a:close/>
              </a:path>
              <a:path w="384810" h="388620">
                <a:moveTo>
                  <a:pt x="110871" y="53340"/>
                </a:moveTo>
                <a:lnTo>
                  <a:pt x="90424" y="53340"/>
                </a:lnTo>
                <a:lnTo>
                  <a:pt x="88011" y="54610"/>
                </a:lnTo>
                <a:lnTo>
                  <a:pt x="88011" y="59690"/>
                </a:lnTo>
                <a:lnTo>
                  <a:pt x="90424" y="62230"/>
                </a:lnTo>
                <a:lnTo>
                  <a:pt x="110871" y="62230"/>
                </a:lnTo>
                <a:lnTo>
                  <a:pt x="113030" y="59690"/>
                </a:lnTo>
                <a:lnTo>
                  <a:pt x="113030" y="54610"/>
                </a:lnTo>
                <a:lnTo>
                  <a:pt x="110871" y="53340"/>
                </a:lnTo>
                <a:close/>
              </a:path>
              <a:path w="384810" h="388620">
                <a:moveTo>
                  <a:pt x="185165" y="34290"/>
                </a:moveTo>
                <a:lnTo>
                  <a:pt x="163068" y="34290"/>
                </a:lnTo>
                <a:lnTo>
                  <a:pt x="163068" y="55880"/>
                </a:lnTo>
                <a:lnTo>
                  <a:pt x="190869" y="55880"/>
                </a:lnTo>
                <a:lnTo>
                  <a:pt x="192151" y="54610"/>
                </a:lnTo>
                <a:lnTo>
                  <a:pt x="178053" y="54610"/>
                </a:lnTo>
                <a:lnTo>
                  <a:pt x="178053" y="43180"/>
                </a:lnTo>
                <a:lnTo>
                  <a:pt x="205333" y="43180"/>
                </a:lnTo>
                <a:lnTo>
                  <a:pt x="206756" y="41910"/>
                </a:lnTo>
                <a:lnTo>
                  <a:pt x="222250" y="41910"/>
                </a:lnTo>
                <a:lnTo>
                  <a:pt x="222250" y="40640"/>
                </a:lnTo>
                <a:lnTo>
                  <a:pt x="192151" y="40640"/>
                </a:lnTo>
                <a:lnTo>
                  <a:pt x="185165" y="34290"/>
                </a:lnTo>
                <a:close/>
              </a:path>
              <a:path w="384810" h="388620">
                <a:moveTo>
                  <a:pt x="296418" y="34290"/>
                </a:moveTo>
                <a:lnTo>
                  <a:pt x="277622" y="34290"/>
                </a:lnTo>
                <a:lnTo>
                  <a:pt x="222250" y="55880"/>
                </a:lnTo>
                <a:lnTo>
                  <a:pt x="260857" y="55880"/>
                </a:lnTo>
                <a:lnTo>
                  <a:pt x="280162" y="48260"/>
                </a:lnTo>
                <a:lnTo>
                  <a:pt x="288036" y="48260"/>
                </a:lnTo>
                <a:lnTo>
                  <a:pt x="288036" y="45720"/>
                </a:lnTo>
                <a:lnTo>
                  <a:pt x="296418" y="41910"/>
                </a:lnTo>
                <a:lnTo>
                  <a:pt x="296418" y="34290"/>
                </a:lnTo>
                <a:close/>
              </a:path>
              <a:path w="384810" h="388620">
                <a:moveTo>
                  <a:pt x="205333" y="43180"/>
                </a:moveTo>
                <a:lnTo>
                  <a:pt x="178053" y="43180"/>
                </a:lnTo>
                <a:lnTo>
                  <a:pt x="184277" y="48260"/>
                </a:lnTo>
                <a:lnTo>
                  <a:pt x="178053" y="54610"/>
                </a:lnTo>
                <a:lnTo>
                  <a:pt x="206756" y="54610"/>
                </a:lnTo>
                <a:lnTo>
                  <a:pt x="199644" y="48260"/>
                </a:lnTo>
                <a:lnTo>
                  <a:pt x="205333" y="43180"/>
                </a:lnTo>
                <a:close/>
              </a:path>
              <a:path w="384810" h="388620">
                <a:moveTo>
                  <a:pt x="296418" y="21590"/>
                </a:moveTo>
                <a:lnTo>
                  <a:pt x="88392" y="21590"/>
                </a:lnTo>
                <a:lnTo>
                  <a:pt x="88392" y="41910"/>
                </a:lnTo>
                <a:lnTo>
                  <a:pt x="96774" y="45720"/>
                </a:lnTo>
                <a:lnTo>
                  <a:pt x="96774" y="53340"/>
                </a:lnTo>
                <a:lnTo>
                  <a:pt x="104267" y="53340"/>
                </a:lnTo>
                <a:lnTo>
                  <a:pt x="104267" y="48260"/>
                </a:lnTo>
                <a:lnTo>
                  <a:pt x="143345" y="48260"/>
                </a:lnTo>
                <a:lnTo>
                  <a:pt x="107187" y="34290"/>
                </a:lnTo>
                <a:lnTo>
                  <a:pt x="296418" y="34290"/>
                </a:lnTo>
                <a:lnTo>
                  <a:pt x="296418" y="21590"/>
                </a:lnTo>
                <a:close/>
              </a:path>
              <a:path w="384810" h="388620">
                <a:moveTo>
                  <a:pt x="288036" y="48260"/>
                </a:moveTo>
                <a:lnTo>
                  <a:pt x="280162" y="48260"/>
                </a:lnTo>
                <a:lnTo>
                  <a:pt x="280162" y="53340"/>
                </a:lnTo>
                <a:lnTo>
                  <a:pt x="288036" y="53340"/>
                </a:lnTo>
                <a:lnTo>
                  <a:pt x="288036" y="48260"/>
                </a:lnTo>
                <a:close/>
              </a:path>
              <a:path w="384810" h="388620">
                <a:moveTo>
                  <a:pt x="222250" y="34290"/>
                </a:moveTo>
                <a:lnTo>
                  <a:pt x="198881" y="34290"/>
                </a:lnTo>
                <a:lnTo>
                  <a:pt x="192151" y="40640"/>
                </a:lnTo>
                <a:lnTo>
                  <a:pt x="222250" y="40640"/>
                </a:lnTo>
                <a:lnTo>
                  <a:pt x="222250" y="34290"/>
                </a:lnTo>
                <a:close/>
              </a:path>
              <a:path w="384810" h="388620">
                <a:moveTo>
                  <a:pt x="222250" y="0"/>
                </a:moveTo>
                <a:lnTo>
                  <a:pt x="163068" y="0"/>
                </a:lnTo>
                <a:lnTo>
                  <a:pt x="163068" y="21590"/>
                </a:lnTo>
                <a:lnTo>
                  <a:pt x="178053" y="21590"/>
                </a:lnTo>
                <a:lnTo>
                  <a:pt x="178053" y="13970"/>
                </a:lnTo>
                <a:lnTo>
                  <a:pt x="222250" y="13970"/>
                </a:lnTo>
                <a:lnTo>
                  <a:pt x="222250" y="0"/>
                </a:lnTo>
                <a:close/>
              </a:path>
              <a:path w="384810" h="388620">
                <a:moveTo>
                  <a:pt x="222250" y="13970"/>
                </a:moveTo>
                <a:lnTo>
                  <a:pt x="206756" y="13970"/>
                </a:lnTo>
                <a:lnTo>
                  <a:pt x="206756" y="21590"/>
                </a:lnTo>
                <a:lnTo>
                  <a:pt x="222250" y="21590"/>
                </a:lnTo>
                <a:lnTo>
                  <a:pt x="222250" y="1397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1" name="object 41"/>
          <p:cNvSpPr txBox="1"/>
          <p:nvPr/>
        </p:nvSpPr>
        <p:spPr>
          <a:xfrm>
            <a:off x="1159560" y="863345"/>
            <a:ext cx="2393315" cy="890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75"/>
              </a:lnSpc>
            </a:pPr>
            <a:r>
              <a:rPr sz="2000" b="1" dirty="0">
                <a:latin typeface="Arial"/>
                <a:cs typeface="Arial"/>
              </a:rPr>
              <a:t>Черк</a:t>
            </a:r>
            <a:r>
              <a:rPr sz="2000" b="1" spc="-10" dirty="0">
                <a:latin typeface="Arial"/>
                <a:cs typeface="Arial"/>
              </a:rPr>
              <a:t>а</a:t>
            </a:r>
            <a:r>
              <a:rPr sz="2000" b="1" dirty="0">
                <a:latin typeface="Arial"/>
                <a:cs typeface="Arial"/>
              </a:rPr>
              <a:t>сиоб</a:t>
            </a:r>
            <a:r>
              <a:rPr sz="2000" b="1" spc="-10" dirty="0">
                <a:latin typeface="Arial"/>
                <a:cs typeface="Arial"/>
              </a:rPr>
              <a:t>л</a:t>
            </a:r>
            <a:r>
              <a:rPr sz="2000" b="1" dirty="0">
                <a:latin typeface="Arial"/>
                <a:cs typeface="Arial"/>
              </a:rPr>
              <a:t>ене</a:t>
            </a:r>
            <a:r>
              <a:rPr sz="2000" b="1" spc="-10" dirty="0">
                <a:latin typeface="Arial"/>
                <a:cs typeface="Arial"/>
              </a:rPr>
              <a:t>р</a:t>
            </a:r>
            <a:r>
              <a:rPr sz="2000" b="1" dirty="0">
                <a:latin typeface="Arial"/>
                <a:cs typeface="Arial"/>
              </a:rPr>
              <a:t>го</a:t>
            </a:r>
            <a:endParaRPr sz="2000" dirty="0">
              <a:latin typeface="Arial"/>
              <a:cs typeface="Arial"/>
            </a:endParaRPr>
          </a:p>
          <a:p>
            <a:pPr marL="502920" indent="-490855">
              <a:lnSpc>
                <a:spcPts val="1655"/>
              </a:lnSpc>
            </a:pPr>
            <a:r>
              <a:rPr sz="1400" i="1" dirty="0">
                <a:latin typeface="Arial"/>
                <a:cs typeface="Arial"/>
              </a:rPr>
              <a:t>Розподіл</a:t>
            </a:r>
            <a:r>
              <a:rPr sz="1400" i="1" spc="-45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електроенергії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R="329565" algn="ctr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solidFill>
                  <a:srgbClr val="404040"/>
                </a:solidFill>
                <a:latin typeface="Arial"/>
                <a:cs typeface="Arial"/>
              </a:rPr>
              <a:t>Карта</a:t>
            </a:r>
            <a:r>
              <a:rPr sz="1200" b="1" spc="-7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404040"/>
                </a:solidFill>
                <a:latin typeface="Arial"/>
                <a:cs typeface="Arial"/>
              </a:rPr>
              <a:t>України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068120" y="9728834"/>
            <a:ext cx="339471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Детальніше:</a:t>
            </a:r>
            <a:r>
              <a:rPr sz="1400" spc="5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privatization.gov.ua/cherkasy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43" name="object 4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13</a:t>
            </a:fld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81659"/>
            <a:ext cx="5538470" cy="571500"/>
          </a:xfrm>
          <a:custGeom>
            <a:avLst/>
            <a:gdLst/>
            <a:ahLst/>
            <a:cxnLst/>
            <a:rect l="l" t="t" r="r" b="b"/>
            <a:pathLst>
              <a:path w="5538470" h="571500">
                <a:moveTo>
                  <a:pt x="5033137" y="0"/>
                </a:moveTo>
                <a:lnTo>
                  <a:pt x="0" y="0"/>
                </a:lnTo>
                <a:lnTo>
                  <a:pt x="0" y="571500"/>
                </a:lnTo>
                <a:lnTo>
                  <a:pt x="5033137" y="571500"/>
                </a:lnTo>
                <a:lnTo>
                  <a:pt x="5538470" y="285750"/>
                </a:lnTo>
                <a:lnTo>
                  <a:pt x="503313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9582035"/>
            <a:ext cx="5538470" cy="457200"/>
          </a:xfrm>
          <a:custGeom>
            <a:avLst/>
            <a:gdLst/>
            <a:ahLst/>
            <a:cxnLst/>
            <a:rect l="l" t="t" r="r" b="b"/>
            <a:pathLst>
              <a:path w="5538470" h="457200">
                <a:moveTo>
                  <a:pt x="5108321" y="0"/>
                </a:moveTo>
                <a:lnTo>
                  <a:pt x="0" y="0"/>
                </a:lnTo>
                <a:lnTo>
                  <a:pt x="0" y="457199"/>
                </a:lnTo>
                <a:lnTo>
                  <a:pt x="5108321" y="457199"/>
                </a:lnTo>
                <a:lnTo>
                  <a:pt x="5538470" y="228599"/>
                </a:lnTo>
                <a:lnTo>
                  <a:pt x="5108321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068120" y="7746745"/>
            <a:ext cx="236791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Пакет акцій до</a:t>
            </a:r>
            <a:r>
              <a:rPr sz="1400" spc="-5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приватизації: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8120" y="8068309"/>
            <a:ext cx="138493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Період</a:t>
            </a:r>
            <a:r>
              <a:rPr sz="1400" spc="-6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аукціону: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8120" y="9703815"/>
            <a:ext cx="306768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Детальніше:</a:t>
            </a:r>
            <a:r>
              <a:rPr sz="1400" spc="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privatization.gov.ua/hotel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80135" y="3795140"/>
            <a:ext cx="5365115" cy="0"/>
          </a:xfrm>
          <a:custGeom>
            <a:avLst/>
            <a:gdLst/>
            <a:ahLst/>
            <a:cxnLst/>
            <a:rect l="l" t="t" r="r" b="b"/>
            <a:pathLst>
              <a:path w="5365115">
                <a:moveTo>
                  <a:pt x="0" y="0"/>
                </a:moveTo>
                <a:lnTo>
                  <a:pt x="5365115" y="0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010285" y="7554594"/>
            <a:ext cx="5489575" cy="0"/>
          </a:xfrm>
          <a:custGeom>
            <a:avLst/>
            <a:gdLst/>
            <a:ahLst/>
            <a:cxnLst/>
            <a:rect l="l" t="t" r="r" b="b"/>
            <a:pathLst>
              <a:path w="5489575">
                <a:moveTo>
                  <a:pt x="0" y="0"/>
                </a:moveTo>
                <a:lnTo>
                  <a:pt x="5489575" y="0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010285" y="8528684"/>
            <a:ext cx="5489575" cy="635"/>
          </a:xfrm>
          <a:custGeom>
            <a:avLst/>
            <a:gdLst/>
            <a:ahLst/>
            <a:cxnLst/>
            <a:rect l="l" t="t" r="r" b="b"/>
            <a:pathLst>
              <a:path w="5489575" h="634">
                <a:moveTo>
                  <a:pt x="0" y="0"/>
                </a:moveTo>
                <a:lnTo>
                  <a:pt x="5489575" y="635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3509009" y="7715250"/>
            <a:ext cx="561975" cy="304800"/>
          </a:xfrm>
          <a:custGeom>
            <a:avLst/>
            <a:gdLst/>
            <a:ahLst/>
            <a:cxnLst/>
            <a:rect l="l" t="t" r="r" b="b"/>
            <a:pathLst>
              <a:path w="561975" h="304800">
                <a:moveTo>
                  <a:pt x="511175" y="0"/>
                </a:moveTo>
                <a:lnTo>
                  <a:pt x="50800" y="0"/>
                </a:lnTo>
                <a:lnTo>
                  <a:pt x="31021" y="3990"/>
                </a:lnTo>
                <a:lnTo>
                  <a:pt x="14874" y="14874"/>
                </a:lnTo>
                <a:lnTo>
                  <a:pt x="3990" y="31021"/>
                </a:lnTo>
                <a:lnTo>
                  <a:pt x="0" y="50799"/>
                </a:lnTo>
                <a:lnTo>
                  <a:pt x="0" y="253999"/>
                </a:lnTo>
                <a:lnTo>
                  <a:pt x="3990" y="273778"/>
                </a:lnTo>
                <a:lnTo>
                  <a:pt x="14874" y="289925"/>
                </a:lnTo>
                <a:lnTo>
                  <a:pt x="31021" y="300809"/>
                </a:lnTo>
                <a:lnTo>
                  <a:pt x="50800" y="304799"/>
                </a:lnTo>
                <a:lnTo>
                  <a:pt x="511175" y="304799"/>
                </a:lnTo>
                <a:lnTo>
                  <a:pt x="530953" y="300809"/>
                </a:lnTo>
                <a:lnTo>
                  <a:pt x="547100" y="289925"/>
                </a:lnTo>
                <a:lnTo>
                  <a:pt x="557984" y="273778"/>
                </a:lnTo>
                <a:lnTo>
                  <a:pt x="561975" y="253999"/>
                </a:lnTo>
                <a:lnTo>
                  <a:pt x="561975" y="50799"/>
                </a:lnTo>
                <a:lnTo>
                  <a:pt x="557984" y="31021"/>
                </a:lnTo>
                <a:lnTo>
                  <a:pt x="547100" y="14874"/>
                </a:lnTo>
                <a:lnTo>
                  <a:pt x="530953" y="3990"/>
                </a:lnTo>
                <a:lnTo>
                  <a:pt x="511175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 txBox="1"/>
          <p:nvPr/>
        </p:nvSpPr>
        <p:spPr>
          <a:xfrm>
            <a:off x="3602863" y="7769097"/>
            <a:ext cx="41719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903220" y="8086725"/>
            <a:ext cx="1167765" cy="304800"/>
          </a:xfrm>
          <a:custGeom>
            <a:avLst/>
            <a:gdLst/>
            <a:ahLst/>
            <a:cxnLst/>
            <a:rect l="l" t="t" r="r" b="b"/>
            <a:pathLst>
              <a:path w="1167764" h="304800">
                <a:moveTo>
                  <a:pt x="1116965" y="0"/>
                </a:moveTo>
                <a:lnTo>
                  <a:pt x="50800" y="0"/>
                </a:lnTo>
                <a:lnTo>
                  <a:pt x="31021" y="3990"/>
                </a:lnTo>
                <a:lnTo>
                  <a:pt x="14874" y="14874"/>
                </a:lnTo>
                <a:lnTo>
                  <a:pt x="3990" y="31021"/>
                </a:lnTo>
                <a:lnTo>
                  <a:pt x="0" y="50799"/>
                </a:lnTo>
                <a:lnTo>
                  <a:pt x="0" y="253999"/>
                </a:lnTo>
                <a:lnTo>
                  <a:pt x="3990" y="273778"/>
                </a:lnTo>
                <a:lnTo>
                  <a:pt x="14874" y="289925"/>
                </a:lnTo>
                <a:lnTo>
                  <a:pt x="31021" y="300809"/>
                </a:lnTo>
                <a:lnTo>
                  <a:pt x="50800" y="304799"/>
                </a:lnTo>
                <a:lnTo>
                  <a:pt x="1116965" y="304799"/>
                </a:lnTo>
                <a:lnTo>
                  <a:pt x="1136743" y="300809"/>
                </a:lnTo>
                <a:lnTo>
                  <a:pt x="1152890" y="289925"/>
                </a:lnTo>
                <a:lnTo>
                  <a:pt x="1163774" y="273778"/>
                </a:lnTo>
                <a:lnTo>
                  <a:pt x="1167765" y="253999"/>
                </a:lnTo>
                <a:lnTo>
                  <a:pt x="1167765" y="50799"/>
                </a:lnTo>
                <a:lnTo>
                  <a:pt x="1163774" y="31021"/>
                </a:lnTo>
                <a:lnTo>
                  <a:pt x="1152890" y="14874"/>
                </a:lnTo>
                <a:lnTo>
                  <a:pt x="1136743" y="3990"/>
                </a:lnTo>
                <a:lnTo>
                  <a:pt x="1116965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 txBox="1"/>
          <p:nvPr/>
        </p:nvSpPr>
        <p:spPr>
          <a:xfrm>
            <a:off x="2997835" y="8140954"/>
            <a:ext cx="103886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Грудень</a:t>
            </a:r>
            <a:r>
              <a:rPr sz="12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2016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59560" y="599440"/>
            <a:ext cx="3936365" cy="1024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75"/>
              </a:lnSpc>
            </a:pPr>
            <a:r>
              <a:rPr sz="2000" b="1" spc="-5" dirty="0">
                <a:latin typeface="Arial"/>
                <a:cs typeface="Arial"/>
              </a:rPr>
              <a:t>Президент-Готель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“Київський”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ts val="1655"/>
              </a:lnSpc>
            </a:pPr>
            <a:r>
              <a:rPr sz="1400" i="1" dirty="0">
                <a:latin typeface="Arial"/>
                <a:cs typeface="Arial"/>
              </a:rPr>
              <a:t>Готельний</a:t>
            </a:r>
            <a:r>
              <a:rPr sz="1400" i="1" spc="-90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бізнес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50" dirty="0">
              <a:latin typeface="Times New Roman"/>
              <a:cs typeface="Times New Roman"/>
            </a:endParaRPr>
          </a:p>
          <a:p>
            <a:pPr marL="525780">
              <a:lnSpc>
                <a:spcPct val="100000"/>
              </a:lnSpc>
            </a:pPr>
            <a:r>
              <a:rPr sz="1200" b="1" spc="-5" dirty="0">
                <a:solidFill>
                  <a:srgbClr val="404040"/>
                </a:solidFill>
                <a:latin typeface="Arial"/>
                <a:cs typeface="Arial"/>
              </a:rPr>
              <a:t>Карта</a:t>
            </a:r>
            <a:r>
              <a:rPr sz="1200" b="1" spc="-7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404040"/>
                </a:solidFill>
                <a:latin typeface="Arial"/>
                <a:cs typeface="Arial"/>
              </a:rPr>
              <a:t>України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153794" y="1803653"/>
            <a:ext cx="2986912" cy="18528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 txBox="1"/>
          <p:nvPr/>
        </p:nvSpPr>
        <p:spPr>
          <a:xfrm>
            <a:off x="1735582" y="4031106"/>
            <a:ext cx="4879340" cy="3302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85" marR="159385" indent="4445">
              <a:lnSpc>
                <a:spcPts val="1610"/>
              </a:lnSpc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4-зірковий готель, побудований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в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1990 р. </a:t>
            </a:r>
            <a:r>
              <a:rPr sz="1400" spc="5" dirty="0">
                <a:solidFill>
                  <a:srgbClr val="303030"/>
                </a:solidFill>
                <a:latin typeface="Arial"/>
                <a:cs typeface="Arial"/>
              </a:rPr>
              <a:t>та 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перебудований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в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2012 </a:t>
            </a:r>
            <a:r>
              <a:rPr sz="1400" spc="-10" dirty="0">
                <a:solidFill>
                  <a:srgbClr val="303030"/>
                </a:solidFill>
                <a:latin typeface="Arial"/>
                <a:cs typeface="Arial"/>
              </a:rPr>
              <a:t>р.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374 комфортабельні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номери 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(вкл.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30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люксів), 2.46 га,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є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невеликий ландшафтний</a:t>
            </a:r>
            <a:r>
              <a:rPr sz="1400" spc="8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парк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9685">
              <a:lnSpc>
                <a:spcPct val="100000"/>
              </a:lnSpc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12</a:t>
            </a:r>
            <a:r>
              <a:rPr sz="1400" spc="-4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працівників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12700" marR="845819">
              <a:lnSpc>
                <a:spcPts val="1610"/>
              </a:lnSpc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$7 млн загальних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активів,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$1.3 </a:t>
            </a:r>
            <a:r>
              <a:rPr sz="1400" spc="-10" dirty="0">
                <a:solidFill>
                  <a:srgbClr val="303030"/>
                </a:solidFill>
                <a:latin typeface="Arial"/>
                <a:cs typeface="Arial"/>
              </a:rPr>
              <a:t>млн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річний дохід, 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68.8%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рентабельність по EBITDA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в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2015</a:t>
            </a:r>
            <a:r>
              <a:rPr sz="1400" spc="1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році</a:t>
            </a:r>
            <a:endParaRPr sz="1400" dirty="0">
              <a:latin typeface="Arial"/>
              <a:cs typeface="Arial"/>
            </a:endParaRPr>
          </a:p>
          <a:p>
            <a:pPr marL="44450" marR="5080" indent="2540">
              <a:lnSpc>
                <a:spcPts val="1610"/>
              </a:lnSpc>
              <a:spcBef>
                <a:spcPts val="1230"/>
              </a:spcBef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Конгрес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хол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(596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кв.м), конференц-центр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(873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кв.м)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– 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вміщують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близько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1000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людей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та кімнати для</a:t>
            </a:r>
            <a:r>
              <a:rPr sz="1400" spc="2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переговорів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22860" marR="85725" indent="20955">
              <a:lnSpc>
                <a:spcPts val="1610"/>
              </a:lnSpc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Можливість проведення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17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окремих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одночасних подій - 5  банкетних залів,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розважальний комплекс,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2</a:t>
            </a:r>
            <a:r>
              <a:rPr sz="1400" spc="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ресторани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22860">
              <a:lnSpc>
                <a:spcPct val="100000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Паркінг на 65</a:t>
            </a:r>
            <a:r>
              <a:rPr sz="1400" spc="-9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303030"/>
                </a:solidFill>
                <a:latin typeface="Arial"/>
                <a:cs typeface="Arial"/>
              </a:rPr>
              <a:t>місць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045844" y="4087494"/>
            <a:ext cx="422275" cy="4222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1080135" y="4752339"/>
            <a:ext cx="384809" cy="38481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1080135" y="5299709"/>
            <a:ext cx="386715" cy="3867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1102994" y="6517640"/>
            <a:ext cx="405765" cy="4038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1126489" y="7070090"/>
            <a:ext cx="384809" cy="38227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1080135" y="5882004"/>
            <a:ext cx="414020" cy="41402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2411729" y="2254757"/>
            <a:ext cx="181609" cy="15430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2411729" y="2254757"/>
            <a:ext cx="181610" cy="154305"/>
          </a:xfrm>
          <a:custGeom>
            <a:avLst/>
            <a:gdLst/>
            <a:ahLst/>
            <a:cxnLst/>
            <a:rect l="l" t="t" r="r" b="b"/>
            <a:pathLst>
              <a:path w="181610" h="154305">
                <a:moveTo>
                  <a:pt x="0" y="58927"/>
                </a:moveTo>
                <a:lnTo>
                  <a:pt x="69342" y="58927"/>
                </a:lnTo>
                <a:lnTo>
                  <a:pt x="90805" y="0"/>
                </a:lnTo>
                <a:lnTo>
                  <a:pt x="112268" y="58927"/>
                </a:lnTo>
                <a:lnTo>
                  <a:pt x="181609" y="58927"/>
                </a:lnTo>
                <a:lnTo>
                  <a:pt x="125475" y="95376"/>
                </a:lnTo>
                <a:lnTo>
                  <a:pt x="146938" y="154304"/>
                </a:lnTo>
                <a:lnTo>
                  <a:pt x="90805" y="117855"/>
                </a:lnTo>
                <a:lnTo>
                  <a:pt x="34670" y="154304"/>
                </a:lnTo>
                <a:lnTo>
                  <a:pt x="56133" y="95376"/>
                </a:lnTo>
                <a:lnTo>
                  <a:pt x="0" y="58927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25"/>
          <p:cNvSpPr txBox="1"/>
          <p:nvPr/>
        </p:nvSpPr>
        <p:spPr>
          <a:xfrm>
            <a:off x="2156205" y="2391917"/>
            <a:ext cx="241300" cy="136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i="1" spc="-5" dirty="0">
                <a:solidFill>
                  <a:srgbClr val="404040"/>
                </a:solidFill>
                <a:latin typeface="Arial"/>
                <a:cs typeface="Arial"/>
              </a:rPr>
              <a:t>К</a:t>
            </a:r>
            <a:r>
              <a:rPr sz="800" b="1" i="1" dirty="0">
                <a:solidFill>
                  <a:srgbClr val="404040"/>
                </a:solidFill>
                <a:latin typeface="Arial"/>
                <a:cs typeface="Arial"/>
              </a:rPr>
              <a:t>иїв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855968" y="10059246"/>
            <a:ext cx="17780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dirty="0">
                <a:latin typeface="Times New Roman"/>
                <a:cs typeface="Times New Roman"/>
              </a:rPr>
              <a:t>14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554311"/>
            <a:ext cx="5826125" cy="457200"/>
          </a:xfrm>
          <a:custGeom>
            <a:avLst/>
            <a:gdLst/>
            <a:ahLst/>
            <a:cxnLst/>
            <a:rect l="l" t="t" r="r" b="b"/>
            <a:pathLst>
              <a:path w="5826125" h="457200">
                <a:moveTo>
                  <a:pt x="5387213" y="0"/>
                </a:moveTo>
                <a:lnTo>
                  <a:pt x="0" y="0"/>
                </a:lnTo>
                <a:lnTo>
                  <a:pt x="0" y="457199"/>
                </a:lnTo>
                <a:lnTo>
                  <a:pt x="5387213" y="457199"/>
                </a:lnTo>
                <a:lnTo>
                  <a:pt x="5826125" y="228599"/>
                </a:lnTo>
                <a:lnTo>
                  <a:pt x="5387213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844549"/>
            <a:ext cx="5538470" cy="571500"/>
          </a:xfrm>
          <a:custGeom>
            <a:avLst/>
            <a:gdLst/>
            <a:ahLst/>
            <a:cxnLst/>
            <a:rect l="l" t="t" r="r" b="b"/>
            <a:pathLst>
              <a:path w="5538470" h="571500">
                <a:moveTo>
                  <a:pt x="5033137" y="0"/>
                </a:moveTo>
                <a:lnTo>
                  <a:pt x="0" y="0"/>
                </a:lnTo>
                <a:lnTo>
                  <a:pt x="0" y="571500"/>
                </a:lnTo>
                <a:lnTo>
                  <a:pt x="5033137" y="571500"/>
                </a:lnTo>
                <a:lnTo>
                  <a:pt x="5538470" y="285750"/>
                </a:lnTo>
                <a:lnTo>
                  <a:pt x="503313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068120" y="7371841"/>
            <a:ext cx="236791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Пакет акцій до</a:t>
            </a:r>
            <a:r>
              <a:rPr sz="1400" spc="-5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приватизації: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8120" y="7693405"/>
            <a:ext cx="138493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Період</a:t>
            </a:r>
            <a:r>
              <a:rPr sz="1400" spc="-6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аукціону: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8120" y="8219185"/>
            <a:ext cx="67246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Радни</a:t>
            </a:r>
            <a:r>
              <a:rPr sz="1400" spc="-10" dirty="0">
                <a:solidFill>
                  <a:srgbClr val="333333"/>
                </a:solidFill>
                <a:latin typeface="Arial"/>
                <a:cs typeface="Arial"/>
              </a:rPr>
              <a:t>к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8120" y="9679431"/>
            <a:ext cx="368046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Детальніше:</a:t>
            </a:r>
            <a:r>
              <a:rPr sz="1400" spc="6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privatization.gov.ua/tsentrenergo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99185" y="1771522"/>
            <a:ext cx="3066668" cy="21951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087119" y="4126102"/>
            <a:ext cx="5365115" cy="0"/>
          </a:xfrm>
          <a:custGeom>
            <a:avLst/>
            <a:gdLst/>
            <a:ahLst/>
            <a:cxnLst/>
            <a:rect l="l" t="t" r="r" b="b"/>
            <a:pathLst>
              <a:path w="5365115">
                <a:moveTo>
                  <a:pt x="0" y="0"/>
                </a:moveTo>
                <a:lnTo>
                  <a:pt x="5365115" y="0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1097914" y="7212583"/>
            <a:ext cx="5240020" cy="0"/>
          </a:xfrm>
          <a:custGeom>
            <a:avLst/>
            <a:gdLst/>
            <a:ahLst/>
            <a:cxnLst/>
            <a:rect l="l" t="t" r="r" b="b"/>
            <a:pathLst>
              <a:path w="5240020">
                <a:moveTo>
                  <a:pt x="0" y="0"/>
                </a:moveTo>
                <a:lnTo>
                  <a:pt x="5240020" y="0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1972055" y="8283575"/>
            <a:ext cx="961644" cy="2190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 txBox="1"/>
          <p:nvPr/>
        </p:nvSpPr>
        <p:spPr>
          <a:xfrm>
            <a:off x="1959610" y="8534145"/>
            <a:ext cx="2080895" cy="801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b="1" spc="-5" dirty="0">
                <a:solidFill>
                  <a:srgbClr val="303030"/>
                </a:solidFill>
                <a:latin typeface="Arial"/>
                <a:cs typeface="Arial"/>
              </a:rPr>
              <a:t>Олександр</a:t>
            </a:r>
            <a:r>
              <a:rPr sz="1200" b="1" spc="-3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303030"/>
                </a:solidFill>
                <a:latin typeface="Arial"/>
                <a:cs typeface="Arial"/>
              </a:rPr>
              <a:t>Сопроненков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380"/>
              </a:lnSpc>
            </a:pPr>
            <a:r>
              <a:rPr sz="1200" dirty="0">
                <a:solidFill>
                  <a:srgbClr val="303030"/>
                </a:solidFill>
                <a:latin typeface="Arial"/>
                <a:cs typeface="Arial"/>
              </a:rPr>
              <a:t>Старший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Менеджер,</a:t>
            </a:r>
            <a:r>
              <a:rPr sz="1200" spc="-4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Україна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+38 </a:t>
            </a:r>
            <a:r>
              <a:rPr sz="1200" dirty="0">
                <a:solidFill>
                  <a:srgbClr val="303030"/>
                </a:solidFill>
                <a:latin typeface="Arial"/>
                <a:cs typeface="Arial"/>
              </a:rPr>
              <a:t>(044)</a:t>
            </a:r>
            <a:r>
              <a:rPr sz="1200" spc="-8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490-9000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200" u="sng" spc="-5" dirty="0">
                <a:solidFill>
                  <a:srgbClr val="303030"/>
                </a:solidFill>
                <a:latin typeface="Arial"/>
                <a:cs typeface="Arial"/>
                <a:hlinkClick r:id="rId4"/>
              </a:rPr>
              <a:t>osopronenkov@deloitte.ua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880235" y="1234439"/>
            <a:ext cx="57150" cy="151130"/>
          </a:xfrm>
          <a:custGeom>
            <a:avLst/>
            <a:gdLst/>
            <a:ahLst/>
            <a:cxnLst/>
            <a:rect l="l" t="t" r="r" b="b"/>
            <a:pathLst>
              <a:path w="57150" h="151130">
                <a:moveTo>
                  <a:pt x="51307" y="0"/>
                </a:moveTo>
                <a:lnTo>
                  <a:pt x="24637" y="33400"/>
                </a:lnTo>
                <a:lnTo>
                  <a:pt x="1777" y="67055"/>
                </a:lnTo>
                <a:lnTo>
                  <a:pt x="0" y="70866"/>
                </a:lnTo>
                <a:lnTo>
                  <a:pt x="0" y="71627"/>
                </a:lnTo>
                <a:lnTo>
                  <a:pt x="22859" y="85344"/>
                </a:lnTo>
                <a:lnTo>
                  <a:pt x="26034" y="87122"/>
                </a:lnTo>
                <a:lnTo>
                  <a:pt x="26923" y="87757"/>
                </a:lnTo>
                <a:lnTo>
                  <a:pt x="27304" y="88392"/>
                </a:lnTo>
                <a:lnTo>
                  <a:pt x="27304" y="89535"/>
                </a:lnTo>
                <a:lnTo>
                  <a:pt x="26669" y="91567"/>
                </a:lnTo>
                <a:lnTo>
                  <a:pt x="24002" y="99187"/>
                </a:lnTo>
                <a:lnTo>
                  <a:pt x="16382" y="120142"/>
                </a:lnTo>
                <a:lnTo>
                  <a:pt x="8508" y="141097"/>
                </a:lnTo>
                <a:lnTo>
                  <a:pt x="6095" y="147954"/>
                </a:lnTo>
                <a:lnTo>
                  <a:pt x="5587" y="150114"/>
                </a:lnTo>
                <a:lnTo>
                  <a:pt x="5587" y="151129"/>
                </a:lnTo>
                <a:lnTo>
                  <a:pt x="32257" y="117348"/>
                </a:lnTo>
                <a:lnTo>
                  <a:pt x="55117" y="83693"/>
                </a:lnTo>
                <a:lnTo>
                  <a:pt x="56514" y="80899"/>
                </a:lnTo>
                <a:lnTo>
                  <a:pt x="57150" y="79883"/>
                </a:lnTo>
                <a:lnTo>
                  <a:pt x="57150" y="79121"/>
                </a:lnTo>
                <a:lnTo>
                  <a:pt x="56514" y="78104"/>
                </a:lnTo>
                <a:lnTo>
                  <a:pt x="34035" y="65404"/>
                </a:lnTo>
                <a:lnTo>
                  <a:pt x="31114" y="63626"/>
                </a:lnTo>
                <a:lnTo>
                  <a:pt x="30225" y="62992"/>
                </a:lnTo>
                <a:lnTo>
                  <a:pt x="29590" y="62611"/>
                </a:lnTo>
                <a:lnTo>
                  <a:pt x="29844" y="61595"/>
                </a:lnTo>
                <a:lnTo>
                  <a:pt x="30479" y="59563"/>
                </a:lnTo>
                <a:lnTo>
                  <a:pt x="33146" y="52324"/>
                </a:lnTo>
                <a:lnTo>
                  <a:pt x="40766" y="30988"/>
                </a:lnTo>
                <a:lnTo>
                  <a:pt x="48387" y="9905"/>
                </a:lnTo>
                <a:lnTo>
                  <a:pt x="50785" y="2413"/>
                </a:lnTo>
                <a:lnTo>
                  <a:pt x="51307" y="635"/>
                </a:lnTo>
                <a:lnTo>
                  <a:pt x="513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 txBox="1"/>
          <p:nvPr/>
        </p:nvSpPr>
        <p:spPr>
          <a:xfrm>
            <a:off x="4360545" y="8534145"/>
            <a:ext cx="1620520" cy="801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b="1" spc="-5" dirty="0">
                <a:solidFill>
                  <a:srgbClr val="303030"/>
                </a:solidFill>
                <a:latin typeface="Arial"/>
                <a:cs typeface="Arial"/>
              </a:rPr>
              <a:t>Джейсон</a:t>
            </a:r>
            <a:r>
              <a:rPr sz="1200" b="1" spc="-4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303030"/>
                </a:solidFill>
                <a:latin typeface="Arial"/>
                <a:cs typeface="Arial"/>
              </a:rPr>
              <a:t>Алварадо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380"/>
              </a:lnSpc>
            </a:pP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Менеджер,</a:t>
            </a:r>
            <a:r>
              <a:rPr sz="1200" spc="-6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США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+1 </a:t>
            </a:r>
            <a:r>
              <a:rPr sz="1200" dirty="0">
                <a:solidFill>
                  <a:srgbClr val="303030"/>
                </a:solidFill>
                <a:latin typeface="Arial"/>
                <a:cs typeface="Arial"/>
              </a:rPr>
              <a:t>(404)</a:t>
            </a:r>
            <a:r>
              <a:rPr sz="1200" spc="-7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942-6986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200" u="sng" spc="-5" dirty="0">
                <a:solidFill>
                  <a:srgbClr val="303030"/>
                </a:solidFill>
                <a:latin typeface="Arial"/>
                <a:cs typeface="Arial"/>
                <a:hlinkClick r:id="rId5"/>
              </a:rPr>
              <a:t>jalvarado@deloitte.com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080135" y="8126983"/>
            <a:ext cx="5257800" cy="635"/>
          </a:xfrm>
          <a:custGeom>
            <a:avLst/>
            <a:gdLst/>
            <a:ahLst/>
            <a:cxnLst/>
            <a:rect l="l" t="t" r="r" b="b"/>
            <a:pathLst>
              <a:path w="5257800" h="634">
                <a:moveTo>
                  <a:pt x="0" y="0"/>
                </a:moveTo>
                <a:lnTo>
                  <a:pt x="5257800" y="635"/>
                </a:lnTo>
              </a:path>
            </a:pathLst>
          </a:custGeom>
          <a:ln w="1904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4008120" y="7335773"/>
            <a:ext cx="459105" cy="304800"/>
          </a:xfrm>
          <a:custGeom>
            <a:avLst/>
            <a:gdLst/>
            <a:ahLst/>
            <a:cxnLst/>
            <a:rect l="l" t="t" r="r" b="b"/>
            <a:pathLst>
              <a:path w="459104" h="304800">
                <a:moveTo>
                  <a:pt x="408304" y="0"/>
                </a:moveTo>
                <a:lnTo>
                  <a:pt x="50800" y="0"/>
                </a:lnTo>
                <a:lnTo>
                  <a:pt x="31021" y="3990"/>
                </a:lnTo>
                <a:lnTo>
                  <a:pt x="14874" y="14874"/>
                </a:lnTo>
                <a:lnTo>
                  <a:pt x="3990" y="31021"/>
                </a:lnTo>
                <a:lnTo>
                  <a:pt x="0" y="50799"/>
                </a:lnTo>
                <a:lnTo>
                  <a:pt x="0" y="253999"/>
                </a:lnTo>
                <a:lnTo>
                  <a:pt x="3990" y="273778"/>
                </a:lnTo>
                <a:lnTo>
                  <a:pt x="14874" y="289925"/>
                </a:lnTo>
                <a:lnTo>
                  <a:pt x="31021" y="300809"/>
                </a:lnTo>
                <a:lnTo>
                  <a:pt x="50800" y="304799"/>
                </a:lnTo>
                <a:lnTo>
                  <a:pt x="408304" y="304799"/>
                </a:lnTo>
                <a:lnTo>
                  <a:pt x="428083" y="300809"/>
                </a:lnTo>
                <a:lnTo>
                  <a:pt x="444230" y="289925"/>
                </a:lnTo>
                <a:lnTo>
                  <a:pt x="455114" y="273778"/>
                </a:lnTo>
                <a:lnTo>
                  <a:pt x="459104" y="253999"/>
                </a:lnTo>
                <a:lnTo>
                  <a:pt x="459104" y="50799"/>
                </a:lnTo>
                <a:lnTo>
                  <a:pt x="455114" y="31021"/>
                </a:lnTo>
                <a:lnTo>
                  <a:pt x="444230" y="14874"/>
                </a:lnTo>
                <a:lnTo>
                  <a:pt x="428083" y="3990"/>
                </a:lnTo>
                <a:lnTo>
                  <a:pt x="408304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 txBox="1"/>
          <p:nvPr/>
        </p:nvSpPr>
        <p:spPr>
          <a:xfrm>
            <a:off x="4102989" y="7389621"/>
            <a:ext cx="33210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78%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539364" y="7702803"/>
            <a:ext cx="1927860" cy="304800"/>
          </a:xfrm>
          <a:custGeom>
            <a:avLst/>
            <a:gdLst/>
            <a:ahLst/>
            <a:cxnLst/>
            <a:rect l="l" t="t" r="r" b="b"/>
            <a:pathLst>
              <a:path w="1927860" h="304800">
                <a:moveTo>
                  <a:pt x="1877060" y="0"/>
                </a:moveTo>
                <a:lnTo>
                  <a:pt x="50800" y="0"/>
                </a:lnTo>
                <a:lnTo>
                  <a:pt x="31021" y="3990"/>
                </a:lnTo>
                <a:lnTo>
                  <a:pt x="14874" y="14874"/>
                </a:lnTo>
                <a:lnTo>
                  <a:pt x="3990" y="31021"/>
                </a:lnTo>
                <a:lnTo>
                  <a:pt x="0" y="50799"/>
                </a:lnTo>
                <a:lnTo>
                  <a:pt x="0" y="253999"/>
                </a:lnTo>
                <a:lnTo>
                  <a:pt x="3990" y="273778"/>
                </a:lnTo>
                <a:lnTo>
                  <a:pt x="14874" y="289925"/>
                </a:lnTo>
                <a:lnTo>
                  <a:pt x="31021" y="300809"/>
                </a:lnTo>
                <a:lnTo>
                  <a:pt x="50800" y="304799"/>
                </a:lnTo>
                <a:lnTo>
                  <a:pt x="1877060" y="304799"/>
                </a:lnTo>
                <a:lnTo>
                  <a:pt x="1896838" y="300809"/>
                </a:lnTo>
                <a:lnTo>
                  <a:pt x="1912985" y="289925"/>
                </a:lnTo>
                <a:lnTo>
                  <a:pt x="1923869" y="273778"/>
                </a:lnTo>
                <a:lnTo>
                  <a:pt x="1927860" y="253999"/>
                </a:lnTo>
                <a:lnTo>
                  <a:pt x="1927860" y="50799"/>
                </a:lnTo>
                <a:lnTo>
                  <a:pt x="1923869" y="31021"/>
                </a:lnTo>
                <a:lnTo>
                  <a:pt x="1912985" y="14874"/>
                </a:lnTo>
                <a:lnTo>
                  <a:pt x="1896838" y="3990"/>
                </a:lnTo>
                <a:lnTo>
                  <a:pt x="1877060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 txBox="1"/>
          <p:nvPr/>
        </p:nvSpPr>
        <p:spPr>
          <a:xfrm>
            <a:off x="2633598" y="7756905"/>
            <a:ext cx="174371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Травень-Червень</a:t>
            </a:r>
            <a:r>
              <a:rPr sz="12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2017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172260" y="880820"/>
            <a:ext cx="1612900" cy="293370"/>
          </a:xfrm>
          <a:custGeom>
            <a:avLst/>
            <a:gdLst/>
            <a:ahLst/>
            <a:cxnLst/>
            <a:rect l="l" t="t" r="r" b="b"/>
            <a:pathLst>
              <a:path w="1612900" h="293369">
                <a:moveTo>
                  <a:pt x="0" y="292912"/>
                </a:moveTo>
                <a:lnTo>
                  <a:pt x="1612645" y="292912"/>
                </a:lnTo>
                <a:lnTo>
                  <a:pt x="1612645" y="0"/>
                </a:lnTo>
                <a:lnTo>
                  <a:pt x="0" y="0"/>
                </a:lnTo>
                <a:lnTo>
                  <a:pt x="0" y="29291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 txBox="1"/>
          <p:nvPr/>
        </p:nvSpPr>
        <p:spPr>
          <a:xfrm>
            <a:off x="1883410" y="4211954"/>
            <a:ext cx="4434205" cy="2959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Включає 3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ТЕС: Вуглегірська (3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600</a:t>
            </a:r>
            <a:r>
              <a:rPr sz="1400" spc="-3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МВт),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Зміївська (2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265 МВт)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і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Трипільська (1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825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МВт)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2700" marR="5080">
              <a:lnSpc>
                <a:spcPts val="1610"/>
              </a:lnSpc>
              <a:spcBef>
                <a:spcPts val="5"/>
              </a:spcBef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Друга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найбільша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енергогенеруюча компанія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(14% від  загальної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потужності), 7,759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співробітників</a:t>
            </a:r>
            <a:endParaRPr sz="1400" dirty="0">
              <a:latin typeface="Arial"/>
              <a:cs typeface="Arial"/>
            </a:endParaRPr>
          </a:p>
          <a:p>
            <a:pPr marL="12700" marR="1107440">
              <a:lnSpc>
                <a:spcPts val="1620"/>
              </a:lnSpc>
              <a:spcBef>
                <a:spcPts val="795"/>
              </a:spcBef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$301 млн активів,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$194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млн зобов’язань 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(на 31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грудня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2015</a:t>
            </a:r>
            <a:r>
              <a:rPr sz="1400" spc="-7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року)</a:t>
            </a:r>
            <a:endParaRPr sz="1400" dirty="0">
              <a:latin typeface="Arial"/>
              <a:cs typeface="Arial"/>
            </a:endParaRPr>
          </a:p>
          <a:p>
            <a:pPr marL="21590" marR="245745" indent="-9525">
              <a:lnSpc>
                <a:spcPts val="2860"/>
              </a:lnSpc>
              <a:spcBef>
                <a:spcPts val="65"/>
              </a:spcBef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$314 млн доходу,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3.7%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рентабельність по EBITDA  15-18 ТВт•год. продаж електроенергії</a:t>
            </a:r>
            <a:r>
              <a:rPr sz="1400" spc="3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щорічно</a:t>
            </a:r>
            <a:endParaRPr sz="1400" dirty="0">
              <a:latin typeface="Arial"/>
              <a:cs typeface="Arial"/>
            </a:endParaRPr>
          </a:p>
          <a:p>
            <a:pPr marL="40005" marR="78740">
              <a:lnSpc>
                <a:spcPct val="96100"/>
              </a:lnSpc>
              <a:spcBef>
                <a:spcPts val="515"/>
              </a:spcBef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В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2013-2015,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4 енергоблоки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(300 МВт)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Вуглегірської 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ТЕС були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реабілітовані і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Трипільської ТЕС були  реконструйовані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270635" y="4944490"/>
            <a:ext cx="303530" cy="20205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1389356" y="4944490"/>
            <a:ext cx="129539" cy="200660"/>
          </a:xfrm>
          <a:custGeom>
            <a:avLst/>
            <a:gdLst/>
            <a:ahLst/>
            <a:cxnLst/>
            <a:rect l="l" t="t" r="r" b="b"/>
            <a:pathLst>
              <a:path w="129540" h="200660">
                <a:moveTo>
                  <a:pt x="3452" y="153415"/>
                </a:moveTo>
                <a:lnTo>
                  <a:pt x="0" y="166721"/>
                </a:lnTo>
                <a:lnTo>
                  <a:pt x="690" y="178228"/>
                </a:lnTo>
                <a:lnTo>
                  <a:pt x="5524" y="187616"/>
                </a:lnTo>
                <a:lnTo>
                  <a:pt x="14501" y="194563"/>
                </a:lnTo>
                <a:lnTo>
                  <a:pt x="26161" y="200211"/>
                </a:lnTo>
                <a:lnTo>
                  <a:pt x="38155" y="200215"/>
                </a:lnTo>
                <a:lnTo>
                  <a:pt x="49434" y="194599"/>
                </a:lnTo>
                <a:lnTo>
                  <a:pt x="73570" y="147393"/>
                </a:lnTo>
                <a:lnTo>
                  <a:pt x="98274" y="86121"/>
                </a:lnTo>
                <a:lnTo>
                  <a:pt x="120905" y="27636"/>
                </a:lnTo>
                <a:lnTo>
                  <a:pt x="129309" y="0"/>
                </a:lnTo>
                <a:lnTo>
                  <a:pt x="108090" y="19792"/>
                </a:lnTo>
                <a:lnTo>
                  <a:pt x="67762" y="68325"/>
                </a:lnTo>
                <a:lnTo>
                  <a:pt x="26743" y="121050"/>
                </a:lnTo>
                <a:lnTo>
                  <a:pt x="3452" y="153415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1270635" y="4951983"/>
            <a:ext cx="193040" cy="194945"/>
          </a:xfrm>
          <a:custGeom>
            <a:avLst/>
            <a:gdLst/>
            <a:ahLst/>
            <a:cxnLst/>
            <a:rect l="l" t="t" r="r" b="b"/>
            <a:pathLst>
              <a:path w="193040" h="194945">
                <a:moveTo>
                  <a:pt x="151765" y="29972"/>
                </a:moveTo>
                <a:lnTo>
                  <a:pt x="159131" y="29972"/>
                </a:lnTo>
                <a:lnTo>
                  <a:pt x="166624" y="29972"/>
                </a:lnTo>
                <a:lnTo>
                  <a:pt x="170306" y="33654"/>
                </a:lnTo>
                <a:lnTo>
                  <a:pt x="175833" y="25848"/>
                </a:lnTo>
                <a:lnTo>
                  <a:pt x="181371" y="18732"/>
                </a:lnTo>
                <a:lnTo>
                  <a:pt x="186934" y="11616"/>
                </a:lnTo>
                <a:lnTo>
                  <a:pt x="192531" y="3810"/>
                </a:lnTo>
                <a:lnTo>
                  <a:pt x="183536" y="1607"/>
                </a:lnTo>
                <a:lnTo>
                  <a:pt x="173529" y="476"/>
                </a:lnTo>
                <a:lnTo>
                  <a:pt x="162831" y="59"/>
                </a:lnTo>
                <a:lnTo>
                  <a:pt x="151765" y="0"/>
                </a:lnTo>
                <a:lnTo>
                  <a:pt x="103306" y="8145"/>
                </a:lnTo>
                <a:lnTo>
                  <a:pt x="61584" y="31024"/>
                </a:lnTo>
                <a:lnTo>
                  <a:pt x="28915" y="66303"/>
                </a:lnTo>
                <a:lnTo>
                  <a:pt x="7614" y="111646"/>
                </a:lnTo>
                <a:lnTo>
                  <a:pt x="0" y="164719"/>
                </a:lnTo>
                <a:lnTo>
                  <a:pt x="0" y="168401"/>
                </a:lnTo>
                <a:lnTo>
                  <a:pt x="0" y="175895"/>
                </a:lnTo>
                <a:lnTo>
                  <a:pt x="0" y="179577"/>
                </a:lnTo>
                <a:lnTo>
                  <a:pt x="3683" y="190880"/>
                </a:lnTo>
                <a:lnTo>
                  <a:pt x="11049" y="194563"/>
                </a:lnTo>
                <a:lnTo>
                  <a:pt x="18542" y="194563"/>
                </a:lnTo>
                <a:lnTo>
                  <a:pt x="25908" y="194563"/>
                </a:lnTo>
                <a:lnTo>
                  <a:pt x="33274" y="187071"/>
                </a:lnTo>
                <a:lnTo>
                  <a:pt x="29590" y="179577"/>
                </a:lnTo>
                <a:lnTo>
                  <a:pt x="29590" y="175895"/>
                </a:lnTo>
                <a:lnTo>
                  <a:pt x="29590" y="168401"/>
                </a:lnTo>
                <a:lnTo>
                  <a:pt x="29590" y="164719"/>
                </a:lnTo>
                <a:lnTo>
                  <a:pt x="39304" y="112053"/>
                </a:lnTo>
                <a:lnTo>
                  <a:pt x="65674" y="69246"/>
                </a:lnTo>
                <a:lnTo>
                  <a:pt x="104546" y="40489"/>
                </a:lnTo>
                <a:lnTo>
                  <a:pt x="151765" y="29972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25"/>
          <p:cNvSpPr/>
          <p:nvPr/>
        </p:nvSpPr>
        <p:spPr>
          <a:xfrm>
            <a:off x="1518666" y="5000624"/>
            <a:ext cx="55880" cy="146050"/>
          </a:xfrm>
          <a:custGeom>
            <a:avLst/>
            <a:gdLst/>
            <a:ahLst/>
            <a:cxnLst/>
            <a:rect l="l" t="t" r="r" b="b"/>
            <a:pathLst>
              <a:path w="55880" h="146050">
                <a:moveTo>
                  <a:pt x="14731" y="0"/>
                </a:moveTo>
                <a:lnTo>
                  <a:pt x="9840" y="8455"/>
                </a:lnTo>
                <a:lnTo>
                  <a:pt x="5984" y="16875"/>
                </a:lnTo>
                <a:lnTo>
                  <a:pt x="2819" y="25271"/>
                </a:lnTo>
                <a:lnTo>
                  <a:pt x="0" y="33655"/>
                </a:lnTo>
                <a:lnTo>
                  <a:pt x="10263" y="51802"/>
                </a:lnTo>
                <a:lnTo>
                  <a:pt x="18478" y="72056"/>
                </a:lnTo>
                <a:lnTo>
                  <a:pt x="23931" y="93716"/>
                </a:lnTo>
                <a:lnTo>
                  <a:pt x="25908" y="116078"/>
                </a:lnTo>
                <a:lnTo>
                  <a:pt x="25908" y="119761"/>
                </a:lnTo>
                <a:lnTo>
                  <a:pt x="25908" y="127254"/>
                </a:lnTo>
                <a:lnTo>
                  <a:pt x="25908" y="130937"/>
                </a:lnTo>
                <a:lnTo>
                  <a:pt x="22225" y="138430"/>
                </a:lnTo>
                <a:lnTo>
                  <a:pt x="29590" y="145923"/>
                </a:lnTo>
                <a:lnTo>
                  <a:pt x="36956" y="145923"/>
                </a:lnTo>
                <a:lnTo>
                  <a:pt x="40640" y="145923"/>
                </a:lnTo>
                <a:lnTo>
                  <a:pt x="48133" y="145923"/>
                </a:lnTo>
                <a:lnTo>
                  <a:pt x="55499" y="142239"/>
                </a:lnTo>
                <a:lnTo>
                  <a:pt x="55499" y="134747"/>
                </a:lnTo>
                <a:lnTo>
                  <a:pt x="55499" y="127254"/>
                </a:lnTo>
                <a:lnTo>
                  <a:pt x="55499" y="123571"/>
                </a:lnTo>
                <a:lnTo>
                  <a:pt x="55499" y="116078"/>
                </a:lnTo>
                <a:lnTo>
                  <a:pt x="52772" y="83188"/>
                </a:lnTo>
                <a:lnTo>
                  <a:pt x="44831" y="52419"/>
                </a:lnTo>
                <a:lnTo>
                  <a:pt x="32031" y="24459"/>
                </a:lnTo>
                <a:lnTo>
                  <a:pt x="14731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object 26"/>
          <p:cNvSpPr/>
          <p:nvPr/>
        </p:nvSpPr>
        <p:spPr>
          <a:xfrm>
            <a:off x="1217930" y="4282947"/>
            <a:ext cx="391159" cy="39560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object 27"/>
          <p:cNvSpPr/>
          <p:nvPr/>
        </p:nvSpPr>
        <p:spPr>
          <a:xfrm>
            <a:off x="1290955" y="5777610"/>
            <a:ext cx="260350" cy="30226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8" name="object 28"/>
          <p:cNvSpPr/>
          <p:nvPr/>
        </p:nvSpPr>
        <p:spPr>
          <a:xfrm>
            <a:off x="1270635" y="5324220"/>
            <a:ext cx="303530" cy="2921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object 29"/>
          <p:cNvSpPr/>
          <p:nvPr/>
        </p:nvSpPr>
        <p:spPr>
          <a:xfrm>
            <a:off x="1270635" y="5323585"/>
            <a:ext cx="303530" cy="292735"/>
          </a:xfrm>
          <a:custGeom>
            <a:avLst/>
            <a:gdLst/>
            <a:ahLst/>
            <a:cxnLst/>
            <a:rect l="l" t="t" r="r" b="b"/>
            <a:pathLst>
              <a:path w="303530" h="292735">
                <a:moveTo>
                  <a:pt x="292989" y="261747"/>
                </a:moveTo>
                <a:lnTo>
                  <a:pt x="292100" y="261747"/>
                </a:lnTo>
                <a:lnTo>
                  <a:pt x="292100" y="14732"/>
                </a:lnTo>
                <a:lnTo>
                  <a:pt x="292100" y="6731"/>
                </a:lnTo>
                <a:lnTo>
                  <a:pt x="285496" y="0"/>
                </a:lnTo>
                <a:lnTo>
                  <a:pt x="277114" y="0"/>
                </a:lnTo>
                <a:lnTo>
                  <a:pt x="274955" y="0"/>
                </a:lnTo>
                <a:lnTo>
                  <a:pt x="266573" y="0"/>
                </a:lnTo>
                <a:lnTo>
                  <a:pt x="259969" y="6731"/>
                </a:lnTo>
                <a:lnTo>
                  <a:pt x="259969" y="14732"/>
                </a:lnTo>
                <a:lnTo>
                  <a:pt x="259969" y="261747"/>
                </a:lnTo>
                <a:lnTo>
                  <a:pt x="43561" y="261747"/>
                </a:lnTo>
                <a:lnTo>
                  <a:pt x="43561" y="14732"/>
                </a:lnTo>
                <a:lnTo>
                  <a:pt x="43561" y="6731"/>
                </a:lnTo>
                <a:lnTo>
                  <a:pt x="36956" y="0"/>
                </a:lnTo>
                <a:lnTo>
                  <a:pt x="28575" y="0"/>
                </a:lnTo>
                <a:lnTo>
                  <a:pt x="26415" y="0"/>
                </a:lnTo>
                <a:lnTo>
                  <a:pt x="18034" y="0"/>
                </a:lnTo>
                <a:lnTo>
                  <a:pt x="11430" y="6731"/>
                </a:lnTo>
                <a:lnTo>
                  <a:pt x="11430" y="14732"/>
                </a:lnTo>
                <a:lnTo>
                  <a:pt x="11430" y="261747"/>
                </a:lnTo>
                <a:lnTo>
                  <a:pt x="10540" y="261747"/>
                </a:lnTo>
                <a:lnTo>
                  <a:pt x="4445" y="261747"/>
                </a:lnTo>
                <a:lnTo>
                  <a:pt x="0" y="266700"/>
                </a:lnTo>
                <a:lnTo>
                  <a:pt x="0" y="272414"/>
                </a:lnTo>
                <a:lnTo>
                  <a:pt x="0" y="281686"/>
                </a:lnTo>
                <a:lnTo>
                  <a:pt x="0" y="287909"/>
                </a:lnTo>
                <a:lnTo>
                  <a:pt x="4445" y="292735"/>
                </a:lnTo>
                <a:lnTo>
                  <a:pt x="10540" y="292735"/>
                </a:lnTo>
                <a:lnTo>
                  <a:pt x="292989" y="292735"/>
                </a:lnTo>
                <a:lnTo>
                  <a:pt x="299084" y="292735"/>
                </a:lnTo>
                <a:lnTo>
                  <a:pt x="303530" y="287909"/>
                </a:lnTo>
                <a:lnTo>
                  <a:pt x="303530" y="281686"/>
                </a:lnTo>
                <a:lnTo>
                  <a:pt x="303530" y="272414"/>
                </a:lnTo>
                <a:lnTo>
                  <a:pt x="303530" y="266700"/>
                </a:lnTo>
                <a:lnTo>
                  <a:pt x="299084" y="261747"/>
                </a:lnTo>
                <a:lnTo>
                  <a:pt x="292989" y="261747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0" name="object 30"/>
          <p:cNvSpPr/>
          <p:nvPr/>
        </p:nvSpPr>
        <p:spPr>
          <a:xfrm>
            <a:off x="1322958" y="5535294"/>
            <a:ext cx="196215" cy="33655"/>
          </a:xfrm>
          <a:custGeom>
            <a:avLst/>
            <a:gdLst/>
            <a:ahLst/>
            <a:cxnLst/>
            <a:rect l="l" t="t" r="r" b="b"/>
            <a:pathLst>
              <a:path w="196215" h="33654">
                <a:moveTo>
                  <a:pt x="179959" y="0"/>
                </a:moveTo>
                <a:lnTo>
                  <a:pt x="172084" y="0"/>
                </a:lnTo>
                <a:lnTo>
                  <a:pt x="165481" y="5841"/>
                </a:lnTo>
                <a:lnTo>
                  <a:pt x="164084" y="13335"/>
                </a:lnTo>
                <a:lnTo>
                  <a:pt x="155321" y="13335"/>
                </a:lnTo>
                <a:lnTo>
                  <a:pt x="153543" y="5841"/>
                </a:lnTo>
                <a:lnTo>
                  <a:pt x="146938" y="0"/>
                </a:lnTo>
                <a:lnTo>
                  <a:pt x="139065" y="0"/>
                </a:lnTo>
                <a:lnTo>
                  <a:pt x="131063" y="0"/>
                </a:lnTo>
                <a:lnTo>
                  <a:pt x="124459" y="5841"/>
                </a:lnTo>
                <a:lnTo>
                  <a:pt x="123190" y="13335"/>
                </a:lnTo>
                <a:lnTo>
                  <a:pt x="114427" y="13335"/>
                </a:lnTo>
                <a:lnTo>
                  <a:pt x="112649" y="5841"/>
                </a:lnTo>
                <a:lnTo>
                  <a:pt x="106044" y="0"/>
                </a:lnTo>
                <a:lnTo>
                  <a:pt x="98171" y="0"/>
                </a:lnTo>
                <a:lnTo>
                  <a:pt x="90169" y="0"/>
                </a:lnTo>
                <a:lnTo>
                  <a:pt x="84074" y="5841"/>
                </a:lnTo>
                <a:lnTo>
                  <a:pt x="82296" y="13335"/>
                </a:lnTo>
                <a:lnTo>
                  <a:pt x="32638" y="13335"/>
                </a:lnTo>
                <a:lnTo>
                  <a:pt x="30860" y="5841"/>
                </a:lnTo>
                <a:lnTo>
                  <a:pt x="24256" y="0"/>
                </a:lnTo>
                <a:lnTo>
                  <a:pt x="16256" y="0"/>
                </a:lnTo>
                <a:lnTo>
                  <a:pt x="7493" y="0"/>
                </a:lnTo>
                <a:lnTo>
                  <a:pt x="0" y="7619"/>
                </a:lnTo>
                <a:lnTo>
                  <a:pt x="0" y="16890"/>
                </a:lnTo>
                <a:lnTo>
                  <a:pt x="0" y="25780"/>
                </a:lnTo>
                <a:lnTo>
                  <a:pt x="7493" y="33274"/>
                </a:lnTo>
                <a:lnTo>
                  <a:pt x="16256" y="33274"/>
                </a:lnTo>
                <a:lnTo>
                  <a:pt x="24256" y="33274"/>
                </a:lnTo>
                <a:lnTo>
                  <a:pt x="30860" y="27431"/>
                </a:lnTo>
                <a:lnTo>
                  <a:pt x="32638" y="20447"/>
                </a:lnTo>
                <a:lnTo>
                  <a:pt x="82296" y="20447"/>
                </a:lnTo>
                <a:lnTo>
                  <a:pt x="84074" y="27431"/>
                </a:lnTo>
                <a:lnTo>
                  <a:pt x="90169" y="33274"/>
                </a:lnTo>
                <a:lnTo>
                  <a:pt x="98171" y="33274"/>
                </a:lnTo>
                <a:lnTo>
                  <a:pt x="106044" y="33274"/>
                </a:lnTo>
                <a:lnTo>
                  <a:pt x="112649" y="27431"/>
                </a:lnTo>
                <a:lnTo>
                  <a:pt x="114427" y="20447"/>
                </a:lnTo>
                <a:lnTo>
                  <a:pt x="123190" y="20447"/>
                </a:lnTo>
                <a:lnTo>
                  <a:pt x="124459" y="27431"/>
                </a:lnTo>
                <a:lnTo>
                  <a:pt x="131063" y="33274"/>
                </a:lnTo>
                <a:lnTo>
                  <a:pt x="139065" y="33274"/>
                </a:lnTo>
                <a:lnTo>
                  <a:pt x="146938" y="33274"/>
                </a:lnTo>
                <a:lnTo>
                  <a:pt x="153543" y="27431"/>
                </a:lnTo>
                <a:lnTo>
                  <a:pt x="155321" y="20447"/>
                </a:lnTo>
                <a:lnTo>
                  <a:pt x="164084" y="20447"/>
                </a:lnTo>
                <a:lnTo>
                  <a:pt x="165481" y="27431"/>
                </a:lnTo>
                <a:lnTo>
                  <a:pt x="172084" y="33274"/>
                </a:lnTo>
                <a:lnTo>
                  <a:pt x="179959" y="33274"/>
                </a:lnTo>
                <a:lnTo>
                  <a:pt x="189229" y="33274"/>
                </a:lnTo>
                <a:lnTo>
                  <a:pt x="196215" y="25780"/>
                </a:lnTo>
                <a:lnTo>
                  <a:pt x="196215" y="16890"/>
                </a:lnTo>
                <a:lnTo>
                  <a:pt x="196215" y="7619"/>
                </a:lnTo>
                <a:lnTo>
                  <a:pt x="189229" y="0"/>
                </a:lnTo>
                <a:lnTo>
                  <a:pt x="179959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object 31"/>
          <p:cNvSpPr/>
          <p:nvPr/>
        </p:nvSpPr>
        <p:spPr>
          <a:xfrm>
            <a:off x="1322958" y="5487923"/>
            <a:ext cx="196215" cy="33655"/>
          </a:xfrm>
          <a:custGeom>
            <a:avLst/>
            <a:gdLst/>
            <a:ahLst/>
            <a:cxnLst/>
            <a:rect l="l" t="t" r="r" b="b"/>
            <a:pathLst>
              <a:path w="196215" h="33654">
                <a:moveTo>
                  <a:pt x="179959" y="0"/>
                </a:moveTo>
                <a:lnTo>
                  <a:pt x="172084" y="0"/>
                </a:lnTo>
                <a:lnTo>
                  <a:pt x="165481" y="5714"/>
                </a:lnTo>
                <a:lnTo>
                  <a:pt x="164084" y="13335"/>
                </a:lnTo>
                <a:lnTo>
                  <a:pt x="155321" y="13335"/>
                </a:lnTo>
                <a:lnTo>
                  <a:pt x="153543" y="5714"/>
                </a:lnTo>
                <a:lnTo>
                  <a:pt x="146938" y="0"/>
                </a:lnTo>
                <a:lnTo>
                  <a:pt x="139065" y="0"/>
                </a:lnTo>
                <a:lnTo>
                  <a:pt x="131063" y="0"/>
                </a:lnTo>
                <a:lnTo>
                  <a:pt x="124459" y="5714"/>
                </a:lnTo>
                <a:lnTo>
                  <a:pt x="123190" y="13335"/>
                </a:lnTo>
                <a:lnTo>
                  <a:pt x="73532" y="13335"/>
                </a:lnTo>
                <a:lnTo>
                  <a:pt x="71754" y="5714"/>
                </a:lnTo>
                <a:lnTo>
                  <a:pt x="65150" y="0"/>
                </a:lnTo>
                <a:lnTo>
                  <a:pt x="57150" y="0"/>
                </a:lnTo>
                <a:lnTo>
                  <a:pt x="49784" y="0"/>
                </a:lnTo>
                <a:lnTo>
                  <a:pt x="43179" y="5714"/>
                </a:lnTo>
                <a:lnTo>
                  <a:pt x="41402" y="13335"/>
                </a:lnTo>
                <a:lnTo>
                  <a:pt x="32638" y="13335"/>
                </a:lnTo>
                <a:lnTo>
                  <a:pt x="30860" y="5714"/>
                </a:lnTo>
                <a:lnTo>
                  <a:pt x="24256" y="0"/>
                </a:lnTo>
                <a:lnTo>
                  <a:pt x="16256" y="0"/>
                </a:lnTo>
                <a:lnTo>
                  <a:pt x="7493" y="0"/>
                </a:lnTo>
                <a:lnTo>
                  <a:pt x="0" y="7493"/>
                </a:lnTo>
                <a:lnTo>
                  <a:pt x="0" y="16383"/>
                </a:lnTo>
                <a:lnTo>
                  <a:pt x="0" y="25654"/>
                </a:lnTo>
                <a:lnTo>
                  <a:pt x="7493" y="33274"/>
                </a:lnTo>
                <a:lnTo>
                  <a:pt x="16256" y="33274"/>
                </a:lnTo>
                <a:lnTo>
                  <a:pt x="24256" y="33274"/>
                </a:lnTo>
                <a:lnTo>
                  <a:pt x="30860" y="27432"/>
                </a:lnTo>
                <a:lnTo>
                  <a:pt x="32638" y="19938"/>
                </a:lnTo>
                <a:lnTo>
                  <a:pt x="41402" y="19938"/>
                </a:lnTo>
                <a:lnTo>
                  <a:pt x="43179" y="27432"/>
                </a:lnTo>
                <a:lnTo>
                  <a:pt x="49784" y="33274"/>
                </a:lnTo>
                <a:lnTo>
                  <a:pt x="57150" y="33274"/>
                </a:lnTo>
                <a:lnTo>
                  <a:pt x="65150" y="33274"/>
                </a:lnTo>
                <a:lnTo>
                  <a:pt x="71754" y="27432"/>
                </a:lnTo>
                <a:lnTo>
                  <a:pt x="73532" y="19938"/>
                </a:lnTo>
                <a:lnTo>
                  <a:pt x="123190" y="19938"/>
                </a:lnTo>
                <a:lnTo>
                  <a:pt x="124459" y="27432"/>
                </a:lnTo>
                <a:lnTo>
                  <a:pt x="131063" y="33274"/>
                </a:lnTo>
                <a:lnTo>
                  <a:pt x="139065" y="33274"/>
                </a:lnTo>
                <a:lnTo>
                  <a:pt x="146938" y="33274"/>
                </a:lnTo>
                <a:lnTo>
                  <a:pt x="153543" y="27432"/>
                </a:lnTo>
                <a:lnTo>
                  <a:pt x="155321" y="19938"/>
                </a:lnTo>
                <a:lnTo>
                  <a:pt x="164084" y="19938"/>
                </a:lnTo>
                <a:lnTo>
                  <a:pt x="165481" y="27432"/>
                </a:lnTo>
                <a:lnTo>
                  <a:pt x="172084" y="33274"/>
                </a:lnTo>
                <a:lnTo>
                  <a:pt x="179959" y="33274"/>
                </a:lnTo>
                <a:lnTo>
                  <a:pt x="189229" y="33274"/>
                </a:lnTo>
                <a:lnTo>
                  <a:pt x="196215" y="25654"/>
                </a:lnTo>
                <a:lnTo>
                  <a:pt x="196215" y="16383"/>
                </a:lnTo>
                <a:lnTo>
                  <a:pt x="196215" y="7493"/>
                </a:lnTo>
                <a:lnTo>
                  <a:pt x="189229" y="0"/>
                </a:lnTo>
                <a:lnTo>
                  <a:pt x="179959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2" name="object 32"/>
          <p:cNvSpPr/>
          <p:nvPr/>
        </p:nvSpPr>
        <p:spPr>
          <a:xfrm>
            <a:off x="1322958" y="5440552"/>
            <a:ext cx="196215" cy="33655"/>
          </a:xfrm>
          <a:custGeom>
            <a:avLst/>
            <a:gdLst/>
            <a:ahLst/>
            <a:cxnLst/>
            <a:rect l="l" t="t" r="r" b="b"/>
            <a:pathLst>
              <a:path w="196215" h="33654">
                <a:moveTo>
                  <a:pt x="179959" y="0"/>
                </a:moveTo>
                <a:lnTo>
                  <a:pt x="172084" y="0"/>
                </a:lnTo>
                <a:lnTo>
                  <a:pt x="165481" y="5714"/>
                </a:lnTo>
                <a:lnTo>
                  <a:pt x="164084" y="12826"/>
                </a:lnTo>
                <a:lnTo>
                  <a:pt x="114427" y="12826"/>
                </a:lnTo>
                <a:lnTo>
                  <a:pt x="112649" y="5714"/>
                </a:lnTo>
                <a:lnTo>
                  <a:pt x="106044" y="0"/>
                </a:lnTo>
                <a:lnTo>
                  <a:pt x="98171" y="0"/>
                </a:lnTo>
                <a:lnTo>
                  <a:pt x="90169" y="0"/>
                </a:lnTo>
                <a:lnTo>
                  <a:pt x="84074" y="5714"/>
                </a:lnTo>
                <a:lnTo>
                  <a:pt x="82296" y="12826"/>
                </a:lnTo>
                <a:lnTo>
                  <a:pt x="73532" y="12826"/>
                </a:lnTo>
                <a:lnTo>
                  <a:pt x="71754" y="5714"/>
                </a:lnTo>
                <a:lnTo>
                  <a:pt x="65150" y="0"/>
                </a:lnTo>
                <a:lnTo>
                  <a:pt x="57150" y="0"/>
                </a:lnTo>
                <a:lnTo>
                  <a:pt x="49784" y="0"/>
                </a:lnTo>
                <a:lnTo>
                  <a:pt x="43179" y="5714"/>
                </a:lnTo>
                <a:lnTo>
                  <a:pt x="41402" y="12826"/>
                </a:lnTo>
                <a:lnTo>
                  <a:pt x="32638" y="12826"/>
                </a:lnTo>
                <a:lnTo>
                  <a:pt x="30860" y="5714"/>
                </a:lnTo>
                <a:lnTo>
                  <a:pt x="24256" y="0"/>
                </a:lnTo>
                <a:lnTo>
                  <a:pt x="16256" y="0"/>
                </a:lnTo>
                <a:lnTo>
                  <a:pt x="7493" y="0"/>
                </a:lnTo>
                <a:lnTo>
                  <a:pt x="0" y="7492"/>
                </a:lnTo>
                <a:lnTo>
                  <a:pt x="0" y="16382"/>
                </a:lnTo>
                <a:lnTo>
                  <a:pt x="0" y="25653"/>
                </a:lnTo>
                <a:lnTo>
                  <a:pt x="7493" y="33273"/>
                </a:lnTo>
                <a:lnTo>
                  <a:pt x="16256" y="33273"/>
                </a:lnTo>
                <a:lnTo>
                  <a:pt x="24256" y="33273"/>
                </a:lnTo>
                <a:lnTo>
                  <a:pt x="30860" y="27431"/>
                </a:lnTo>
                <a:lnTo>
                  <a:pt x="32638" y="19938"/>
                </a:lnTo>
                <a:lnTo>
                  <a:pt x="41402" y="19938"/>
                </a:lnTo>
                <a:lnTo>
                  <a:pt x="43179" y="27431"/>
                </a:lnTo>
                <a:lnTo>
                  <a:pt x="49784" y="33273"/>
                </a:lnTo>
                <a:lnTo>
                  <a:pt x="57150" y="33273"/>
                </a:lnTo>
                <a:lnTo>
                  <a:pt x="65150" y="33273"/>
                </a:lnTo>
                <a:lnTo>
                  <a:pt x="71754" y="27431"/>
                </a:lnTo>
                <a:lnTo>
                  <a:pt x="73532" y="19938"/>
                </a:lnTo>
                <a:lnTo>
                  <a:pt x="82296" y="19938"/>
                </a:lnTo>
                <a:lnTo>
                  <a:pt x="84074" y="27431"/>
                </a:lnTo>
                <a:lnTo>
                  <a:pt x="90169" y="33273"/>
                </a:lnTo>
                <a:lnTo>
                  <a:pt x="98171" y="33273"/>
                </a:lnTo>
                <a:lnTo>
                  <a:pt x="106044" y="33273"/>
                </a:lnTo>
                <a:lnTo>
                  <a:pt x="112649" y="27431"/>
                </a:lnTo>
                <a:lnTo>
                  <a:pt x="114427" y="19938"/>
                </a:lnTo>
                <a:lnTo>
                  <a:pt x="164084" y="19938"/>
                </a:lnTo>
                <a:lnTo>
                  <a:pt x="165481" y="27431"/>
                </a:lnTo>
                <a:lnTo>
                  <a:pt x="172084" y="33273"/>
                </a:lnTo>
                <a:lnTo>
                  <a:pt x="179959" y="33273"/>
                </a:lnTo>
                <a:lnTo>
                  <a:pt x="189229" y="33273"/>
                </a:lnTo>
                <a:lnTo>
                  <a:pt x="196215" y="25653"/>
                </a:lnTo>
                <a:lnTo>
                  <a:pt x="196215" y="16382"/>
                </a:lnTo>
                <a:lnTo>
                  <a:pt x="196215" y="7492"/>
                </a:lnTo>
                <a:lnTo>
                  <a:pt x="189229" y="0"/>
                </a:lnTo>
                <a:lnTo>
                  <a:pt x="179959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3" name="object 33"/>
          <p:cNvSpPr/>
          <p:nvPr/>
        </p:nvSpPr>
        <p:spPr>
          <a:xfrm>
            <a:off x="1322958" y="5393181"/>
            <a:ext cx="196215" cy="33020"/>
          </a:xfrm>
          <a:custGeom>
            <a:avLst/>
            <a:gdLst/>
            <a:ahLst/>
            <a:cxnLst/>
            <a:rect l="l" t="t" r="r" b="b"/>
            <a:pathLst>
              <a:path w="196215" h="33020">
                <a:moveTo>
                  <a:pt x="179959" y="0"/>
                </a:moveTo>
                <a:lnTo>
                  <a:pt x="172084" y="0"/>
                </a:lnTo>
                <a:lnTo>
                  <a:pt x="165481" y="5334"/>
                </a:lnTo>
                <a:lnTo>
                  <a:pt x="164084" y="12826"/>
                </a:lnTo>
                <a:lnTo>
                  <a:pt x="114427" y="12826"/>
                </a:lnTo>
                <a:lnTo>
                  <a:pt x="112649" y="5334"/>
                </a:lnTo>
                <a:lnTo>
                  <a:pt x="106044" y="0"/>
                </a:lnTo>
                <a:lnTo>
                  <a:pt x="98171" y="0"/>
                </a:lnTo>
                <a:lnTo>
                  <a:pt x="90169" y="0"/>
                </a:lnTo>
                <a:lnTo>
                  <a:pt x="84074" y="5334"/>
                </a:lnTo>
                <a:lnTo>
                  <a:pt x="82296" y="12826"/>
                </a:lnTo>
                <a:lnTo>
                  <a:pt x="73532" y="12826"/>
                </a:lnTo>
                <a:lnTo>
                  <a:pt x="71754" y="5334"/>
                </a:lnTo>
                <a:lnTo>
                  <a:pt x="65150" y="0"/>
                </a:lnTo>
                <a:lnTo>
                  <a:pt x="57150" y="0"/>
                </a:lnTo>
                <a:lnTo>
                  <a:pt x="49784" y="0"/>
                </a:lnTo>
                <a:lnTo>
                  <a:pt x="43179" y="5334"/>
                </a:lnTo>
                <a:lnTo>
                  <a:pt x="41402" y="12826"/>
                </a:lnTo>
                <a:lnTo>
                  <a:pt x="32638" y="12826"/>
                </a:lnTo>
                <a:lnTo>
                  <a:pt x="30860" y="5334"/>
                </a:lnTo>
                <a:lnTo>
                  <a:pt x="24256" y="0"/>
                </a:lnTo>
                <a:lnTo>
                  <a:pt x="16256" y="0"/>
                </a:lnTo>
                <a:lnTo>
                  <a:pt x="7493" y="0"/>
                </a:lnTo>
                <a:lnTo>
                  <a:pt x="0" y="7492"/>
                </a:lnTo>
                <a:lnTo>
                  <a:pt x="0" y="16382"/>
                </a:lnTo>
                <a:lnTo>
                  <a:pt x="0" y="25653"/>
                </a:lnTo>
                <a:lnTo>
                  <a:pt x="7493" y="32765"/>
                </a:lnTo>
                <a:lnTo>
                  <a:pt x="16256" y="32765"/>
                </a:lnTo>
                <a:lnTo>
                  <a:pt x="24256" y="32765"/>
                </a:lnTo>
                <a:lnTo>
                  <a:pt x="30860" y="27431"/>
                </a:lnTo>
                <a:lnTo>
                  <a:pt x="32638" y="19938"/>
                </a:lnTo>
                <a:lnTo>
                  <a:pt x="41402" y="19938"/>
                </a:lnTo>
                <a:lnTo>
                  <a:pt x="43179" y="27431"/>
                </a:lnTo>
                <a:lnTo>
                  <a:pt x="49784" y="32765"/>
                </a:lnTo>
                <a:lnTo>
                  <a:pt x="57150" y="32765"/>
                </a:lnTo>
                <a:lnTo>
                  <a:pt x="65150" y="32765"/>
                </a:lnTo>
                <a:lnTo>
                  <a:pt x="71754" y="27431"/>
                </a:lnTo>
                <a:lnTo>
                  <a:pt x="73532" y="19938"/>
                </a:lnTo>
                <a:lnTo>
                  <a:pt x="82296" y="19938"/>
                </a:lnTo>
                <a:lnTo>
                  <a:pt x="84074" y="27431"/>
                </a:lnTo>
                <a:lnTo>
                  <a:pt x="90169" y="32765"/>
                </a:lnTo>
                <a:lnTo>
                  <a:pt x="98171" y="32765"/>
                </a:lnTo>
                <a:lnTo>
                  <a:pt x="106044" y="32765"/>
                </a:lnTo>
                <a:lnTo>
                  <a:pt x="112649" y="27431"/>
                </a:lnTo>
                <a:lnTo>
                  <a:pt x="114427" y="19938"/>
                </a:lnTo>
                <a:lnTo>
                  <a:pt x="164084" y="19938"/>
                </a:lnTo>
                <a:lnTo>
                  <a:pt x="165481" y="27431"/>
                </a:lnTo>
                <a:lnTo>
                  <a:pt x="172084" y="32765"/>
                </a:lnTo>
                <a:lnTo>
                  <a:pt x="179959" y="32765"/>
                </a:lnTo>
                <a:lnTo>
                  <a:pt x="189229" y="32765"/>
                </a:lnTo>
                <a:lnTo>
                  <a:pt x="196215" y="25653"/>
                </a:lnTo>
                <a:lnTo>
                  <a:pt x="196215" y="16382"/>
                </a:lnTo>
                <a:lnTo>
                  <a:pt x="196215" y="7492"/>
                </a:lnTo>
                <a:lnTo>
                  <a:pt x="189229" y="0"/>
                </a:lnTo>
                <a:lnTo>
                  <a:pt x="179959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4" name="object 34"/>
          <p:cNvSpPr/>
          <p:nvPr/>
        </p:nvSpPr>
        <p:spPr>
          <a:xfrm>
            <a:off x="1322958" y="5345810"/>
            <a:ext cx="196215" cy="33020"/>
          </a:xfrm>
          <a:custGeom>
            <a:avLst/>
            <a:gdLst/>
            <a:ahLst/>
            <a:cxnLst/>
            <a:rect l="l" t="t" r="r" b="b"/>
            <a:pathLst>
              <a:path w="196215" h="33020">
                <a:moveTo>
                  <a:pt x="196215" y="12826"/>
                </a:moveTo>
                <a:lnTo>
                  <a:pt x="196215" y="19938"/>
                </a:lnTo>
                <a:lnTo>
                  <a:pt x="195834" y="19938"/>
                </a:lnTo>
                <a:lnTo>
                  <a:pt x="194437" y="27432"/>
                </a:lnTo>
                <a:lnTo>
                  <a:pt x="187832" y="32765"/>
                </a:lnTo>
                <a:lnTo>
                  <a:pt x="179959" y="32765"/>
                </a:lnTo>
                <a:lnTo>
                  <a:pt x="172084" y="32765"/>
                </a:lnTo>
                <a:lnTo>
                  <a:pt x="165481" y="27432"/>
                </a:lnTo>
                <a:lnTo>
                  <a:pt x="164084" y="19938"/>
                </a:lnTo>
                <a:lnTo>
                  <a:pt x="156209" y="19938"/>
                </a:lnTo>
                <a:lnTo>
                  <a:pt x="154431" y="27432"/>
                </a:lnTo>
                <a:lnTo>
                  <a:pt x="147828" y="32765"/>
                </a:lnTo>
                <a:lnTo>
                  <a:pt x="139953" y="32765"/>
                </a:lnTo>
                <a:lnTo>
                  <a:pt x="131953" y="32765"/>
                </a:lnTo>
                <a:lnTo>
                  <a:pt x="125349" y="27432"/>
                </a:lnTo>
                <a:lnTo>
                  <a:pt x="124078" y="19938"/>
                </a:lnTo>
                <a:lnTo>
                  <a:pt x="73532" y="19938"/>
                </a:lnTo>
                <a:lnTo>
                  <a:pt x="71754" y="27432"/>
                </a:lnTo>
                <a:lnTo>
                  <a:pt x="65150" y="32765"/>
                </a:lnTo>
                <a:lnTo>
                  <a:pt x="57150" y="32765"/>
                </a:lnTo>
                <a:lnTo>
                  <a:pt x="49784" y="32765"/>
                </a:lnTo>
                <a:lnTo>
                  <a:pt x="43179" y="27432"/>
                </a:lnTo>
                <a:lnTo>
                  <a:pt x="41402" y="19938"/>
                </a:lnTo>
                <a:lnTo>
                  <a:pt x="32638" y="19938"/>
                </a:lnTo>
                <a:lnTo>
                  <a:pt x="30860" y="27432"/>
                </a:lnTo>
                <a:lnTo>
                  <a:pt x="24256" y="32765"/>
                </a:lnTo>
                <a:lnTo>
                  <a:pt x="16256" y="32765"/>
                </a:lnTo>
                <a:lnTo>
                  <a:pt x="7493" y="32765"/>
                </a:lnTo>
                <a:lnTo>
                  <a:pt x="0" y="25273"/>
                </a:lnTo>
                <a:lnTo>
                  <a:pt x="0" y="16383"/>
                </a:lnTo>
                <a:lnTo>
                  <a:pt x="0" y="7112"/>
                </a:lnTo>
                <a:lnTo>
                  <a:pt x="7493" y="0"/>
                </a:lnTo>
                <a:lnTo>
                  <a:pt x="16256" y="0"/>
                </a:lnTo>
                <a:lnTo>
                  <a:pt x="24256" y="0"/>
                </a:lnTo>
                <a:lnTo>
                  <a:pt x="30860" y="5334"/>
                </a:lnTo>
                <a:lnTo>
                  <a:pt x="32638" y="12826"/>
                </a:lnTo>
                <a:lnTo>
                  <a:pt x="41402" y="12826"/>
                </a:lnTo>
                <a:lnTo>
                  <a:pt x="43179" y="5334"/>
                </a:lnTo>
                <a:lnTo>
                  <a:pt x="49784" y="0"/>
                </a:lnTo>
                <a:lnTo>
                  <a:pt x="57150" y="0"/>
                </a:lnTo>
                <a:lnTo>
                  <a:pt x="65150" y="0"/>
                </a:lnTo>
                <a:lnTo>
                  <a:pt x="71754" y="5334"/>
                </a:lnTo>
                <a:lnTo>
                  <a:pt x="73532" y="12826"/>
                </a:lnTo>
                <a:lnTo>
                  <a:pt x="124078" y="12826"/>
                </a:lnTo>
                <a:lnTo>
                  <a:pt x="125349" y="5334"/>
                </a:lnTo>
                <a:lnTo>
                  <a:pt x="131953" y="0"/>
                </a:lnTo>
                <a:lnTo>
                  <a:pt x="139953" y="0"/>
                </a:lnTo>
                <a:lnTo>
                  <a:pt x="147828" y="0"/>
                </a:lnTo>
                <a:lnTo>
                  <a:pt x="154431" y="5334"/>
                </a:lnTo>
                <a:lnTo>
                  <a:pt x="156209" y="12826"/>
                </a:lnTo>
                <a:lnTo>
                  <a:pt x="164084" y="12826"/>
                </a:lnTo>
                <a:lnTo>
                  <a:pt x="165481" y="5334"/>
                </a:lnTo>
                <a:lnTo>
                  <a:pt x="172084" y="0"/>
                </a:lnTo>
                <a:lnTo>
                  <a:pt x="179959" y="0"/>
                </a:lnTo>
                <a:lnTo>
                  <a:pt x="187832" y="0"/>
                </a:lnTo>
                <a:lnTo>
                  <a:pt x="194437" y="5334"/>
                </a:lnTo>
                <a:lnTo>
                  <a:pt x="195834" y="12826"/>
                </a:lnTo>
                <a:lnTo>
                  <a:pt x="196215" y="12826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5" name="object 35"/>
          <p:cNvSpPr/>
          <p:nvPr/>
        </p:nvSpPr>
        <p:spPr>
          <a:xfrm>
            <a:off x="1282064" y="6230111"/>
            <a:ext cx="276225" cy="33832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6" name="object 36"/>
          <p:cNvSpPr/>
          <p:nvPr/>
        </p:nvSpPr>
        <p:spPr>
          <a:xfrm>
            <a:off x="2539364" y="2293492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4" h="153669">
                <a:moveTo>
                  <a:pt x="183515" y="58674"/>
                </a:moveTo>
                <a:lnTo>
                  <a:pt x="0" y="58674"/>
                </a:lnTo>
                <a:lnTo>
                  <a:pt x="56768" y="94996"/>
                </a:lnTo>
                <a:lnTo>
                  <a:pt x="35052" y="153670"/>
                </a:lnTo>
                <a:lnTo>
                  <a:pt x="91693" y="117475"/>
                </a:lnTo>
                <a:lnTo>
                  <a:pt x="135066" y="117475"/>
                </a:lnTo>
                <a:lnTo>
                  <a:pt x="126746" y="94996"/>
                </a:lnTo>
                <a:lnTo>
                  <a:pt x="183515" y="58674"/>
                </a:lnTo>
                <a:close/>
              </a:path>
              <a:path w="183514" h="153669">
                <a:moveTo>
                  <a:pt x="135066" y="117475"/>
                </a:moveTo>
                <a:lnTo>
                  <a:pt x="91693" y="117475"/>
                </a:lnTo>
                <a:lnTo>
                  <a:pt x="148462" y="153670"/>
                </a:lnTo>
                <a:lnTo>
                  <a:pt x="135066" y="117475"/>
                </a:lnTo>
                <a:close/>
              </a:path>
              <a:path w="183514" h="153669">
                <a:moveTo>
                  <a:pt x="91693" y="0"/>
                </a:moveTo>
                <a:lnTo>
                  <a:pt x="70104" y="58674"/>
                </a:lnTo>
                <a:lnTo>
                  <a:pt x="113411" y="58674"/>
                </a:lnTo>
                <a:lnTo>
                  <a:pt x="91693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7" name="object 37"/>
          <p:cNvSpPr/>
          <p:nvPr/>
        </p:nvSpPr>
        <p:spPr>
          <a:xfrm>
            <a:off x="2539364" y="2293492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4" h="153669">
                <a:moveTo>
                  <a:pt x="0" y="58674"/>
                </a:moveTo>
                <a:lnTo>
                  <a:pt x="70104" y="58674"/>
                </a:lnTo>
                <a:lnTo>
                  <a:pt x="91693" y="0"/>
                </a:lnTo>
                <a:lnTo>
                  <a:pt x="113411" y="58674"/>
                </a:lnTo>
                <a:lnTo>
                  <a:pt x="183515" y="58674"/>
                </a:lnTo>
                <a:lnTo>
                  <a:pt x="126746" y="94996"/>
                </a:lnTo>
                <a:lnTo>
                  <a:pt x="148462" y="153670"/>
                </a:lnTo>
                <a:lnTo>
                  <a:pt x="91693" y="117475"/>
                </a:lnTo>
                <a:lnTo>
                  <a:pt x="35052" y="153670"/>
                </a:lnTo>
                <a:lnTo>
                  <a:pt x="56768" y="94996"/>
                </a:lnTo>
                <a:lnTo>
                  <a:pt x="0" y="58674"/>
                </a:lnTo>
                <a:close/>
              </a:path>
            </a:pathLst>
          </a:custGeom>
          <a:ln w="190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8" name="object 38"/>
          <p:cNvSpPr txBox="1"/>
          <p:nvPr/>
        </p:nvSpPr>
        <p:spPr>
          <a:xfrm>
            <a:off x="2708275" y="2277617"/>
            <a:ext cx="241300" cy="136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i="1" spc="-5" dirty="0">
                <a:solidFill>
                  <a:srgbClr val="7E7E7E"/>
                </a:solidFill>
                <a:latin typeface="Arial"/>
                <a:cs typeface="Arial"/>
              </a:rPr>
              <a:t>К</a:t>
            </a:r>
            <a:r>
              <a:rPr sz="800" b="1" i="1" dirty="0">
                <a:solidFill>
                  <a:srgbClr val="7E7E7E"/>
                </a:solidFill>
                <a:latin typeface="Arial"/>
                <a:cs typeface="Arial"/>
              </a:rPr>
              <a:t>иїв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260475" y="6623684"/>
            <a:ext cx="372110" cy="38353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0" name="object 40"/>
          <p:cNvSpPr/>
          <p:nvPr/>
        </p:nvSpPr>
        <p:spPr>
          <a:xfrm>
            <a:off x="1623060" y="6255765"/>
            <a:ext cx="57150" cy="15112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1" name="object 41"/>
          <p:cNvSpPr/>
          <p:nvPr/>
        </p:nvSpPr>
        <p:spPr>
          <a:xfrm>
            <a:off x="1623060" y="6255765"/>
            <a:ext cx="57150" cy="151130"/>
          </a:xfrm>
          <a:custGeom>
            <a:avLst/>
            <a:gdLst/>
            <a:ahLst/>
            <a:cxnLst/>
            <a:rect l="l" t="t" r="r" b="b"/>
            <a:pathLst>
              <a:path w="57150" h="151129">
                <a:moveTo>
                  <a:pt x="5588" y="151129"/>
                </a:moveTo>
                <a:lnTo>
                  <a:pt x="5588" y="150113"/>
                </a:lnTo>
                <a:lnTo>
                  <a:pt x="6096" y="147954"/>
                </a:lnTo>
                <a:lnTo>
                  <a:pt x="8509" y="141096"/>
                </a:lnTo>
                <a:lnTo>
                  <a:pt x="16383" y="120141"/>
                </a:lnTo>
                <a:lnTo>
                  <a:pt x="24003" y="99187"/>
                </a:lnTo>
                <a:lnTo>
                  <a:pt x="26670" y="91566"/>
                </a:lnTo>
                <a:lnTo>
                  <a:pt x="27304" y="89534"/>
                </a:lnTo>
                <a:lnTo>
                  <a:pt x="27304" y="88518"/>
                </a:lnTo>
                <a:lnTo>
                  <a:pt x="26923" y="87756"/>
                </a:lnTo>
                <a:lnTo>
                  <a:pt x="26034" y="87121"/>
                </a:lnTo>
                <a:lnTo>
                  <a:pt x="22859" y="85343"/>
                </a:lnTo>
                <a:lnTo>
                  <a:pt x="13715" y="80898"/>
                </a:lnTo>
                <a:lnTo>
                  <a:pt x="8763" y="78104"/>
                </a:lnTo>
                <a:lnTo>
                  <a:pt x="4698" y="75691"/>
                </a:lnTo>
                <a:lnTo>
                  <a:pt x="1524" y="73659"/>
                </a:lnTo>
                <a:lnTo>
                  <a:pt x="253" y="72643"/>
                </a:lnTo>
                <a:lnTo>
                  <a:pt x="0" y="71627"/>
                </a:lnTo>
                <a:lnTo>
                  <a:pt x="0" y="70865"/>
                </a:lnTo>
                <a:lnTo>
                  <a:pt x="24638" y="33400"/>
                </a:lnTo>
                <a:lnTo>
                  <a:pt x="48640" y="2412"/>
                </a:lnTo>
                <a:lnTo>
                  <a:pt x="51308" y="0"/>
                </a:lnTo>
                <a:lnTo>
                  <a:pt x="51308" y="634"/>
                </a:lnTo>
                <a:lnTo>
                  <a:pt x="50672" y="2793"/>
                </a:lnTo>
                <a:lnTo>
                  <a:pt x="48387" y="9905"/>
                </a:lnTo>
                <a:lnTo>
                  <a:pt x="40766" y="30987"/>
                </a:lnTo>
                <a:lnTo>
                  <a:pt x="33146" y="52323"/>
                </a:lnTo>
                <a:lnTo>
                  <a:pt x="30479" y="59562"/>
                </a:lnTo>
                <a:lnTo>
                  <a:pt x="29845" y="61594"/>
                </a:lnTo>
                <a:lnTo>
                  <a:pt x="29590" y="62610"/>
                </a:lnTo>
                <a:lnTo>
                  <a:pt x="30226" y="62991"/>
                </a:lnTo>
                <a:lnTo>
                  <a:pt x="31115" y="63626"/>
                </a:lnTo>
                <a:lnTo>
                  <a:pt x="34035" y="65404"/>
                </a:lnTo>
                <a:lnTo>
                  <a:pt x="43434" y="69850"/>
                </a:lnTo>
                <a:lnTo>
                  <a:pt x="48387" y="72262"/>
                </a:lnTo>
                <a:lnTo>
                  <a:pt x="52451" y="74675"/>
                </a:lnTo>
                <a:lnTo>
                  <a:pt x="55626" y="77088"/>
                </a:lnTo>
                <a:lnTo>
                  <a:pt x="56515" y="78104"/>
                </a:lnTo>
                <a:lnTo>
                  <a:pt x="57150" y="79120"/>
                </a:lnTo>
                <a:lnTo>
                  <a:pt x="57150" y="79882"/>
                </a:lnTo>
                <a:lnTo>
                  <a:pt x="56515" y="80898"/>
                </a:lnTo>
                <a:lnTo>
                  <a:pt x="55117" y="83692"/>
                </a:lnTo>
                <a:lnTo>
                  <a:pt x="32258" y="117347"/>
                </a:lnTo>
                <a:lnTo>
                  <a:pt x="8254" y="148335"/>
                </a:lnTo>
                <a:lnTo>
                  <a:pt x="6477" y="150367"/>
                </a:lnTo>
                <a:lnTo>
                  <a:pt x="5588" y="151129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2" name="object 42"/>
          <p:cNvSpPr txBox="1"/>
          <p:nvPr/>
        </p:nvSpPr>
        <p:spPr>
          <a:xfrm>
            <a:off x="1159560" y="863345"/>
            <a:ext cx="2518410" cy="918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75"/>
              </a:lnSpc>
            </a:pPr>
            <a:r>
              <a:rPr sz="2000" b="1" dirty="0">
                <a:latin typeface="Arial"/>
                <a:cs typeface="Arial"/>
              </a:rPr>
              <a:t>Центренерго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ts val="1655"/>
              </a:lnSpc>
            </a:pPr>
            <a:r>
              <a:rPr sz="1400" i="1" dirty="0">
                <a:latin typeface="Arial"/>
                <a:cs typeface="Arial"/>
              </a:rPr>
              <a:t>Виробництво</a:t>
            </a:r>
            <a:r>
              <a:rPr sz="1400" i="1" spc="-45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електроенергії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486409">
              <a:lnSpc>
                <a:spcPct val="100000"/>
              </a:lnSpc>
            </a:pPr>
            <a:r>
              <a:rPr sz="1200" b="1" spc="-5" dirty="0">
                <a:solidFill>
                  <a:srgbClr val="404040"/>
                </a:solidFill>
                <a:latin typeface="Arial"/>
                <a:cs typeface="Arial"/>
              </a:rPr>
              <a:t>Карта</a:t>
            </a:r>
            <a:r>
              <a:rPr sz="1200" b="1" spc="-7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404040"/>
                </a:solidFill>
                <a:latin typeface="Arial"/>
                <a:cs typeface="Arial"/>
              </a:rPr>
              <a:t>України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3" name="object 4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15</a:t>
            </a:fld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479039"/>
            <a:ext cx="6039485" cy="761365"/>
          </a:xfrm>
          <a:custGeom>
            <a:avLst/>
            <a:gdLst/>
            <a:ahLst/>
            <a:cxnLst/>
            <a:rect l="l" t="t" r="r" b="b"/>
            <a:pathLst>
              <a:path w="6039485" h="761364">
                <a:moveTo>
                  <a:pt x="5366258" y="0"/>
                </a:moveTo>
                <a:lnTo>
                  <a:pt x="0" y="0"/>
                </a:lnTo>
                <a:lnTo>
                  <a:pt x="0" y="761365"/>
                </a:lnTo>
                <a:lnTo>
                  <a:pt x="5366258" y="761365"/>
                </a:lnTo>
                <a:lnTo>
                  <a:pt x="6039485" y="380619"/>
                </a:lnTo>
                <a:lnTo>
                  <a:pt x="5366258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068120" y="2632708"/>
            <a:ext cx="4133850" cy="4206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ПОВНИЙ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ПЕРЕЛІК ДЕРЖАВНИХ</a:t>
            </a:r>
            <a:r>
              <a:rPr sz="1400" spc="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ПІДПРИЄМСТВ</a:t>
            </a:r>
            <a:endParaRPr sz="1400" dirty="0">
              <a:latin typeface="Arial"/>
              <a:cs typeface="Arial"/>
            </a:endParaRPr>
          </a:p>
          <a:p>
            <a:pPr marL="12700"/>
            <a:r>
              <a:rPr sz="1400" b="1" dirty="0">
                <a:solidFill>
                  <a:srgbClr val="333333"/>
                </a:solidFill>
                <a:latin typeface="Arial"/>
                <a:cs typeface="Arial"/>
              </a:rPr>
              <a:t>ДО </a:t>
            </a:r>
            <a:r>
              <a:rPr sz="1400" b="1" spc="-5" dirty="0">
                <a:solidFill>
                  <a:srgbClr val="333333"/>
                </a:solidFill>
                <a:latin typeface="Arial"/>
                <a:cs typeface="Arial"/>
              </a:rPr>
              <a:t>ПРИВАТИЗАЦІЇ 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В </a:t>
            </a:r>
            <a:r>
              <a:rPr sz="1400" spc="-5" dirty="0" smtClean="0">
                <a:solidFill>
                  <a:srgbClr val="333333"/>
                </a:solidFill>
                <a:latin typeface="Arial"/>
                <a:cs typeface="Arial"/>
              </a:rPr>
              <a:t>201</a:t>
            </a:r>
            <a:r>
              <a:rPr lang="uk-UA" sz="1400" spc="-5" dirty="0" smtClean="0">
                <a:solidFill>
                  <a:srgbClr val="333333"/>
                </a:solidFill>
                <a:latin typeface="Arial"/>
                <a:cs typeface="Arial"/>
              </a:rPr>
              <a:t>7</a:t>
            </a:r>
            <a:r>
              <a:rPr sz="1400" dirty="0" smtClean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lang="uk-UA" sz="1400" dirty="0" smtClean="0">
                <a:solidFill>
                  <a:srgbClr val="333333"/>
                </a:solidFill>
                <a:latin typeface="Arial"/>
                <a:cs typeface="Arial"/>
              </a:rPr>
              <a:t>– 2018 </a:t>
            </a:r>
            <a:r>
              <a:rPr sz="1400" spc="-5" dirty="0" smtClean="0">
                <a:solidFill>
                  <a:srgbClr val="333333"/>
                </a:solidFill>
                <a:latin typeface="Arial"/>
                <a:cs typeface="Arial"/>
              </a:rPr>
              <a:t>РО</a:t>
            </a:r>
            <a:r>
              <a:rPr lang="uk-UA" sz="1400" spc="-5" dirty="0" smtClean="0">
                <a:solidFill>
                  <a:srgbClr val="333333"/>
                </a:solidFill>
                <a:latin typeface="Arial"/>
                <a:cs typeface="Arial"/>
              </a:rPr>
              <a:t>КАХ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8120" y="5708776"/>
            <a:ext cx="5967095" cy="3181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400" b="1" dirty="0">
                <a:solidFill>
                  <a:srgbClr val="333333"/>
                </a:solidFill>
                <a:latin typeface="Arial"/>
                <a:cs typeface="Arial"/>
              </a:rPr>
              <a:t>Перелік</a:t>
            </a:r>
            <a:r>
              <a:rPr sz="1400" b="1" spc="-7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333333"/>
                </a:solidFill>
                <a:latin typeface="Arial"/>
                <a:cs typeface="Arial"/>
              </a:rPr>
              <a:t>скорочень:</a:t>
            </a:r>
            <a:endParaRPr sz="140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1155"/>
              </a:spcBef>
            </a:pPr>
            <a:r>
              <a:rPr sz="1000" u="sng" spc="-10" dirty="0">
                <a:solidFill>
                  <a:srgbClr val="333333"/>
                </a:solidFill>
                <a:latin typeface="Arial"/>
                <a:cs typeface="Arial"/>
              </a:rPr>
              <a:t>ДП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- підприємство, </a:t>
            </a:r>
            <a:r>
              <a:rPr sz="1000" spc="-10" dirty="0">
                <a:solidFill>
                  <a:srgbClr val="333333"/>
                </a:solidFill>
                <a:latin typeface="Arial"/>
                <a:cs typeface="Arial"/>
              </a:rPr>
              <a:t>що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засноване та діє на </a:t>
            </a:r>
            <a:r>
              <a:rPr sz="1000" dirty="0">
                <a:solidFill>
                  <a:srgbClr val="333333"/>
                </a:solidFill>
                <a:latin typeface="Arial"/>
                <a:cs typeface="Arial"/>
              </a:rPr>
              <a:t>державній</a:t>
            </a:r>
            <a:r>
              <a:rPr sz="1000" spc="1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власності.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50" dirty="0">
              <a:latin typeface="Times New Roman"/>
              <a:cs typeface="Times New Roman"/>
            </a:endParaRPr>
          </a:p>
          <a:p>
            <a:pPr marL="12700" marR="10160" algn="just">
              <a:lnSpc>
                <a:spcPts val="1150"/>
              </a:lnSpc>
            </a:pPr>
            <a:r>
              <a:rPr sz="1000" u="sng" spc="-10" dirty="0">
                <a:solidFill>
                  <a:srgbClr val="333333"/>
                </a:solidFill>
                <a:latin typeface="Arial"/>
                <a:cs typeface="Arial"/>
              </a:rPr>
              <a:t>ВП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- це підрозділ юридичної особи, </a:t>
            </a:r>
            <a:r>
              <a:rPr sz="1000" spc="-10" dirty="0">
                <a:solidFill>
                  <a:srgbClr val="333333"/>
                </a:solidFill>
                <a:latin typeface="Arial"/>
                <a:cs typeface="Arial"/>
              </a:rPr>
              <a:t>що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знаходиться поза її місцезнаходженням </a:t>
            </a:r>
            <a:r>
              <a:rPr sz="1000" dirty="0">
                <a:solidFill>
                  <a:srgbClr val="333333"/>
                </a:solidFill>
                <a:latin typeface="Arial"/>
                <a:cs typeface="Arial"/>
              </a:rPr>
              <a:t>та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виробляє  продукцію, </a:t>
            </a:r>
            <a:r>
              <a:rPr sz="1000" dirty="0">
                <a:solidFill>
                  <a:srgbClr val="333333"/>
                </a:solidFill>
                <a:latin typeface="Arial"/>
                <a:cs typeface="Arial"/>
              </a:rPr>
              <a:t>надає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послуги </a:t>
            </a:r>
            <a:r>
              <a:rPr sz="1000" spc="-10" dirty="0">
                <a:solidFill>
                  <a:srgbClr val="333333"/>
                </a:solidFill>
                <a:latin typeface="Arial"/>
                <a:cs typeface="Arial"/>
              </a:rPr>
              <a:t>від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імені юридичної особи, або здійснює представництво і захист інтересів  юридичної особи. Відокремлений підрозділ не є юридичною</a:t>
            </a:r>
            <a:r>
              <a:rPr sz="1000" spc="1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особою.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5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000" u="sng" spc="-5" dirty="0">
                <a:solidFill>
                  <a:srgbClr val="333333"/>
                </a:solidFill>
                <a:latin typeface="Arial"/>
                <a:cs typeface="Arial"/>
              </a:rPr>
              <a:t>Н.Д.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– немає</a:t>
            </a:r>
            <a:r>
              <a:rPr sz="1000" spc="-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даних.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50" dirty="0">
              <a:latin typeface="Times New Roman"/>
              <a:cs typeface="Times New Roman"/>
            </a:endParaRPr>
          </a:p>
          <a:p>
            <a:pPr marL="12700" marR="6985" algn="just">
              <a:lnSpc>
                <a:spcPts val="1150"/>
              </a:lnSpc>
            </a:pPr>
            <a:r>
              <a:rPr sz="1000" u="sng" spc="-5" dirty="0">
                <a:solidFill>
                  <a:srgbClr val="333333"/>
                </a:solidFill>
                <a:latin typeface="Arial"/>
                <a:cs typeface="Arial"/>
              </a:rPr>
              <a:t>EBITDA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- аналітичний показник, </a:t>
            </a:r>
            <a:r>
              <a:rPr sz="1000" spc="-10" dirty="0">
                <a:solidFill>
                  <a:srgbClr val="333333"/>
                </a:solidFill>
                <a:latin typeface="Arial"/>
                <a:cs typeface="Arial"/>
              </a:rPr>
              <a:t>що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дорівнює обсягу </a:t>
            </a:r>
            <a:r>
              <a:rPr sz="1000" dirty="0">
                <a:solidFill>
                  <a:srgbClr val="333333"/>
                </a:solidFill>
                <a:latin typeface="Arial"/>
                <a:cs typeface="Arial"/>
              </a:rPr>
              <a:t>прибутку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до вирахування витрат за відсотками,  сплати податків та амортизаційних відрахувань. Використовується для оцінки </a:t>
            </a:r>
            <a:r>
              <a:rPr sz="1000" dirty="0">
                <a:solidFill>
                  <a:srgbClr val="333333"/>
                </a:solidFill>
                <a:latin typeface="Arial"/>
                <a:cs typeface="Arial"/>
              </a:rPr>
              <a:t>того,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наскільки  прибуткова</a:t>
            </a:r>
            <a:r>
              <a:rPr sz="1000" spc="-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основна</a:t>
            </a:r>
            <a:r>
              <a:rPr sz="1000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діяльність</a:t>
            </a:r>
            <a:r>
              <a:rPr sz="1000" spc="-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компанії,</a:t>
            </a:r>
            <a:r>
              <a:rPr sz="1000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а</a:t>
            </a:r>
            <a:r>
              <a:rPr sz="1000" spc="-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33333"/>
                </a:solidFill>
                <a:latin typeface="Arial"/>
                <a:cs typeface="Arial"/>
              </a:rPr>
              <a:t>також</a:t>
            </a:r>
            <a:r>
              <a:rPr sz="1000" spc="-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при</a:t>
            </a:r>
            <a:r>
              <a:rPr sz="1000" spc="-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проведенні</a:t>
            </a:r>
            <a:r>
              <a:rPr sz="1000" spc="-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порівняння</a:t>
            </a:r>
            <a:r>
              <a:rPr sz="1000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з</a:t>
            </a:r>
            <a:r>
              <a:rPr sz="1000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галузевими</a:t>
            </a:r>
            <a:r>
              <a:rPr sz="1000" spc="-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аналогами,  дозволяє визначити ефективність діяльності компанії незалежно від її заборгованості перед різними  кредиторами і державою, а також від </a:t>
            </a:r>
            <a:r>
              <a:rPr sz="1000" dirty="0">
                <a:solidFill>
                  <a:srgbClr val="333333"/>
                </a:solidFill>
                <a:latin typeface="Arial"/>
                <a:cs typeface="Arial"/>
              </a:rPr>
              <a:t>методу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нарахування</a:t>
            </a:r>
            <a:r>
              <a:rPr sz="1000" spc="8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амортизації.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1150"/>
              </a:lnSpc>
            </a:pPr>
            <a:r>
              <a:rPr sz="1000" u="sng" spc="-5" dirty="0">
                <a:solidFill>
                  <a:srgbClr val="333333"/>
                </a:solidFill>
                <a:latin typeface="Arial"/>
                <a:cs typeface="Arial"/>
              </a:rPr>
              <a:t>ЄМК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- є господарський об’єкт з завершеним циклом виробництва продукції (робіт, послуг). Єдиними  майновими комплексами є підприємства, а </a:t>
            </a:r>
            <a:r>
              <a:rPr sz="1000" dirty="0">
                <a:solidFill>
                  <a:srgbClr val="333333"/>
                </a:solidFill>
                <a:latin typeface="Arial"/>
                <a:cs typeface="Arial"/>
              </a:rPr>
              <a:t>також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їх структурні підрозділи (цехи, виробництва,  дільниці </a:t>
            </a:r>
            <a:r>
              <a:rPr sz="1000" dirty="0">
                <a:solidFill>
                  <a:srgbClr val="333333"/>
                </a:solidFill>
                <a:latin typeface="Arial"/>
                <a:cs typeface="Arial"/>
              </a:rPr>
              <a:t>тощо), які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можуть бути виділені в установленому </a:t>
            </a:r>
            <a:r>
              <a:rPr sz="1000" dirty="0">
                <a:solidFill>
                  <a:srgbClr val="333333"/>
                </a:solidFill>
                <a:latin typeface="Arial"/>
                <a:cs typeface="Arial"/>
              </a:rPr>
              <a:t>порядку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в самостійні об’єкти з </a:t>
            </a:r>
            <a:r>
              <a:rPr sz="1000" dirty="0">
                <a:solidFill>
                  <a:srgbClr val="333333"/>
                </a:solidFill>
                <a:latin typeface="Arial"/>
                <a:cs typeface="Arial"/>
              </a:rPr>
              <a:t>подальшим 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складанням відповідного балансу і можуть </a:t>
            </a:r>
            <a:r>
              <a:rPr sz="1000" dirty="0">
                <a:solidFill>
                  <a:srgbClr val="333333"/>
                </a:solidFill>
                <a:latin typeface="Arial"/>
                <a:cs typeface="Arial"/>
              </a:rPr>
              <a:t>бути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зареєстровані </a:t>
            </a:r>
            <a:r>
              <a:rPr sz="1000" dirty="0">
                <a:solidFill>
                  <a:srgbClr val="333333"/>
                </a:solidFill>
                <a:latin typeface="Arial"/>
                <a:cs typeface="Arial"/>
              </a:rPr>
              <a:t>як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самостійні суб’єкти господарської  діяльності.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16</a:t>
            </a:fld>
            <a:endParaRPr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79041" y="758110"/>
            <a:ext cx="1913409" cy="100719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80820" y="982979"/>
          <a:ext cx="5830518" cy="87734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45892"/>
                <a:gridCol w="847344"/>
                <a:gridCol w="975741"/>
                <a:gridCol w="1161541"/>
              </a:tblGrid>
              <a:tr h="5321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70675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8740" marR="59055" indent="-13970">
                        <a:lnSpc>
                          <a:spcPts val="1380"/>
                        </a:lnSpc>
                        <a:spcBef>
                          <a:spcPts val="69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13360" marR="167005" indent="-40005" algn="just">
                        <a:lnSpc>
                          <a:spcPts val="1380"/>
                        </a:lnSpc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чка,  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10"/>
                        </a:lnSpc>
                        <a:spcBef>
                          <a:spcPts val="600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1410"/>
                        </a:lnSpc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</a:t>
                      </a:r>
                      <a:r>
                        <a:rPr sz="1200" spc="-8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“Державна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продовольчо-зернова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корпорація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України”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12 418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410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-1 392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074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"Аграрний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фонд"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2 874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551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222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780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90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819785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“Новопокровський комбінат  хлібопродуктів”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298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356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565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822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ТОВ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“Світ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ласощів”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213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416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411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публічне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акціонерне</a:t>
                      </a:r>
                    </a:p>
                    <a:p>
                      <a:pPr marL="65405" marR="142240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товариство “Національна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акціонерна  компанія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“Украгролізинг”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96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012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-31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114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822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“Укрліктрави”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42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611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257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“Племрепродуктор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“Степове”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26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809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303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847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“Браїлівське”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6,464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16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395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-54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909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684530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“Мирогощанський державний  іподром”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12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417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437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“Світанок”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218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094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400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насінницьке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237490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сільськогосподарське підприємство  “Вирівське”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276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402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256">
                <a:tc>
                  <a:txBody>
                    <a:bodyPr/>
                    <a:lstStyle/>
                    <a:p>
                      <a:pPr marL="65405">
                        <a:lnSpc>
                          <a:spcPts val="136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“Радгосп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“Виноградна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долина”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946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493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2130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271145">
                        <a:lnSpc>
                          <a:spcPct val="1436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“Скрипаївське навчально-дослідне  лісове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господарство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Харківського  національного аграрного  університету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імені В. В.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Докучаєва”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573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868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781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Лиманське державне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виробниче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415290">
                        <a:lnSpc>
                          <a:spcPct val="143300"/>
                        </a:lnSpc>
                        <a:spcBef>
                          <a:spcPts val="1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сільськогосподарсько-рибоводне  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937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417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1095375" y="638174"/>
            <a:ext cx="3838575" cy="342900"/>
          </a:xfrm>
          <a:custGeom>
            <a:avLst/>
            <a:gdLst/>
            <a:ahLst/>
            <a:cxnLst/>
            <a:rect l="l" t="t" r="r" b="b"/>
            <a:pathLst>
              <a:path w="3838575" h="342900">
                <a:moveTo>
                  <a:pt x="3070860" y="0"/>
                </a:moveTo>
                <a:lnTo>
                  <a:pt x="767714" y="0"/>
                </a:lnTo>
                <a:lnTo>
                  <a:pt x="0" y="342900"/>
                </a:lnTo>
                <a:lnTo>
                  <a:pt x="3838575" y="342900"/>
                </a:lnTo>
                <a:lnTo>
                  <a:pt x="3070860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1095375" y="638174"/>
            <a:ext cx="3838575" cy="342900"/>
          </a:xfrm>
          <a:custGeom>
            <a:avLst/>
            <a:gdLst/>
            <a:ahLst/>
            <a:cxnLst/>
            <a:rect l="l" t="t" r="r" b="b"/>
            <a:pathLst>
              <a:path w="3838575" h="342900">
                <a:moveTo>
                  <a:pt x="3838575" y="342900"/>
                </a:moveTo>
                <a:lnTo>
                  <a:pt x="0" y="342900"/>
                </a:lnTo>
                <a:lnTo>
                  <a:pt x="767714" y="0"/>
                </a:lnTo>
                <a:lnTo>
                  <a:pt x="3070860" y="0"/>
                </a:lnTo>
                <a:lnTo>
                  <a:pt x="3838575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967229" y="681735"/>
            <a:ext cx="209105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Сільське</a:t>
            </a:r>
            <a:r>
              <a:rPr sz="14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господарство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84350" y="9842797"/>
            <a:ext cx="487362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Будь-яка додаткова інформація </a:t>
            </a:r>
            <a:r>
              <a:rPr sz="1000" dirty="0">
                <a:latin typeface="Arial"/>
                <a:cs typeface="Arial"/>
              </a:rPr>
              <a:t>за </a:t>
            </a:r>
            <a:r>
              <a:rPr sz="1000" spc="-5" dirty="0">
                <a:latin typeface="Arial"/>
                <a:cs typeface="Arial"/>
              </a:rPr>
              <a:t>Вашим запитом на: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privatization@spfu.gov.ua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17</a:t>
            </a:fld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6916" y="726897"/>
            <a:ext cx="2840355" cy="526415"/>
          </a:xfrm>
          <a:custGeom>
            <a:avLst/>
            <a:gdLst/>
            <a:ahLst/>
            <a:cxnLst/>
            <a:rect l="l" t="t" r="r" b="b"/>
            <a:pathLst>
              <a:path w="2840354" h="526415">
                <a:moveTo>
                  <a:pt x="0" y="526084"/>
                </a:moveTo>
                <a:lnTo>
                  <a:pt x="2839847" y="526084"/>
                </a:lnTo>
                <a:lnTo>
                  <a:pt x="2839847" y="0"/>
                </a:lnTo>
                <a:lnTo>
                  <a:pt x="0" y="0"/>
                </a:lnTo>
                <a:lnTo>
                  <a:pt x="0" y="52608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1152448" y="902156"/>
            <a:ext cx="2708910" cy="175895"/>
          </a:xfrm>
          <a:custGeom>
            <a:avLst/>
            <a:gdLst/>
            <a:ahLst/>
            <a:cxnLst/>
            <a:rect l="l" t="t" r="r" b="b"/>
            <a:pathLst>
              <a:path w="2708910" h="175894">
                <a:moveTo>
                  <a:pt x="0" y="175564"/>
                </a:moveTo>
                <a:lnTo>
                  <a:pt x="2708783" y="175564"/>
                </a:lnTo>
                <a:lnTo>
                  <a:pt x="2708783" y="0"/>
                </a:lnTo>
                <a:lnTo>
                  <a:pt x="0" y="0"/>
                </a:lnTo>
                <a:lnTo>
                  <a:pt x="0" y="17556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781301" y="890269"/>
            <a:ext cx="145097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Назва</a:t>
            </a:r>
            <a:r>
              <a:rPr sz="1200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підприємства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932809" y="726897"/>
            <a:ext cx="841375" cy="526415"/>
          </a:xfrm>
          <a:custGeom>
            <a:avLst/>
            <a:gdLst/>
            <a:ahLst/>
            <a:cxnLst/>
            <a:rect l="l" t="t" r="r" b="b"/>
            <a:pathLst>
              <a:path w="841375" h="526415">
                <a:moveTo>
                  <a:pt x="0" y="526084"/>
                </a:moveTo>
                <a:lnTo>
                  <a:pt x="841248" y="526084"/>
                </a:lnTo>
                <a:lnTo>
                  <a:pt x="841248" y="0"/>
                </a:lnTo>
                <a:lnTo>
                  <a:pt x="0" y="0"/>
                </a:lnTo>
                <a:lnTo>
                  <a:pt x="0" y="52608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3998340" y="813815"/>
            <a:ext cx="710565" cy="175260"/>
          </a:xfrm>
          <a:custGeom>
            <a:avLst/>
            <a:gdLst/>
            <a:ahLst/>
            <a:cxnLst/>
            <a:rect l="l" t="t" r="r" b="b"/>
            <a:pathLst>
              <a:path w="710564" h="175259">
                <a:moveTo>
                  <a:pt x="0" y="175259"/>
                </a:moveTo>
                <a:lnTo>
                  <a:pt x="710184" y="175259"/>
                </a:lnTo>
                <a:lnTo>
                  <a:pt x="710184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3998340" y="989024"/>
            <a:ext cx="710565" cy="175895"/>
          </a:xfrm>
          <a:custGeom>
            <a:avLst/>
            <a:gdLst/>
            <a:ahLst/>
            <a:cxnLst/>
            <a:rect l="l" t="t" r="r" b="b"/>
            <a:pathLst>
              <a:path w="710564" h="175894">
                <a:moveTo>
                  <a:pt x="0" y="175564"/>
                </a:moveTo>
                <a:lnTo>
                  <a:pt x="710184" y="175564"/>
                </a:lnTo>
                <a:lnTo>
                  <a:pt x="710184" y="0"/>
                </a:lnTo>
                <a:lnTo>
                  <a:pt x="0" y="0"/>
                </a:lnTo>
                <a:lnTo>
                  <a:pt x="0" y="17556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3985640" y="813815"/>
            <a:ext cx="734695" cy="361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034" marR="5080" indent="-13970">
              <a:lnSpc>
                <a:spcPts val="1380"/>
              </a:lnSpc>
            </a:pP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Дер</a:t>
            </a:r>
            <a:r>
              <a:rPr sz="1200" spc="-15" dirty="0">
                <a:solidFill>
                  <a:srgbClr val="333333"/>
                </a:solidFill>
                <a:latin typeface="Arial"/>
                <a:cs typeface="Arial"/>
              </a:rPr>
              <a:t>ж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ав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н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а 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частка,</a:t>
            </a:r>
            <a:r>
              <a:rPr sz="1200" spc="-10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780153" y="726897"/>
            <a:ext cx="969644" cy="526415"/>
          </a:xfrm>
          <a:custGeom>
            <a:avLst/>
            <a:gdLst/>
            <a:ahLst/>
            <a:cxnLst/>
            <a:rect l="l" t="t" r="r" b="b"/>
            <a:pathLst>
              <a:path w="969645" h="526415">
                <a:moveTo>
                  <a:pt x="0" y="526084"/>
                </a:moveTo>
                <a:lnTo>
                  <a:pt x="969568" y="526084"/>
                </a:lnTo>
                <a:lnTo>
                  <a:pt x="969568" y="0"/>
                </a:lnTo>
                <a:lnTo>
                  <a:pt x="0" y="0"/>
                </a:lnTo>
                <a:lnTo>
                  <a:pt x="0" y="52608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4845684" y="726947"/>
            <a:ext cx="838835" cy="175260"/>
          </a:xfrm>
          <a:custGeom>
            <a:avLst/>
            <a:gdLst/>
            <a:ahLst/>
            <a:cxnLst/>
            <a:rect l="l" t="t" r="r" b="b"/>
            <a:pathLst>
              <a:path w="838835" h="175259">
                <a:moveTo>
                  <a:pt x="0" y="175259"/>
                </a:moveTo>
                <a:lnTo>
                  <a:pt x="838504" y="175259"/>
                </a:lnTo>
                <a:lnTo>
                  <a:pt x="838504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4845684" y="902156"/>
            <a:ext cx="838835" cy="175895"/>
          </a:xfrm>
          <a:custGeom>
            <a:avLst/>
            <a:gdLst/>
            <a:ahLst/>
            <a:cxnLst/>
            <a:rect l="l" t="t" r="r" b="b"/>
            <a:pathLst>
              <a:path w="838835" h="175894">
                <a:moveTo>
                  <a:pt x="0" y="175564"/>
                </a:moveTo>
                <a:lnTo>
                  <a:pt x="838504" y="175564"/>
                </a:lnTo>
                <a:lnTo>
                  <a:pt x="838504" y="0"/>
                </a:lnTo>
                <a:lnTo>
                  <a:pt x="0" y="0"/>
                </a:lnTo>
                <a:lnTo>
                  <a:pt x="0" y="17556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4845684" y="1077721"/>
            <a:ext cx="838835" cy="175260"/>
          </a:xfrm>
          <a:custGeom>
            <a:avLst/>
            <a:gdLst/>
            <a:ahLst/>
            <a:cxnLst/>
            <a:rect l="l" t="t" r="r" b="b"/>
            <a:pathLst>
              <a:path w="838835" h="175259">
                <a:moveTo>
                  <a:pt x="0" y="175259"/>
                </a:moveTo>
                <a:lnTo>
                  <a:pt x="838504" y="175259"/>
                </a:lnTo>
                <a:lnTo>
                  <a:pt x="838504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 txBox="1"/>
          <p:nvPr/>
        </p:nvSpPr>
        <p:spPr>
          <a:xfrm>
            <a:off x="4941189" y="722253"/>
            <a:ext cx="646430" cy="541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069" marR="5080" indent="-40005" algn="just">
              <a:lnSpc>
                <a:spcPct val="95900"/>
              </a:lnSpc>
            </a:pP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Вир</a:t>
            </a:r>
            <a:r>
              <a:rPr sz="1200" spc="-15" dirty="0">
                <a:solidFill>
                  <a:srgbClr val="333333"/>
                </a:solidFill>
                <a:latin typeface="Arial"/>
                <a:cs typeface="Arial"/>
              </a:rPr>
              <a:t>у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чка,  тис.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грн  (2015)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755894" y="726897"/>
            <a:ext cx="1245870" cy="526415"/>
          </a:xfrm>
          <a:custGeom>
            <a:avLst/>
            <a:gdLst/>
            <a:ahLst/>
            <a:cxnLst/>
            <a:rect l="l" t="t" r="r" b="b"/>
            <a:pathLst>
              <a:path w="1245870" h="526415">
                <a:moveTo>
                  <a:pt x="0" y="526084"/>
                </a:moveTo>
                <a:lnTo>
                  <a:pt x="1245412" y="526084"/>
                </a:lnTo>
                <a:lnTo>
                  <a:pt x="1245412" y="0"/>
                </a:lnTo>
                <a:lnTo>
                  <a:pt x="0" y="0"/>
                </a:lnTo>
                <a:lnTo>
                  <a:pt x="0" y="52608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5821426" y="813815"/>
            <a:ext cx="1114425" cy="175260"/>
          </a:xfrm>
          <a:custGeom>
            <a:avLst/>
            <a:gdLst/>
            <a:ahLst/>
            <a:cxnLst/>
            <a:rect l="l" t="t" r="r" b="b"/>
            <a:pathLst>
              <a:path w="1114425" h="175259">
                <a:moveTo>
                  <a:pt x="0" y="175259"/>
                </a:moveTo>
                <a:lnTo>
                  <a:pt x="1114348" y="175259"/>
                </a:lnTo>
                <a:lnTo>
                  <a:pt x="1114348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5821426" y="989024"/>
            <a:ext cx="1114425" cy="175895"/>
          </a:xfrm>
          <a:custGeom>
            <a:avLst/>
            <a:gdLst/>
            <a:ahLst/>
            <a:cxnLst/>
            <a:rect l="l" t="t" r="r" b="b"/>
            <a:pathLst>
              <a:path w="1114425" h="175894">
                <a:moveTo>
                  <a:pt x="0" y="175564"/>
                </a:moveTo>
                <a:lnTo>
                  <a:pt x="1114348" y="175564"/>
                </a:lnTo>
                <a:lnTo>
                  <a:pt x="1114348" y="0"/>
                </a:lnTo>
                <a:lnTo>
                  <a:pt x="0" y="0"/>
                </a:lnTo>
                <a:lnTo>
                  <a:pt x="0" y="17556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 txBox="1"/>
          <p:nvPr/>
        </p:nvSpPr>
        <p:spPr>
          <a:xfrm>
            <a:off x="5854446" y="801623"/>
            <a:ext cx="1050290" cy="373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410"/>
              </a:lnSpc>
            </a:pP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EBITDA,</a:t>
            </a:r>
            <a:endParaRPr sz="1200" dirty="0">
              <a:latin typeface="Arial"/>
              <a:cs typeface="Arial"/>
            </a:endParaRPr>
          </a:p>
          <a:p>
            <a:pPr algn="ctr">
              <a:lnSpc>
                <a:spcPts val="1410"/>
              </a:lnSpc>
            </a:pP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тис.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грн</a:t>
            </a:r>
            <a:r>
              <a:rPr sz="1200" spc="-8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(2015)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086916" y="722375"/>
            <a:ext cx="2840355" cy="0"/>
          </a:xfrm>
          <a:custGeom>
            <a:avLst/>
            <a:gdLst/>
            <a:ahLst/>
            <a:cxnLst/>
            <a:rect l="l" t="t" r="r" b="b"/>
            <a:pathLst>
              <a:path w="2840354">
                <a:moveTo>
                  <a:pt x="0" y="0"/>
                </a:moveTo>
                <a:lnTo>
                  <a:pt x="2839847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3932809" y="722375"/>
            <a:ext cx="841375" cy="0"/>
          </a:xfrm>
          <a:custGeom>
            <a:avLst/>
            <a:gdLst/>
            <a:ahLst/>
            <a:cxnLst/>
            <a:rect l="l" t="t" r="r" b="b"/>
            <a:pathLst>
              <a:path w="841375">
                <a:moveTo>
                  <a:pt x="0" y="0"/>
                </a:moveTo>
                <a:lnTo>
                  <a:pt x="84124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4780153" y="722375"/>
            <a:ext cx="969644" cy="0"/>
          </a:xfrm>
          <a:custGeom>
            <a:avLst/>
            <a:gdLst/>
            <a:ahLst/>
            <a:cxnLst/>
            <a:rect l="l" t="t" r="r" b="b"/>
            <a:pathLst>
              <a:path w="969645">
                <a:moveTo>
                  <a:pt x="0" y="0"/>
                </a:moveTo>
                <a:lnTo>
                  <a:pt x="96956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5755894" y="722375"/>
            <a:ext cx="1245870" cy="0"/>
          </a:xfrm>
          <a:custGeom>
            <a:avLst/>
            <a:gdLst/>
            <a:ahLst/>
            <a:cxnLst/>
            <a:rect l="l" t="t" r="r" b="b"/>
            <a:pathLst>
              <a:path w="1245870">
                <a:moveTo>
                  <a:pt x="0" y="0"/>
                </a:moveTo>
                <a:lnTo>
                  <a:pt x="124541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 txBox="1"/>
          <p:nvPr/>
        </p:nvSpPr>
        <p:spPr>
          <a:xfrm>
            <a:off x="1139748" y="1169222"/>
            <a:ext cx="1728470" cy="539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43300"/>
              </a:lnSpc>
            </a:pPr>
            <a:r>
              <a:rPr sz="1200" spc="-5" dirty="0">
                <a:latin typeface="Arial"/>
                <a:cs typeface="Arial"/>
              </a:rPr>
              <a:t>Державне підприємство  “Володимирське”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234053" y="1379473"/>
            <a:ext cx="23939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ДП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5061584" y="1379473"/>
            <a:ext cx="407034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4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842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174485" y="1379473"/>
            <a:ext cx="407034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2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399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086916" y="1256029"/>
            <a:ext cx="2840355" cy="0"/>
          </a:xfrm>
          <a:custGeom>
            <a:avLst/>
            <a:gdLst/>
            <a:ahLst/>
            <a:cxnLst/>
            <a:rect l="l" t="t" r="r" b="b"/>
            <a:pathLst>
              <a:path w="2840354">
                <a:moveTo>
                  <a:pt x="0" y="0"/>
                </a:moveTo>
                <a:lnTo>
                  <a:pt x="2839847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object 27"/>
          <p:cNvSpPr/>
          <p:nvPr/>
        </p:nvSpPr>
        <p:spPr>
          <a:xfrm>
            <a:off x="3932809" y="1256029"/>
            <a:ext cx="841375" cy="0"/>
          </a:xfrm>
          <a:custGeom>
            <a:avLst/>
            <a:gdLst/>
            <a:ahLst/>
            <a:cxnLst/>
            <a:rect l="l" t="t" r="r" b="b"/>
            <a:pathLst>
              <a:path w="841375">
                <a:moveTo>
                  <a:pt x="0" y="0"/>
                </a:moveTo>
                <a:lnTo>
                  <a:pt x="84124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8" name="object 28"/>
          <p:cNvSpPr/>
          <p:nvPr/>
        </p:nvSpPr>
        <p:spPr>
          <a:xfrm>
            <a:off x="4780153" y="1256029"/>
            <a:ext cx="969644" cy="0"/>
          </a:xfrm>
          <a:custGeom>
            <a:avLst/>
            <a:gdLst/>
            <a:ahLst/>
            <a:cxnLst/>
            <a:rect l="l" t="t" r="r" b="b"/>
            <a:pathLst>
              <a:path w="969645">
                <a:moveTo>
                  <a:pt x="0" y="0"/>
                </a:moveTo>
                <a:lnTo>
                  <a:pt x="96956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object 29"/>
          <p:cNvSpPr/>
          <p:nvPr/>
        </p:nvSpPr>
        <p:spPr>
          <a:xfrm>
            <a:off x="5755894" y="1256029"/>
            <a:ext cx="1245870" cy="0"/>
          </a:xfrm>
          <a:custGeom>
            <a:avLst/>
            <a:gdLst/>
            <a:ahLst/>
            <a:cxnLst/>
            <a:rect l="l" t="t" r="r" b="b"/>
            <a:pathLst>
              <a:path w="1245870">
                <a:moveTo>
                  <a:pt x="0" y="0"/>
                </a:moveTo>
                <a:lnTo>
                  <a:pt x="124541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0" name="object 30"/>
          <p:cNvSpPr txBox="1"/>
          <p:nvPr/>
        </p:nvSpPr>
        <p:spPr>
          <a:xfrm>
            <a:off x="1139748" y="1780285"/>
            <a:ext cx="222821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Державне підприємство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“Іскра”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4234053" y="1780285"/>
            <a:ext cx="23939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ДП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5061584" y="1780285"/>
            <a:ext cx="407034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4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033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215634" y="1780285"/>
            <a:ext cx="32385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Н.Д</a:t>
            </a:r>
            <a:r>
              <a:rPr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34" name="object 34"/>
          <p:cNvSpPr/>
          <p:nvPr/>
        </p:nvSpPr>
        <p:spPr>
          <a:xfrm>
            <a:off x="1086916" y="1787905"/>
            <a:ext cx="2840355" cy="0"/>
          </a:xfrm>
          <a:custGeom>
            <a:avLst/>
            <a:gdLst/>
            <a:ahLst/>
            <a:cxnLst/>
            <a:rect l="l" t="t" r="r" b="b"/>
            <a:pathLst>
              <a:path w="2840354">
                <a:moveTo>
                  <a:pt x="0" y="0"/>
                </a:moveTo>
                <a:lnTo>
                  <a:pt x="2839847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5" name="object 35"/>
          <p:cNvSpPr/>
          <p:nvPr/>
        </p:nvSpPr>
        <p:spPr>
          <a:xfrm>
            <a:off x="3932809" y="1787905"/>
            <a:ext cx="841375" cy="0"/>
          </a:xfrm>
          <a:custGeom>
            <a:avLst/>
            <a:gdLst/>
            <a:ahLst/>
            <a:cxnLst/>
            <a:rect l="l" t="t" r="r" b="b"/>
            <a:pathLst>
              <a:path w="841375">
                <a:moveTo>
                  <a:pt x="0" y="0"/>
                </a:moveTo>
                <a:lnTo>
                  <a:pt x="84124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6" name="object 36"/>
          <p:cNvSpPr/>
          <p:nvPr/>
        </p:nvSpPr>
        <p:spPr>
          <a:xfrm>
            <a:off x="4780153" y="1787905"/>
            <a:ext cx="969644" cy="0"/>
          </a:xfrm>
          <a:custGeom>
            <a:avLst/>
            <a:gdLst/>
            <a:ahLst/>
            <a:cxnLst/>
            <a:rect l="l" t="t" r="r" b="b"/>
            <a:pathLst>
              <a:path w="969645">
                <a:moveTo>
                  <a:pt x="0" y="0"/>
                </a:moveTo>
                <a:lnTo>
                  <a:pt x="96956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7" name="object 37"/>
          <p:cNvSpPr/>
          <p:nvPr/>
        </p:nvSpPr>
        <p:spPr>
          <a:xfrm>
            <a:off x="5755894" y="1787905"/>
            <a:ext cx="1245870" cy="0"/>
          </a:xfrm>
          <a:custGeom>
            <a:avLst/>
            <a:gdLst/>
            <a:ahLst/>
            <a:cxnLst/>
            <a:rect l="l" t="t" r="r" b="b"/>
            <a:pathLst>
              <a:path w="1245870">
                <a:moveTo>
                  <a:pt x="0" y="0"/>
                </a:moveTo>
                <a:lnTo>
                  <a:pt x="124541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8" name="object 38"/>
          <p:cNvSpPr txBox="1"/>
          <p:nvPr/>
        </p:nvSpPr>
        <p:spPr>
          <a:xfrm>
            <a:off x="1139748" y="2050033"/>
            <a:ext cx="269938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Державне підприємство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“Благодатне”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234053" y="2050033"/>
            <a:ext cx="23939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ДП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4997577" y="2050033"/>
            <a:ext cx="53467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2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999,9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215634" y="2050033"/>
            <a:ext cx="32385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Н.Д</a:t>
            </a:r>
            <a:r>
              <a:rPr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42" name="object 42"/>
          <p:cNvSpPr/>
          <p:nvPr/>
        </p:nvSpPr>
        <p:spPr>
          <a:xfrm>
            <a:off x="1086916" y="2056129"/>
            <a:ext cx="2840355" cy="0"/>
          </a:xfrm>
          <a:custGeom>
            <a:avLst/>
            <a:gdLst/>
            <a:ahLst/>
            <a:cxnLst/>
            <a:rect l="l" t="t" r="r" b="b"/>
            <a:pathLst>
              <a:path w="2840354">
                <a:moveTo>
                  <a:pt x="0" y="0"/>
                </a:moveTo>
                <a:lnTo>
                  <a:pt x="2839847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3" name="object 43"/>
          <p:cNvSpPr/>
          <p:nvPr/>
        </p:nvSpPr>
        <p:spPr>
          <a:xfrm>
            <a:off x="3932809" y="2056129"/>
            <a:ext cx="841375" cy="0"/>
          </a:xfrm>
          <a:custGeom>
            <a:avLst/>
            <a:gdLst/>
            <a:ahLst/>
            <a:cxnLst/>
            <a:rect l="l" t="t" r="r" b="b"/>
            <a:pathLst>
              <a:path w="841375">
                <a:moveTo>
                  <a:pt x="0" y="0"/>
                </a:moveTo>
                <a:lnTo>
                  <a:pt x="84124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4" name="object 44"/>
          <p:cNvSpPr/>
          <p:nvPr/>
        </p:nvSpPr>
        <p:spPr>
          <a:xfrm>
            <a:off x="4780153" y="2056129"/>
            <a:ext cx="969644" cy="0"/>
          </a:xfrm>
          <a:custGeom>
            <a:avLst/>
            <a:gdLst/>
            <a:ahLst/>
            <a:cxnLst/>
            <a:rect l="l" t="t" r="r" b="b"/>
            <a:pathLst>
              <a:path w="969645">
                <a:moveTo>
                  <a:pt x="0" y="0"/>
                </a:moveTo>
                <a:lnTo>
                  <a:pt x="96956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5" name="object 45"/>
          <p:cNvSpPr/>
          <p:nvPr/>
        </p:nvSpPr>
        <p:spPr>
          <a:xfrm>
            <a:off x="5755894" y="2056129"/>
            <a:ext cx="1245870" cy="0"/>
          </a:xfrm>
          <a:custGeom>
            <a:avLst/>
            <a:gdLst/>
            <a:ahLst/>
            <a:cxnLst/>
            <a:rect l="l" t="t" r="r" b="b"/>
            <a:pathLst>
              <a:path w="1245870">
                <a:moveTo>
                  <a:pt x="0" y="0"/>
                </a:moveTo>
                <a:lnTo>
                  <a:pt x="124541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6" name="object 46"/>
          <p:cNvSpPr txBox="1"/>
          <p:nvPr/>
        </p:nvSpPr>
        <p:spPr>
          <a:xfrm>
            <a:off x="1139748" y="2237790"/>
            <a:ext cx="2709545" cy="1068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44000"/>
              </a:lnSpc>
            </a:pPr>
            <a:r>
              <a:rPr sz="1200" spc="-5" dirty="0">
                <a:latin typeface="Arial"/>
                <a:cs typeface="Arial"/>
              </a:rPr>
              <a:t>Державне підприємство “Волинське  обласне сільськогосподарське  виробниче підприємство </a:t>
            </a:r>
            <a:r>
              <a:rPr sz="1200" dirty="0">
                <a:latin typeface="Arial"/>
                <a:cs typeface="Arial"/>
              </a:rPr>
              <a:t>по </a:t>
            </a:r>
            <a:r>
              <a:rPr sz="1200" spc="-5" dirty="0">
                <a:latin typeface="Arial"/>
                <a:cs typeface="Arial"/>
              </a:rPr>
              <a:t>племінній  </a:t>
            </a:r>
            <a:r>
              <a:rPr sz="1200" dirty="0">
                <a:latin typeface="Arial"/>
                <a:cs typeface="Arial"/>
              </a:rPr>
              <a:t>справі у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тваринництві”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234053" y="2712973"/>
            <a:ext cx="23939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ДП</a:t>
            </a:r>
          </a:p>
        </p:txBody>
      </p:sp>
      <p:sp>
        <p:nvSpPr>
          <p:cNvPr id="48" name="object 48"/>
          <p:cNvSpPr txBox="1"/>
          <p:nvPr/>
        </p:nvSpPr>
        <p:spPr>
          <a:xfrm>
            <a:off x="5061584" y="2712973"/>
            <a:ext cx="407034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2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950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215634" y="2712973"/>
            <a:ext cx="32385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>
                <a:latin typeface="Arial"/>
                <a:cs typeface="Arial"/>
              </a:rPr>
              <a:t>Н</a:t>
            </a:r>
            <a:r>
              <a:rPr sz="1200" dirty="0">
                <a:latin typeface="Arial"/>
                <a:cs typeface="Arial"/>
              </a:rPr>
              <a:t>.Д.</a:t>
            </a:r>
          </a:p>
        </p:txBody>
      </p:sp>
      <p:sp>
        <p:nvSpPr>
          <p:cNvPr id="50" name="object 50"/>
          <p:cNvSpPr/>
          <p:nvPr/>
        </p:nvSpPr>
        <p:spPr>
          <a:xfrm>
            <a:off x="1086916" y="2325877"/>
            <a:ext cx="2840355" cy="0"/>
          </a:xfrm>
          <a:custGeom>
            <a:avLst/>
            <a:gdLst/>
            <a:ahLst/>
            <a:cxnLst/>
            <a:rect l="l" t="t" r="r" b="b"/>
            <a:pathLst>
              <a:path w="2840354">
                <a:moveTo>
                  <a:pt x="0" y="0"/>
                </a:moveTo>
                <a:lnTo>
                  <a:pt x="2839847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1" name="object 51"/>
          <p:cNvSpPr/>
          <p:nvPr/>
        </p:nvSpPr>
        <p:spPr>
          <a:xfrm>
            <a:off x="3932809" y="2325877"/>
            <a:ext cx="841375" cy="0"/>
          </a:xfrm>
          <a:custGeom>
            <a:avLst/>
            <a:gdLst/>
            <a:ahLst/>
            <a:cxnLst/>
            <a:rect l="l" t="t" r="r" b="b"/>
            <a:pathLst>
              <a:path w="841375">
                <a:moveTo>
                  <a:pt x="0" y="0"/>
                </a:moveTo>
                <a:lnTo>
                  <a:pt x="84124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2" name="object 52"/>
          <p:cNvSpPr/>
          <p:nvPr/>
        </p:nvSpPr>
        <p:spPr>
          <a:xfrm>
            <a:off x="4780153" y="2325877"/>
            <a:ext cx="969644" cy="0"/>
          </a:xfrm>
          <a:custGeom>
            <a:avLst/>
            <a:gdLst/>
            <a:ahLst/>
            <a:cxnLst/>
            <a:rect l="l" t="t" r="r" b="b"/>
            <a:pathLst>
              <a:path w="969645">
                <a:moveTo>
                  <a:pt x="0" y="0"/>
                </a:moveTo>
                <a:lnTo>
                  <a:pt x="96956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3" name="object 53"/>
          <p:cNvSpPr/>
          <p:nvPr/>
        </p:nvSpPr>
        <p:spPr>
          <a:xfrm>
            <a:off x="5755894" y="2325877"/>
            <a:ext cx="1245870" cy="0"/>
          </a:xfrm>
          <a:custGeom>
            <a:avLst/>
            <a:gdLst/>
            <a:ahLst/>
            <a:cxnLst/>
            <a:rect l="l" t="t" r="r" b="b"/>
            <a:pathLst>
              <a:path w="1245870">
                <a:moveTo>
                  <a:pt x="0" y="0"/>
                </a:moveTo>
                <a:lnTo>
                  <a:pt x="124541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4" name="object 54"/>
          <p:cNvSpPr txBox="1"/>
          <p:nvPr/>
        </p:nvSpPr>
        <p:spPr>
          <a:xfrm>
            <a:off x="1139748" y="3296193"/>
            <a:ext cx="2596515" cy="803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43800"/>
              </a:lnSpc>
            </a:pPr>
            <a:r>
              <a:rPr sz="1200" spc="-5" dirty="0">
                <a:latin typeface="Arial"/>
                <a:cs typeface="Arial"/>
              </a:rPr>
              <a:t>Державне підприємство  “Солевиварювальний Дрогобицький  </a:t>
            </a:r>
            <a:r>
              <a:rPr sz="1200" dirty="0">
                <a:latin typeface="Arial"/>
                <a:cs typeface="Arial"/>
              </a:rPr>
              <a:t>завод”</a:t>
            </a:r>
          </a:p>
        </p:txBody>
      </p:sp>
      <p:sp>
        <p:nvSpPr>
          <p:cNvPr id="55" name="object 55"/>
          <p:cNvSpPr txBox="1"/>
          <p:nvPr/>
        </p:nvSpPr>
        <p:spPr>
          <a:xfrm>
            <a:off x="4234053" y="3639946"/>
            <a:ext cx="23939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ДП</a:t>
            </a:r>
          </a:p>
        </p:txBody>
      </p:sp>
      <p:sp>
        <p:nvSpPr>
          <p:cNvPr id="56" name="object 56"/>
          <p:cNvSpPr txBox="1"/>
          <p:nvPr/>
        </p:nvSpPr>
        <p:spPr>
          <a:xfrm>
            <a:off x="5061584" y="3639946"/>
            <a:ext cx="407034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2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934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215634" y="3639946"/>
            <a:ext cx="32385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Н.Д</a:t>
            </a:r>
            <a:r>
              <a:rPr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58" name="object 58"/>
          <p:cNvSpPr/>
          <p:nvPr/>
        </p:nvSpPr>
        <p:spPr>
          <a:xfrm>
            <a:off x="1086916" y="3383914"/>
            <a:ext cx="2840355" cy="0"/>
          </a:xfrm>
          <a:custGeom>
            <a:avLst/>
            <a:gdLst/>
            <a:ahLst/>
            <a:cxnLst/>
            <a:rect l="l" t="t" r="r" b="b"/>
            <a:pathLst>
              <a:path w="2840354">
                <a:moveTo>
                  <a:pt x="0" y="0"/>
                </a:moveTo>
                <a:lnTo>
                  <a:pt x="2839847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9" name="object 59"/>
          <p:cNvSpPr/>
          <p:nvPr/>
        </p:nvSpPr>
        <p:spPr>
          <a:xfrm>
            <a:off x="3932809" y="3383914"/>
            <a:ext cx="841375" cy="0"/>
          </a:xfrm>
          <a:custGeom>
            <a:avLst/>
            <a:gdLst/>
            <a:ahLst/>
            <a:cxnLst/>
            <a:rect l="l" t="t" r="r" b="b"/>
            <a:pathLst>
              <a:path w="841375">
                <a:moveTo>
                  <a:pt x="0" y="0"/>
                </a:moveTo>
                <a:lnTo>
                  <a:pt x="84124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0" name="object 60"/>
          <p:cNvSpPr/>
          <p:nvPr/>
        </p:nvSpPr>
        <p:spPr>
          <a:xfrm>
            <a:off x="4780153" y="3383914"/>
            <a:ext cx="969644" cy="0"/>
          </a:xfrm>
          <a:custGeom>
            <a:avLst/>
            <a:gdLst/>
            <a:ahLst/>
            <a:cxnLst/>
            <a:rect l="l" t="t" r="r" b="b"/>
            <a:pathLst>
              <a:path w="969645">
                <a:moveTo>
                  <a:pt x="0" y="0"/>
                </a:moveTo>
                <a:lnTo>
                  <a:pt x="96956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1" name="object 61"/>
          <p:cNvSpPr/>
          <p:nvPr/>
        </p:nvSpPr>
        <p:spPr>
          <a:xfrm>
            <a:off x="5755894" y="3383914"/>
            <a:ext cx="1245870" cy="0"/>
          </a:xfrm>
          <a:custGeom>
            <a:avLst/>
            <a:gdLst/>
            <a:ahLst/>
            <a:cxnLst/>
            <a:rect l="l" t="t" r="r" b="b"/>
            <a:pathLst>
              <a:path w="1245870">
                <a:moveTo>
                  <a:pt x="0" y="0"/>
                </a:moveTo>
                <a:lnTo>
                  <a:pt x="1245412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2" name="object 62"/>
          <p:cNvSpPr txBox="1"/>
          <p:nvPr/>
        </p:nvSpPr>
        <p:spPr>
          <a:xfrm>
            <a:off x="1139748" y="4171822"/>
            <a:ext cx="241554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Державне підприємство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“Україна”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234053" y="4171822"/>
            <a:ext cx="23939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ДП</a:t>
            </a:r>
          </a:p>
        </p:txBody>
      </p:sp>
      <p:sp>
        <p:nvSpPr>
          <p:cNvPr id="64" name="object 64"/>
          <p:cNvSpPr txBox="1"/>
          <p:nvPr/>
        </p:nvSpPr>
        <p:spPr>
          <a:xfrm>
            <a:off x="5061584" y="4171822"/>
            <a:ext cx="407034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2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797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148578" y="4171822"/>
            <a:ext cx="45910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-1</a:t>
            </a:r>
            <a:r>
              <a:rPr sz="1200" spc="-9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682</a:t>
            </a:r>
          </a:p>
        </p:txBody>
      </p:sp>
      <p:sp>
        <p:nvSpPr>
          <p:cNvPr id="66" name="object 66"/>
          <p:cNvSpPr/>
          <p:nvPr/>
        </p:nvSpPr>
        <p:spPr>
          <a:xfrm>
            <a:off x="1086916" y="4179442"/>
            <a:ext cx="2840355" cy="0"/>
          </a:xfrm>
          <a:custGeom>
            <a:avLst/>
            <a:gdLst/>
            <a:ahLst/>
            <a:cxnLst/>
            <a:rect l="l" t="t" r="r" b="b"/>
            <a:pathLst>
              <a:path w="2840354">
                <a:moveTo>
                  <a:pt x="0" y="0"/>
                </a:moveTo>
                <a:lnTo>
                  <a:pt x="2839847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7" name="object 67"/>
          <p:cNvSpPr/>
          <p:nvPr/>
        </p:nvSpPr>
        <p:spPr>
          <a:xfrm>
            <a:off x="3932809" y="4179442"/>
            <a:ext cx="841375" cy="0"/>
          </a:xfrm>
          <a:custGeom>
            <a:avLst/>
            <a:gdLst/>
            <a:ahLst/>
            <a:cxnLst/>
            <a:rect l="l" t="t" r="r" b="b"/>
            <a:pathLst>
              <a:path w="841375">
                <a:moveTo>
                  <a:pt x="0" y="0"/>
                </a:moveTo>
                <a:lnTo>
                  <a:pt x="84124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8" name="object 68"/>
          <p:cNvSpPr/>
          <p:nvPr/>
        </p:nvSpPr>
        <p:spPr>
          <a:xfrm>
            <a:off x="4780153" y="4179442"/>
            <a:ext cx="969644" cy="0"/>
          </a:xfrm>
          <a:custGeom>
            <a:avLst/>
            <a:gdLst/>
            <a:ahLst/>
            <a:cxnLst/>
            <a:rect l="l" t="t" r="r" b="b"/>
            <a:pathLst>
              <a:path w="969645">
                <a:moveTo>
                  <a:pt x="0" y="0"/>
                </a:moveTo>
                <a:lnTo>
                  <a:pt x="96956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9" name="object 69"/>
          <p:cNvSpPr/>
          <p:nvPr/>
        </p:nvSpPr>
        <p:spPr>
          <a:xfrm>
            <a:off x="5755894" y="4179442"/>
            <a:ext cx="1245870" cy="0"/>
          </a:xfrm>
          <a:custGeom>
            <a:avLst/>
            <a:gdLst/>
            <a:ahLst/>
            <a:cxnLst/>
            <a:rect l="l" t="t" r="r" b="b"/>
            <a:pathLst>
              <a:path w="1245870">
                <a:moveTo>
                  <a:pt x="0" y="0"/>
                </a:moveTo>
                <a:lnTo>
                  <a:pt x="124541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0" name="object 70"/>
          <p:cNvSpPr txBox="1"/>
          <p:nvPr/>
        </p:nvSpPr>
        <p:spPr>
          <a:xfrm>
            <a:off x="1139748" y="4361652"/>
            <a:ext cx="2455545" cy="803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43700"/>
              </a:lnSpc>
            </a:pPr>
            <a:r>
              <a:rPr sz="1200" spc="-5" dirty="0">
                <a:latin typeface="Arial"/>
                <a:cs typeface="Arial"/>
              </a:rPr>
              <a:t>Державне підприємство </a:t>
            </a:r>
            <a:r>
              <a:rPr sz="1200" dirty="0">
                <a:latin typeface="Arial"/>
                <a:cs typeface="Arial"/>
              </a:rPr>
              <a:t>“Аграрно-  промислова </a:t>
            </a:r>
            <a:r>
              <a:rPr sz="1200" spc="-5" dirty="0">
                <a:latin typeface="Arial"/>
                <a:cs typeface="Arial"/>
              </a:rPr>
              <a:t>фірма  “Полтавасадвинмаркет”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234053" y="4703698"/>
            <a:ext cx="23939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ДП</a:t>
            </a:r>
          </a:p>
        </p:txBody>
      </p:sp>
      <p:sp>
        <p:nvSpPr>
          <p:cNvPr id="72" name="object 72"/>
          <p:cNvSpPr txBox="1"/>
          <p:nvPr/>
        </p:nvSpPr>
        <p:spPr>
          <a:xfrm>
            <a:off x="5061584" y="4703698"/>
            <a:ext cx="407034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2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570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191250" y="4703698"/>
            <a:ext cx="37338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-39</a:t>
            </a:r>
            <a:r>
              <a:rPr sz="1200" dirty="0">
                <a:latin typeface="Arial"/>
                <a:cs typeface="Arial"/>
              </a:rPr>
              <a:t>,5</a:t>
            </a:r>
          </a:p>
        </p:txBody>
      </p:sp>
      <p:sp>
        <p:nvSpPr>
          <p:cNvPr id="74" name="object 74"/>
          <p:cNvSpPr/>
          <p:nvPr/>
        </p:nvSpPr>
        <p:spPr>
          <a:xfrm>
            <a:off x="1086916" y="4447666"/>
            <a:ext cx="2840355" cy="0"/>
          </a:xfrm>
          <a:custGeom>
            <a:avLst/>
            <a:gdLst/>
            <a:ahLst/>
            <a:cxnLst/>
            <a:rect l="l" t="t" r="r" b="b"/>
            <a:pathLst>
              <a:path w="2840354">
                <a:moveTo>
                  <a:pt x="0" y="0"/>
                </a:moveTo>
                <a:lnTo>
                  <a:pt x="2839847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5" name="object 75"/>
          <p:cNvSpPr/>
          <p:nvPr/>
        </p:nvSpPr>
        <p:spPr>
          <a:xfrm>
            <a:off x="3932809" y="4447666"/>
            <a:ext cx="841375" cy="0"/>
          </a:xfrm>
          <a:custGeom>
            <a:avLst/>
            <a:gdLst/>
            <a:ahLst/>
            <a:cxnLst/>
            <a:rect l="l" t="t" r="r" b="b"/>
            <a:pathLst>
              <a:path w="841375">
                <a:moveTo>
                  <a:pt x="0" y="0"/>
                </a:moveTo>
                <a:lnTo>
                  <a:pt x="84124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6" name="object 76"/>
          <p:cNvSpPr/>
          <p:nvPr/>
        </p:nvSpPr>
        <p:spPr>
          <a:xfrm>
            <a:off x="4780153" y="4447666"/>
            <a:ext cx="969644" cy="0"/>
          </a:xfrm>
          <a:custGeom>
            <a:avLst/>
            <a:gdLst/>
            <a:ahLst/>
            <a:cxnLst/>
            <a:rect l="l" t="t" r="r" b="b"/>
            <a:pathLst>
              <a:path w="969645">
                <a:moveTo>
                  <a:pt x="0" y="0"/>
                </a:moveTo>
                <a:lnTo>
                  <a:pt x="96956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7" name="object 77"/>
          <p:cNvSpPr/>
          <p:nvPr/>
        </p:nvSpPr>
        <p:spPr>
          <a:xfrm>
            <a:off x="5755894" y="4447666"/>
            <a:ext cx="1245870" cy="0"/>
          </a:xfrm>
          <a:custGeom>
            <a:avLst/>
            <a:gdLst/>
            <a:ahLst/>
            <a:cxnLst/>
            <a:rect l="l" t="t" r="r" b="b"/>
            <a:pathLst>
              <a:path w="1245870">
                <a:moveTo>
                  <a:pt x="0" y="0"/>
                </a:moveTo>
                <a:lnTo>
                  <a:pt x="1245412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8" name="object 78"/>
          <p:cNvSpPr txBox="1"/>
          <p:nvPr/>
        </p:nvSpPr>
        <p:spPr>
          <a:xfrm>
            <a:off x="1139748" y="5154995"/>
            <a:ext cx="2664460" cy="542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44200"/>
              </a:lnSpc>
            </a:pPr>
            <a:r>
              <a:rPr sz="1200" spc="-5" dirty="0">
                <a:latin typeface="Arial"/>
                <a:cs typeface="Arial"/>
              </a:rPr>
              <a:t>Державне підприємство “Криворізьке  “Райагропроменерго”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234053" y="5366892"/>
            <a:ext cx="23939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ДП</a:t>
            </a:r>
          </a:p>
        </p:txBody>
      </p:sp>
      <p:sp>
        <p:nvSpPr>
          <p:cNvPr id="80" name="object 80"/>
          <p:cNvSpPr txBox="1"/>
          <p:nvPr/>
        </p:nvSpPr>
        <p:spPr>
          <a:xfrm>
            <a:off x="5061584" y="5366892"/>
            <a:ext cx="407034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2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540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6215634" y="5366892"/>
            <a:ext cx="32385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Н.Д</a:t>
            </a:r>
            <a:r>
              <a:rPr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82" name="object 82"/>
          <p:cNvSpPr/>
          <p:nvPr/>
        </p:nvSpPr>
        <p:spPr>
          <a:xfrm>
            <a:off x="1086916" y="5243448"/>
            <a:ext cx="2840355" cy="0"/>
          </a:xfrm>
          <a:custGeom>
            <a:avLst/>
            <a:gdLst/>
            <a:ahLst/>
            <a:cxnLst/>
            <a:rect l="l" t="t" r="r" b="b"/>
            <a:pathLst>
              <a:path w="2840354">
                <a:moveTo>
                  <a:pt x="0" y="0"/>
                </a:moveTo>
                <a:lnTo>
                  <a:pt x="2839847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3" name="object 83"/>
          <p:cNvSpPr/>
          <p:nvPr/>
        </p:nvSpPr>
        <p:spPr>
          <a:xfrm>
            <a:off x="3932809" y="5243448"/>
            <a:ext cx="841375" cy="0"/>
          </a:xfrm>
          <a:custGeom>
            <a:avLst/>
            <a:gdLst/>
            <a:ahLst/>
            <a:cxnLst/>
            <a:rect l="l" t="t" r="r" b="b"/>
            <a:pathLst>
              <a:path w="841375">
                <a:moveTo>
                  <a:pt x="0" y="0"/>
                </a:moveTo>
                <a:lnTo>
                  <a:pt x="84124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4" name="object 84"/>
          <p:cNvSpPr/>
          <p:nvPr/>
        </p:nvSpPr>
        <p:spPr>
          <a:xfrm>
            <a:off x="4780153" y="5243448"/>
            <a:ext cx="969644" cy="0"/>
          </a:xfrm>
          <a:custGeom>
            <a:avLst/>
            <a:gdLst/>
            <a:ahLst/>
            <a:cxnLst/>
            <a:rect l="l" t="t" r="r" b="b"/>
            <a:pathLst>
              <a:path w="969645">
                <a:moveTo>
                  <a:pt x="0" y="0"/>
                </a:moveTo>
                <a:lnTo>
                  <a:pt x="96956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5" name="object 85"/>
          <p:cNvSpPr/>
          <p:nvPr/>
        </p:nvSpPr>
        <p:spPr>
          <a:xfrm>
            <a:off x="5755894" y="5243448"/>
            <a:ext cx="1245870" cy="0"/>
          </a:xfrm>
          <a:custGeom>
            <a:avLst/>
            <a:gdLst/>
            <a:ahLst/>
            <a:cxnLst/>
            <a:rect l="l" t="t" r="r" b="b"/>
            <a:pathLst>
              <a:path w="1245870">
                <a:moveTo>
                  <a:pt x="0" y="0"/>
                </a:moveTo>
                <a:lnTo>
                  <a:pt x="124541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6" name="object 86"/>
          <p:cNvSpPr txBox="1"/>
          <p:nvPr/>
        </p:nvSpPr>
        <p:spPr>
          <a:xfrm>
            <a:off x="1139748" y="5767704"/>
            <a:ext cx="267144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Державне підприємство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“Грозинське”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234053" y="5767704"/>
            <a:ext cx="23939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ДП</a:t>
            </a:r>
          </a:p>
        </p:txBody>
      </p:sp>
      <p:sp>
        <p:nvSpPr>
          <p:cNvPr id="88" name="object 88"/>
          <p:cNvSpPr txBox="1"/>
          <p:nvPr/>
        </p:nvSpPr>
        <p:spPr>
          <a:xfrm>
            <a:off x="5061584" y="5767704"/>
            <a:ext cx="407034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2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124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6215634" y="5767704"/>
            <a:ext cx="32385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Н.Д</a:t>
            </a:r>
            <a:r>
              <a:rPr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90" name="object 90"/>
          <p:cNvSpPr/>
          <p:nvPr/>
        </p:nvSpPr>
        <p:spPr>
          <a:xfrm>
            <a:off x="1086916" y="5775324"/>
            <a:ext cx="2840355" cy="0"/>
          </a:xfrm>
          <a:custGeom>
            <a:avLst/>
            <a:gdLst/>
            <a:ahLst/>
            <a:cxnLst/>
            <a:rect l="l" t="t" r="r" b="b"/>
            <a:pathLst>
              <a:path w="2840354">
                <a:moveTo>
                  <a:pt x="0" y="0"/>
                </a:moveTo>
                <a:lnTo>
                  <a:pt x="2839847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1" name="object 91"/>
          <p:cNvSpPr/>
          <p:nvPr/>
        </p:nvSpPr>
        <p:spPr>
          <a:xfrm>
            <a:off x="3932809" y="5775324"/>
            <a:ext cx="841375" cy="0"/>
          </a:xfrm>
          <a:custGeom>
            <a:avLst/>
            <a:gdLst/>
            <a:ahLst/>
            <a:cxnLst/>
            <a:rect l="l" t="t" r="r" b="b"/>
            <a:pathLst>
              <a:path w="841375">
                <a:moveTo>
                  <a:pt x="0" y="0"/>
                </a:moveTo>
                <a:lnTo>
                  <a:pt x="84124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2" name="object 92"/>
          <p:cNvSpPr/>
          <p:nvPr/>
        </p:nvSpPr>
        <p:spPr>
          <a:xfrm>
            <a:off x="4780153" y="5775324"/>
            <a:ext cx="969644" cy="0"/>
          </a:xfrm>
          <a:custGeom>
            <a:avLst/>
            <a:gdLst/>
            <a:ahLst/>
            <a:cxnLst/>
            <a:rect l="l" t="t" r="r" b="b"/>
            <a:pathLst>
              <a:path w="969645">
                <a:moveTo>
                  <a:pt x="0" y="0"/>
                </a:moveTo>
                <a:lnTo>
                  <a:pt x="96956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3" name="object 93"/>
          <p:cNvSpPr/>
          <p:nvPr/>
        </p:nvSpPr>
        <p:spPr>
          <a:xfrm>
            <a:off x="5755894" y="5775324"/>
            <a:ext cx="1245870" cy="0"/>
          </a:xfrm>
          <a:custGeom>
            <a:avLst/>
            <a:gdLst/>
            <a:ahLst/>
            <a:cxnLst/>
            <a:rect l="l" t="t" r="r" b="b"/>
            <a:pathLst>
              <a:path w="1245870">
                <a:moveTo>
                  <a:pt x="0" y="0"/>
                </a:moveTo>
                <a:lnTo>
                  <a:pt x="124541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4" name="object 94"/>
          <p:cNvSpPr txBox="1"/>
          <p:nvPr/>
        </p:nvSpPr>
        <p:spPr>
          <a:xfrm>
            <a:off x="1139748" y="6037452"/>
            <a:ext cx="236982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Державне підприємство “Чутове”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234053" y="6037452"/>
            <a:ext cx="23939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ДП</a:t>
            </a:r>
          </a:p>
        </p:txBody>
      </p:sp>
      <p:sp>
        <p:nvSpPr>
          <p:cNvPr id="96" name="object 96"/>
          <p:cNvSpPr txBox="1"/>
          <p:nvPr/>
        </p:nvSpPr>
        <p:spPr>
          <a:xfrm>
            <a:off x="5061584" y="6037452"/>
            <a:ext cx="407034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1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991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6212585" y="6037452"/>
            <a:ext cx="33210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-265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1086916" y="6045072"/>
            <a:ext cx="2840355" cy="0"/>
          </a:xfrm>
          <a:custGeom>
            <a:avLst/>
            <a:gdLst/>
            <a:ahLst/>
            <a:cxnLst/>
            <a:rect l="l" t="t" r="r" b="b"/>
            <a:pathLst>
              <a:path w="2840354">
                <a:moveTo>
                  <a:pt x="0" y="0"/>
                </a:moveTo>
                <a:lnTo>
                  <a:pt x="2839847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9" name="object 99"/>
          <p:cNvSpPr/>
          <p:nvPr/>
        </p:nvSpPr>
        <p:spPr>
          <a:xfrm>
            <a:off x="3932809" y="6045072"/>
            <a:ext cx="841375" cy="0"/>
          </a:xfrm>
          <a:custGeom>
            <a:avLst/>
            <a:gdLst/>
            <a:ahLst/>
            <a:cxnLst/>
            <a:rect l="l" t="t" r="r" b="b"/>
            <a:pathLst>
              <a:path w="841375">
                <a:moveTo>
                  <a:pt x="0" y="0"/>
                </a:moveTo>
                <a:lnTo>
                  <a:pt x="84124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0" name="object 100"/>
          <p:cNvSpPr/>
          <p:nvPr/>
        </p:nvSpPr>
        <p:spPr>
          <a:xfrm>
            <a:off x="4780153" y="6045072"/>
            <a:ext cx="969644" cy="0"/>
          </a:xfrm>
          <a:custGeom>
            <a:avLst/>
            <a:gdLst/>
            <a:ahLst/>
            <a:cxnLst/>
            <a:rect l="l" t="t" r="r" b="b"/>
            <a:pathLst>
              <a:path w="969645">
                <a:moveTo>
                  <a:pt x="0" y="0"/>
                </a:moveTo>
                <a:lnTo>
                  <a:pt x="96956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1" name="object 101"/>
          <p:cNvSpPr/>
          <p:nvPr/>
        </p:nvSpPr>
        <p:spPr>
          <a:xfrm>
            <a:off x="5755894" y="6045072"/>
            <a:ext cx="1245870" cy="0"/>
          </a:xfrm>
          <a:custGeom>
            <a:avLst/>
            <a:gdLst/>
            <a:ahLst/>
            <a:cxnLst/>
            <a:rect l="l" t="t" r="r" b="b"/>
            <a:pathLst>
              <a:path w="1245870">
                <a:moveTo>
                  <a:pt x="0" y="0"/>
                </a:moveTo>
                <a:lnTo>
                  <a:pt x="1245412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2" name="object 102"/>
          <p:cNvSpPr txBox="1"/>
          <p:nvPr/>
        </p:nvSpPr>
        <p:spPr>
          <a:xfrm>
            <a:off x="1139748" y="6228013"/>
            <a:ext cx="2454910" cy="539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43300"/>
              </a:lnSpc>
            </a:pPr>
            <a:r>
              <a:rPr sz="1200" dirty="0">
                <a:latin typeface="Arial"/>
                <a:cs typeface="Arial"/>
              </a:rPr>
              <a:t>ПАТ </a:t>
            </a:r>
            <a:r>
              <a:rPr sz="1200" spc="-5" dirty="0">
                <a:latin typeface="Arial"/>
                <a:cs typeface="Arial"/>
              </a:rPr>
              <a:t>“Кіровоградський </a:t>
            </a:r>
            <a:r>
              <a:rPr sz="1200" dirty="0">
                <a:latin typeface="Arial"/>
                <a:cs typeface="Arial"/>
              </a:rPr>
              <a:t>комбінат </a:t>
            </a:r>
            <a:r>
              <a:rPr sz="1200" spc="-10" dirty="0">
                <a:latin typeface="Arial"/>
                <a:cs typeface="Arial"/>
              </a:rPr>
              <a:t>по  </a:t>
            </a:r>
            <a:r>
              <a:rPr sz="1200" spc="-5" dirty="0">
                <a:latin typeface="Arial"/>
                <a:cs typeface="Arial"/>
              </a:rPr>
              <a:t>випуску продовольчих товарів”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4107560" y="6438264"/>
            <a:ext cx="492759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99,499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5061584" y="6438264"/>
            <a:ext cx="407034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1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665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6281165" y="6438264"/>
            <a:ext cx="19621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75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1086916" y="6314820"/>
            <a:ext cx="2840355" cy="0"/>
          </a:xfrm>
          <a:custGeom>
            <a:avLst/>
            <a:gdLst/>
            <a:ahLst/>
            <a:cxnLst/>
            <a:rect l="l" t="t" r="r" b="b"/>
            <a:pathLst>
              <a:path w="2840354">
                <a:moveTo>
                  <a:pt x="0" y="0"/>
                </a:moveTo>
                <a:lnTo>
                  <a:pt x="2839847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7" name="object 107"/>
          <p:cNvSpPr/>
          <p:nvPr/>
        </p:nvSpPr>
        <p:spPr>
          <a:xfrm>
            <a:off x="3932809" y="6314820"/>
            <a:ext cx="841375" cy="0"/>
          </a:xfrm>
          <a:custGeom>
            <a:avLst/>
            <a:gdLst/>
            <a:ahLst/>
            <a:cxnLst/>
            <a:rect l="l" t="t" r="r" b="b"/>
            <a:pathLst>
              <a:path w="841375">
                <a:moveTo>
                  <a:pt x="0" y="0"/>
                </a:moveTo>
                <a:lnTo>
                  <a:pt x="84124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8" name="object 108"/>
          <p:cNvSpPr/>
          <p:nvPr/>
        </p:nvSpPr>
        <p:spPr>
          <a:xfrm>
            <a:off x="4780153" y="6314820"/>
            <a:ext cx="969644" cy="0"/>
          </a:xfrm>
          <a:custGeom>
            <a:avLst/>
            <a:gdLst/>
            <a:ahLst/>
            <a:cxnLst/>
            <a:rect l="l" t="t" r="r" b="b"/>
            <a:pathLst>
              <a:path w="969645">
                <a:moveTo>
                  <a:pt x="0" y="0"/>
                </a:moveTo>
                <a:lnTo>
                  <a:pt x="96956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9" name="object 109"/>
          <p:cNvSpPr/>
          <p:nvPr/>
        </p:nvSpPr>
        <p:spPr>
          <a:xfrm>
            <a:off x="5755894" y="6314820"/>
            <a:ext cx="1245870" cy="0"/>
          </a:xfrm>
          <a:custGeom>
            <a:avLst/>
            <a:gdLst/>
            <a:ahLst/>
            <a:cxnLst/>
            <a:rect l="l" t="t" r="r" b="b"/>
            <a:pathLst>
              <a:path w="1245870">
                <a:moveTo>
                  <a:pt x="0" y="0"/>
                </a:moveTo>
                <a:lnTo>
                  <a:pt x="124541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0" name="object 110"/>
          <p:cNvSpPr txBox="1"/>
          <p:nvPr/>
        </p:nvSpPr>
        <p:spPr>
          <a:xfrm>
            <a:off x="1139748" y="6758792"/>
            <a:ext cx="1991995" cy="803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43900"/>
              </a:lnSpc>
            </a:pPr>
            <a:r>
              <a:rPr sz="1200" dirty="0">
                <a:latin typeface="Arial"/>
                <a:cs typeface="Arial"/>
              </a:rPr>
              <a:t>ПАТ </a:t>
            </a:r>
            <a:r>
              <a:rPr sz="1200" spc="-5" dirty="0">
                <a:latin typeface="Arial"/>
                <a:cs typeface="Arial"/>
              </a:rPr>
              <a:t>“Сільськогосподарське  підприємство “Селекція-  племресурси”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4150233" y="7101585"/>
            <a:ext cx="407034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12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-5" dirty="0">
                <a:latin typeface="Arial"/>
                <a:cs typeface="Arial"/>
              </a:rPr>
              <a:t>91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5061584" y="7101585"/>
            <a:ext cx="407034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1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405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6281165" y="7101585"/>
            <a:ext cx="19621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71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1086916" y="6846696"/>
            <a:ext cx="2840355" cy="0"/>
          </a:xfrm>
          <a:custGeom>
            <a:avLst/>
            <a:gdLst/>
            <a:ahLst/>
            <a:cxnLst/>
            <a:rect l="l" t="t" r="r" b="b"/>
            <a:pathLst>
              <a:path w="2840354">
                <a:moveTo>
                  <a:pt x="0" y="0"/>
                </a:moveTo>
                <a:lnTo>
                  <a:pt x="2839847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5" name="object 115"/>
          <p:cNvSpPr/>
          <p:nvPr/>
        </p:nvSpPr>
        <p:spPr>
          <a:xfrm>
            <a:off x="3932809" y="6846696"/>
            <a:ext cx="841375" cy="0"/>
          </a:xfrm>
          <a:custGeom>
            <a:avLst/>
            <a:gdLst/>
            <a:ahLst/>
            <a:cxnLst/>
            <a:rect l="l" t="t" r="r" b="b"/>
            <a:pathLst>
              <a:path w="841375">
                <a:moveTo>
                  <a:pt x="0" y="0"/>
                </a:moveTo>
                <a:lnTo>
                  <a:pt x="84124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6" name="object 116"/>
          <p:cNvSpPr/>
          <p:nvPr/>
        </p:nvSpPr>
        <p:spPr>
          <a:xfrm>
            <a:off x="4780153" y="6846696"/>
            <a:ext cx="969644" cy="0"/>
          </a:xfrm>
          <a:custGeom>
            <a:avLst/>
            <a:gdLst/>
            <a:ahLst/>
            <a:cxnLst/>
            <a:rect l="l" t="t" r="r" b="b"/>
            <a:pathLst>
              <a:path w="969645">
                <a:moveTo>
                  <a:pt x="0" y="0"/>
                </a:moveTo>
                <a:lnTo>
                  <a:pt x="96956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7" name="object 117"/>
          <p:cNvSpPr/>
          <p:nvPr/>
        </p:nvSpPr>
        <p:spPr>
          <a:xfrm>
            <a:off x="5755894" y="6846696"/>
            <a:ext cx="1245870" cy="0"/>
          </a:xfrm>
          <a:custGeom>
            <a:avLst/>
            <a:gdLst/>
            <a:ahLst/>
            <a:cxnLst/>
            <a:rect l="l" t="t" r="r" b="b"/>
            <a:pathLst>
              <a:path w="1245870">
                <a:moveTo>
                  <a:pt x="0" y="0"/>
                </a:moveTo>
                <a:lnTo>
                  <a:pt x="1245412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8" name="object 118"/>
          <p:cNvSpPr txBox="1"/>
          <p:nvPr/>
        </p:nvSpPr>
        <p:spPr>
          <a:xfrm>
            <a:off x="1139748" y="7552628"/>
            <a:ext cx="2523490" cy="542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44200"/>
              </a:lnSpc>
            </a:pPr>
            <a:r>
              <a:rPr sz="1200" spc="-5" dirty="0">
                <a:latin typeface="Arial"/>
                <a:cs typeface="Arial"/>
              </a:rPr>
              <a:t>ПрАТ “Бориспільське підприємство  “Сортнасіннєовоч”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4255389" y="7766050"/>
            <a:ext cx="19621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25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5061584" y="7766050"/>
            <a:ext cx="407034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1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230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6148578" y="7766050"/>
            <a:ext cx="45847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-411</a:t>
            </a:r>
            <a:r>
              <a:rPr sz="1200" dirty="0">
                <a:latin typeface="Arial"/>
                <a:cs typeface="Arial"/>
              </a:rPr>
              <a:t>,7</a:t>
            </a:r>
          </a:p>
        </p:txBody>
      </p:sp>
      <p:sp>
        <p:nvSpPr>
          <p:cNvPr id="122" name="object 122"/>
          <p:cNvSpPr/>
          <p:nvPr/>
        </p:nvSpPr>
        <p:spPr>
          <a:xfrm>
            <a:off x="1086916" y="7641081"/>
            <a:ext cx="2840355" cy="0"/>
          </a:xfrm>
          <a:custGeom>
            <a:avLst/>
            <a:gdLst/>
            <a:ahLst/>
            <a:cxnLst/>
            <a:rect l="l" t="t" r="r" b="b"/>
            <a:pathLst>
              <a:path w="2840354">
                <a:moveTo>
                  <a:pt x="0" y="0"/>
                </a:moveTo>
                <a:lnTo>
                  <a:pt x="2839847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3" name="object 123"/>
          <p:cNvSpPr/>
          <p:nvPr/>
        </p:nvSpPr>
        <p:spPr>
          <a:xfrm>
            <a:off x="3932809" y="7641081"/>
            <a:ext cx="841375" cy="0"/>
          </a:xfrm>
          <a:custGeom>
            <a:avLst/>
            <a:gdLst/>
            <a:ahLst/>
            <a:cxnLst/>
            <a:rect l="l" t="t" r="r" b="b"/>
            <a:pathLst>
              <a:path w="841375">
                <a:moveTo>
                  <a:pt x="0" y="0"/>
                </a:moveTo>
                <a:lnTo>
                  <a:pt x="84124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4" name="object 124"/>
          <p:cNvSpPr/>
          <p:nvPr/>
        </p:nvSpPr>
        <p:spPr>
          <a:xfrm>
            <a:off x="4780153" y="7641081"/>
            <a:ext cx="969644" cy="0"/>
          </a:xfrm>
          <a:custGeom>
            <a:avLst/>
            <a:gdLst/>
            <a:ahLst/>
            <a:cxnLst/>
            <a:rect l="l" t="t" r="r" b="b"/>
            <a:pathLst>
              <a:path w="969645">
                <a:moveTo>
                  <a:pt x="0" y="0"/>
                </a:moveTo>
                <a:lnTo>
                  <a:pt x="96956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5" name="object 125"/>
          <p:cNvSpPr/>
          <p:nvPr/>
        </p:nvSpPr>
        <p:spPr>
          <a:xfrm>
            <a:off x="5755894" y="7641081"/>
            <a:ext cx="1245870" cy="0"/>
          </a:xfrm>
          <a:custGeom>
            <a:avLst/>
            <a:gdLst/>
            <a:ahLst/>
            <a:cxnLst/>
            <a:rect l="l" t="t" r="r" b="b"/>
            <a:pathLst>
              <a:path w="1245870">
                <a:moveTo>
                  <a:pt x="0" y="0"/>
                </a:moveTo>
                <a:lnTo>
                  <a:pt x="1245412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6" name="object 126"/>
          <p:cNvSpPr txBox="1"/>
          <p:nvPr/>
        </p:nvSpPr>
        <p:spPr>
          <a:xfrm>
            <a:off x="1139748" y="8086943"/>
            <a:ext cx="2713355" cy="803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43700"/>
              </a:lnSpc>
            </a:pPr>
            <a:r>
              <a:rPr sz="1200" spc="-5" dirty="0">
                <a:latin typeface="Arial"/>
                <a:cs typeface="Arial"/>
              </a:rPr>
              <a:t>Державне підприємство “Тульчинське  виробниче підприємство </a:t>
            </a:r>
            <a:r>
              <a:rPr sz="1200" dirty="0">
                <a:latin typeface="Arial"/>
                <a:cs typeface="Arial"/>
              </a:rPr>
              <a:t>по </a:t>
            </a:r>
            <a:r>
              <a:rPr sz="1200" spc="-5" dirty="0">
                <a:latin typeface="Arial"/>
                <a:cs typeface="Arial"/>
              </a:rPr>
              <a:t>племінній  </a:t>
            </a:r>
            <a:r>
              <a:rPr sz="1200" dirty="0">
                <a:latin typeface="Arial"/>
                <a:cs typeface="Arial"/>
              </a:rPr>
              <a:t>справі </a:t>
            </a:r>
            <a:r>
              <a:rPr sz="1200" spc="-5" dirty="0">
                <a:latin typeface="Arial"/>
                <a:cs typeface="Arial"/>
              </a:rPr>
              <a:t>в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тваринництві”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4234053" y="8428989"/>
            <a:ext cx="23939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ДП</a:t>
            </a:r>
          </a:p>
        </p:txBody>
      </p:sp>
      <p:sp>
        <p:nvSpPr>
          <p:cNvPr id="128" name="object 128"/>
          <p:cNvSpPr txBox="1"/>
          <p:nvPr/>
        </p:nvSpPr>
        <p:spPr>
          <a:xfrm>
            <a:off x="4954904" y="8428989"/>
            <a:ext cx="61912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1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201,70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6322314" y="8428989"/>
            <a:ext cx="110489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0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1086916" y="8172957"/>
            <a:ext cx="2840355" cy="0"/>
          </a:xfrm>
          <a:custGeom>
            <a:avLst/>
            <a:gdLst/>
            <a:ahLst/>
            <a:cxnLst/>
            <a:rect l="l" t="t" r="r" b="b"/>
            <a:pathLst>
              <a:path w="2840354">
                <a:moveTo>
                  <a:pt x="0" y="0"/>
                </a:moveTo>
                <a:lnTo>
                  <a:pt x="2839847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1" name="object 131"/>
          <p:cNvSpPr/>
          <p:nvPr/>
        </p:nvSpPr>
        <p:spPr>
          <a:xfrm>
            <a:off x="3932809" y="8172957"/>
            <a:ext cx="841375" cy="0"/>
          </a:xfrm>
          <a:custGeom>
            <a:avLst/>
            <a:gdLst/>
            <a:ahLst/>
            <a:cxnLst/>
            <a:rect l="l" t="t" r="r" b="b"/>
            <a:pathLst>
              <a:path w="841375">
                <a:moveTo>
                  <a:pt x="0" y="0"/>
                </a:moveTo>
                <a:lnTo>
                  <a:pt x="84124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2" name="object 132"/>
          <p:cNvSpPr/>
          <p:nvPr/>
        </p:nvSpPr>
        <p:spPr>
          <a:xfrm>
            <a:off x="4780153" y="8172957"/>
            <a:ext cx="969644" cy="0"/>
          </a:xfrm>
          <a:custGeom>
            <a:avLst/>
            <a:gdLst/>
            <a:ahLst/>
            <a:cxnLst/>
            <a:rect l="l" t="t" r="r" b="b"/>
            <a:pathLst>
              <a:path w="969645">
                <a:moveTo>
                  <a:pt x="0" y="0"/>
                </a:moveTo>
                <a:lnTo>
                  <a:pt x="96956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3" name="object 133"/>
          <p:cNvSpPr/>
          <p:nvPr/>
        </p:nvSpPr>
        <p:spPr>
          <a:xfrm>
            <a:off x="5755894" y="8172957"/>
            <a:ext cx="1245870" cy="0"/>
          </a:xfrm>
          <a:custGeom>
            <a:avLst/>
            <a:gdLst/>
            <a:ahLst/>
            <a:cxnLst/>
            <a:rect l="l" t="t" r="r" b="b"/>
            <a:pathLst>
              <a:path w="1245870">
                <a:moveTo>
                  <a:pt x="0" y="0"/>
                </a:moveTo>
                <a:lnTo>
                  <a:pt x="1245412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4" name="object 134"/>
          <p:cNvSpPr txBox="1"/>
          <p:nvPr/>
        </p:nvSpPr>
        <p:spPr>
          <a:xfrm>
            <a:off x="1139748" y="8880764"/>
            <a:ext cx="2673985" cy="803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43800"/>
              </a:lnSpc>
            </a:pPr>
            <a:r>
              <a:rPr sz="1200" dirty="0">
                <a:latin typeface="Arial"/>
                <a:cs typeface="Arial"/>
              </a:rPr>
              <a:t>Полтавський </a:t>
            </a:r>
            <a:r>
              <a:rPr sz="1200" spc="-5" dirty="0">
                <a:latin typeface="Arial"/>
                <a:cs typeface="Arial"/>
              </a:rPr>
              <a:t>державний </a:t>
            </a:r>
            <a:r>
              <a:rPr sz="1200" dirty="0">
                <a:latin typeface="Arial"/>
                <a:cs typeface="Arial"/>
              </a:rPr>
              <a:t>навчально-  </a:t>
            </a:r>
            <a:r>
              <a:rPr sz="1200" spc="-5" dirty="0">
                <a:latin typeface="Arial"/>
                <a:cs typeface="Arial"/>
              </a:rPr>
              <a:t>курсовий комбінат агропромислового  </a:t>
            </a:r>
            <a:r>
              <a:rPr sz="1200" dirty="0">
                <a:latin typeface="Arial"/>
                <a:cs typeface="Arial"/>
              </a:rPr>
              <a:t>комплексу</a:t>
            </a:r>
          </a:p>
        </p:txBody>
      </p:sp>
      <p:sp>
        <p:nvSpPr>
          <p:cNvPr id="135" name="object 135"/>
          <p:cNvSpPr txBox="1"/>
          <p:nvPr/>
        </p:nvSpPr>
        <p:spPr>
          <a:xfrm>
            <a:off x="4234053" y="9224771"/>
            <a:ext cx="23939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ДП</a:t>
            </a:r>
          </a:p>
        </p:txBody>
      </p:sp>
      <p:sp>
        <p:nvSpPr>
          <p:cNvPr id="136" name="object 136"/>
          <p:cNvSpPr txBox="1"/>
          <p:nvPr/>
        </p:nvSpPr>
        <p:spPr>
          <a:xfrm>
            <a:off x="5061584" y="9224771"/>
            <a:ext cx="407034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1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170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6215634" y="9224771"/>
            <a:ext cx="32385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Н.Д</a:t>
            </a:r>
            <a:r>
              <a:rPr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138" name="object 138"/>
          <p:cNvSpPr/>
          <p:nvPr/>
        </p:nvSpPr>
        <p:spPr>
          <a:xfrm>
            <a:off x="1086916" y="8968485"/>
            <a:ext cx="2840355" cy="0"/>
          </a:xfrm>
          <a:custGeom>
            <a:avLst/>
            <a:gdLst/>
            <a:ahLst/>
            <a:cxnLst/>
            <a:rect l="l" t="t" r="r" b="b"/>
            <a:pathLst>
              <a:path w="2840354">
                <a:moveTo>
                  <a:pt x="0" y="0"/>
                </a:moveTo>
                <a:lnTo>
                  <a:pt x="2839847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9" name="object 139"/>
          <p:cNvSpPr/>
          <p:nvPr/>
        </p:nvSpPr>
        <p:spPr>
          <a:xfrm>
            <a:off x="3932809" y="8968485"/>
            <a:ext cx="841375" cy="0"/>
          </a:xfrm>
          <a:custGeom>
            <a:avLst/>
            <a:gdLst/>
            <a:ahLst/>
            <a:cxnLst/>
            <a:rect l="l" t="t" r="r" b="b"/>
            <a:pathLst>
              <a:path w="841375">
                <a:moveTo>
                  <a:pt x="0" y="0"/>
                </a:moveTo>
                <a:lnTo>
                  <a:pt x="84124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0" name="object 140"/>
          <p:cNvSpPr/>
          <p:nvPr/>
        </p:nvSpPr>
        <p:spPr>
          <a:xfrm>
            <a:off x="4780153" y="8968485"/>
            <a:ext cx="969644" cy="0"/>
          </a:xfrm>
          <a:custGeom>
            <a:avLst/>
            <a:gdLst/>
            <a:ahLst/>
            <a:cxnLst/>
            <a:rect l="l" t="t" r="r" b="b"/>
            <a:pathLst>
              <a:path w="969645">
                <a:moveTo>
                  <a:pt x="0" y="0"/>
                </a:moveTo>
                <a:lnTo>
                  <a:pt x="96956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1" name="object 141"/>
          <p:cNvSpPr/>
          <p:nvPr/>
        </p:nvSpPr>
        <p:spPr>
          <a:xfrm>
            <a:off x="5755894" y="8968485"/>
            <a:ext cx="1245870" cy="0"/>
          </a:xfrm>
          <a:custGeom>
            <a:avLst/>
            <a:gdLst/>
            <a:ahLst/>
            <a:cxnLst/>
            <a:rect l="l" t="t" r="r" b="b"/>
            <a:pathLst>
              <a:path w="1245870">
                <a:moveTo>
                  <a:pt x="0" y="0"/>
                </a:moveTo>
                <a:lnTo>
                  <a:pt x="1245412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2" name="object 142"/>
          <p:cNvSpPr/>
          <p:nvPr/>
        </p:nvSpPr>
        <p:spPr>
          <a:xfrm>
            <a:off x="1083868" y="719327"/>
            <a:ext cx="0" cy="9042400"/>
          </a:xfrm>
          <a:custGeom>
            <a:avLst/>
            <a:gdLst/>
            <a:ahLst/>
            <a:cxnLst/>
            <a:rect l="l" t="t" r="r" b="b"/>
            <a:pathLst>
              <a:path h="9042400">
                <a:moveTo>
                  <a:pt x="0" y="0"/>
                </a:moveTo>
                <a:lnTo>
                  <a:pt x="0" y="9041892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3" name="object 143"/>
          <p:cNvSpPr/>
          <p:nvPr/>
        </p:nvSpPr>
        <p:spPr>
          <a:xfrm>
            <a:off x="1080820" y="976426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4" name="object 144"/>
          <p:cNvSpPr/>
          <p:nvPr/>
        </p:nvSpPr>
        <p:spPr>
          <a:xfrm>
            <a:off x="1080820" y="976426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5" name="object 145"/>
          <p:cNvSpPr/>
          <p:nvPr/>
        </p:nvSpPr>
        <p:spPr>
          <a:xfrm>
            <a:off x="1086916" y="9764267"/>
            <a:ext cx="2840355" cy="0"/>
          </a:xfrm>
          <a:custGeom>
            <a:avLst/>
            <a:gdLst/>
            <a:ahLst/>
            <a:cxnLst/>
            <a:rect l="l" t="t" r="r" b="b"/>
            <a:pathLst>
              <a:path w="2840354">
                <a:moveTo>
                  <a:pt x="0" y="0"/>
                </a:moveTo>
                <a:lnTo>
                  <a:pt x="2839847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6" name="object 146"/>
          <p:cNvSpPr/>
          <p:nvPr/>
        </p:nvSpPr>
        <p:spPr>
          <a:xfrm>
            <a:off x="3929760" y="719327"/>
            <a:ext cx="0" cy="9042400"/>
          </a:xfrm>
          <a:custGeom>
            <a:avLst/>
            <a:gdLst/>
            <a:ahLst/>
            <a:cxnLst/>
            <a:rect l="l" t="t" r="r" b="b"/>
            <a:pathLst>
              <a:path h="9042400">
                <a:moveTo>
                  <a:pt x="0" y="0"/>
                </a:moveTo>
                <a:lnTo>
                  <a:pt x="0" y="9041892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7" name="object 147"/>
          <p:cNvSpPr/>
          <p:nvPr/>
        </p:nvSpPr>
        <p:spPr>
          <a:xfrm>
            <a:off x="3926713" y="976426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8" name="object 148"/>
          <p:cNvSpPr/>
          <p:nvPr/>
        </p:nvSpPr>
        <p:spPr>
          <a:xfrm>
            <a:off x="3932809" y="9764267"/>
            <a:ext cx="841375" cy="0"/>
          </a:xfrm>
          <a:custGeom>
            <a:avLst/>
            <a:gdLst/>
            <a:ahLst/>
            <a:cxnLst/>
            <a:rect l="l" t="t" r="r" b="b"/>
            <a:pathLst>
              <a:path w="841375">
                <a:moveTo>
                  <a:pt x="0" y="0"/>
                </a:moveTo>
                <a:lnTo>
                  <a:pt x="84124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9" name="object 149"/>
          <p:cNvSpPr/>
          <p:nvPr/>
        </p:nvSpPr>
        <p:spPr>
          <a:xfrm>
            <a:off x="4777104" y="719327"/>
            <a:ext cx="0" cy="9042400"/>
          </a:xfrm>
          <a:custGeom>
            <a:avLst/>
            <a:gdLst/>
            <a:ahLst/>
            <a:cxnLst/>
            <a:rect l="l" t="t" r="r" b="b"/>
            <a:pathLst>
              <a:path h="9042400">
                <a:moveTo>
                  <a:pt x="0" y="0"/>
                </a:moveTo>
                <a:lnTo>
                  <a:pt x="0" y="9041892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0" name="object 150"/>
          <p:cNvSpPr/>
          <p:nvPr/>
        </p:nvSpPr>
        <p:spPr>
          <a:xfrm>
            <a:off x="4774057" y="976426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1" name="object 151"/>
          <p:cNvSpPr/>
          <p:nvPr/>
        </p:nvSpPr>
        <p:spPr>
          <a:xfrm>
            <a:off x="4780153" y="9764267"/>
            <a:ext cx="969644" cy="0"/>
          </a:xfrm>
          <a:custGeom>
            <a:avLst/>
            <a:gdLst/>
            <a:ahLst/>
            <a:cxnLst/>
            <a:rect l="l" t="t" r="r" b="b"/>
            <a:pathLst>
              <a:path w="969645">
                <a:moveTo>
                  <a:pt x="0" y="0"/>
                </a:moveTo>
                <a:lnTo>
                  <a:pt x="96956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2" name="object 152"/>
          <p:cNvSpPr/>
          <p:nvPr/>
        </p:nvSpPr>
        <p:spPr>
          <a:xfrm>
            <a:off x="5752846" y="719327"/>
            <a:ext cx="0" cy="9042400"/>
          </a:xfrm>
          <a:custGeom>
            <a:avLst/>
            <a:gdLst/>
            <a:ahLst/>
            <a:cxnLst/>
            <a:rect l="l" t="t" r="r" b="b"/>
            <a:pathLst>
              <a:path h="9042400">
                <a:moveTo>
                  <a:pt x="0" y="0"/>
                </a:moveTo>
                <a:lnTo>
                  <a:pt x="0" y="9041892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3" name="object 153"/>
          <p:cNvSpPr/>
          <p:nvPr/>
        </p:nvSpPr>
        <p:spPr>
          <a:xfrm>
            <a:off x="5749797" y="976426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4" name="object 154"/>
          <p:cNvSpPr/>
          <p:nvPr/>
        </p:nvSpPr>
        <p:spPr>
          <a:xfrm>
            <a:off x="5755894" y="9764267"/>
            <a:ext cx="1245870" cy="0"/>
          </a:xfrm>
          <a:custGeom>
            <a:avLst/>
            <a:gdLst/>
            <a:ahLst/>
            <a:cxnLst/>
            <a:rect l="l" t="t" r="r" b="b"/>
            <a:pathLst>
              <a:path w="1245870">
                <a:moveTo>
                  <a:pt x="0" y="0"/>
                </a:moveTo>
                <a:lnTo>
                  <a:pt x="1245412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5" name="object 155"/>
          <p:cNvSpPr/>
          <p:nvPr/>
        </p:nvSpPr>
        <p:spPr>
          <a:xfrm>
            <a:off x="7004304" y="719327"/>
            <a:ext cx="0" cy="9042400"/>
          </a:xfrm>
          <a:custGeom>
            <a:avLst/>
            <a:gdLst/>
            <a:ahLst/>
            <a:cxnLst/>
            <a:rect l="l" t="t" r="r" b="b"/>
            <a:pathLst>
              <a:path h="9042400">
                <a:moveTo>
                  <a:pt x="0" y="0"/>
                </a:moveTo>
                <a:lnTo>
                  <a:pt x="0" y="9041892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6" name="object 156"/>
          <p:cNvSpPr/>
          <p:nvPr/>
        </p:nvSpPr>
        <p:spPr>
          <a:xfrm>
            <a:off x="7001256" y="976426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7" name="object 157"/>
          <p:cNvSpPr/>
          <p:nvPr/>
        </p:nvSpPr>
        <p:spPr>
          <a:xfrm>
            <a:off x="7001256" y="976426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8" name="object 158"/>
          <p:cNvSpPr/>
          <p:nvPr/>
        </p:nvSpPr>
        <p:spPr>
          <a:xfrm>
            <a:off x="1086485" y="370839"/>
            <a:ext cx="3837940" cy="342900"/>
          </a:xfrm>
          <a:custGeom>
            <a:avLst/>
            <a:gdLst/>
            <a:ahLst/>
            <a:cxnLst/>
            <a:rect l="l" t="t" r="r" b="b"/>
            <a:pathLst>
              <a:path w="3837940" h="342900">
                <a:moveTo>
                  <a:pt x="3070352" y="0"/>
                </a:moveTo>
                <a:lnTo>
                  <a:pt x="767588" y="0"/>
                </a:lnTo>
                <a:lnTo>
                  <a:pt x="0" y="342900"/>
                </a:lnTo>
                <a:lnTo>
                  <a:pt x="3837940" y="342900"/>
                </a:lnTo>
                <a:lnTo>
                  <a:pt x="3070352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9" name="object 159"/>
          <p:cNvSpPr/>
          <p:nvPr/>
        </p:nvSpPr>
        <p:spPr>
          <a:xfrm>
            <a:off x="1086485" y="370839"/>
            <a:ext cx="3837940" cy="342900"/>
          </a:xfrm>
          <a:custGeom>
            <a:avLst/>
            <a:gdLst/>
            <a:ahLst/>
            <a:cxnLst/>
            <a:rect l="l" t="t" r="r" b="b"/>
            <a:pathLst>
              <a:path w="3837940" h="342900">
                <a:moveTo>
                  <a:pt x="3837940" y="342900"/>
                </a:moveTo>
                <a:lnTo>
                  <a:pt x="0" y="342900"/>
                </a:lnTo>
                <a:lnTo>
                  <a:pt x="767588" y="0"/>
                </a:lnTo>
                <a:lnTo>
                  <a:pt x="3070352" y="0"/>
                </a:lnTo>
                <a:lnTo>
                  <a:pt x="3837940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0" name="object 160"/>
          <p:cNvSpPr txBox="1"/>
          <p:nvPr/>
        </p:nvSpPr>
        <p:spPr>
          <a:xfrm>
            <a:off x="1959610" y="413511"/>
            <a:ext cx="209105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Сільське</a:t>
            </a:r>
            <a:r>
              <a:rPr sz="14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господарство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1784350" y="9842797"/>
            <a:ext cx="487362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Будь-яка додаткова інформація </a:t>
            </a:r>
            <a:r>
              <a:rPr sz="1000" dirty="0">
                <a:latin typeface="Arial"/>
                <a:cs typeface="Arial"/>
              </a:rPr>
              <a:t>за </a:t>
            </a:r>
            <a:r>
              <a:rPr sz="1000" spc="-5" dirty="0">
                <a:latin typeface="Arial"/>
                <a:cs typeface="Arial"/>
              </a:rPr>
              <a:t>Вашим запитом на: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privatization@spfu.gov.ua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62" name="object 16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18</a:t>
            </a:fld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80820" y="720064"/>
          <a:ext cx="5920434" cy="82397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45892"/>
                <a:gridCol w="847344"/>
                <a:gridCol w="975741"/>
                <a:gridCol w="1251457"/>
              </a:tblGrid>
              <a:tr h="5329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70675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8740" marR="59055" indent="-1397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13360" indent="-40005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Виручка,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63525" marR="207645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10"/>
                        </a:lnSpc>
                        <a:spcBef>
                          <a:spcPts val="595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ts val="1410"/>
                        </a:lnSpc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</a:t>
                      </a:r>
                      <a:r>
                        <a:rPr sz="1200" spc="-8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ПрАТ “М’ясо-молочний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комплекс</a:t>
                      </a: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“Сіверський”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103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-599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5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сільськогосподарське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“Кільчень”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960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державний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шовкорадгосп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“Криворізький”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932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909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“Харківське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976630">
                        <a:lnSpc>
                          <a:spcPct val="143300"/>
                        </a:lnSpc>
                        <a:spcBef>
                          <a:spcPts val="1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пр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мис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ов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ор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г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ове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ь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е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508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723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508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5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“Тепличний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комбінат”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707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-124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“Олександрійський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шовкорадгосп”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130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781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“Державне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402590">
                        <a:lnSpc>
                          <a:spcPct val="1435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науково-виробниче підприємство  “Винконсервпроект”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632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багатопрофільне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“Урожай”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620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822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“Ліктрави”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445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238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7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“Софіївське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272415">
                        <a:lnSpc>
                          <a:spcPct val="1433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по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племінній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справі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в  тваринництві”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422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-71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0129">
                <a:tc>
                  <a:txBody>
                    <a:bodyPr/>
                    <a:lstStyle/>
                    <a:p>
                      <a:pPr marL="65405">
                        <a:lnSpc>
                          <a:spcPts val="136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ПрАТ “Хлібозавод “Залізничник”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385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-186,8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4003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152400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“Сільськогосподарське підприємство  “Трест”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374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456565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“Апостолівське підприємство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по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племінній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справі у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тваринництві”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321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1082039" y="368934"/>
            <a:ext cx="3837940" cy="342900"/>
          </a:xfrm>
          <a:custGeom>
            <a:avLst/>
            <a:gdLst/>
            <a:ahLst/>
            <a:cxnLst/>
            <a:rect l="l" t="t" r="r" b="b"/>
            <a:pathLst>
              <a:path w="3837940" h="342900">
                <a:moveTo>
                  <a:pt x="3070352" y="0"/>
                </a:moveTo>
                <a:lnTo>
                  <a:pt x="767587" y="0"/>
                </a:lnTo>
                <a:lnTo>
                  <a:pt x="0" y="342900"/>
                </a:lnTo>
                <a:lnTo>
                  <a:pt x="3837940" y="342900"/>
                </a:lnTo>
                <a:lnTo>
                  <a:pt x="3070352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1082039" y="368934"/>
            <a:ext cx="3837940" cy="342900"/>
          </a:xfrm>
          <a:custGeom>
            <a:avLst/>
            <a:gdLst/>
            <a:ahLst/>
            <a:cxnLst/>
            <a:rect l="l" t="t" r="r" b="b"/>
            <a:pathLst>
              <a:path w="3837940" h="342900">
                <a:moveTo>
                  <a:pt x="3837940" y="342900"/>
                </a:moveTo>
                <a:lnTo>
                  <a:pt x="0" y="342900"/>
                </a:lnTo>
                <a:lnTo>
                  <a:pt x="767587" y="0"/>
                </a:lnTo>
                <a:lnTo>
                  <a:pt x="3070352" y="0"/>
                </a:lnTo>
                <a:lnTo>
                  <a:pt x="3837940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955038" y="411988"/>
            <a:ext cx="209105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Сільське</a:t>
            </a:r>
            <a:r>
              <a:rPr sz="14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господарство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84350" y="9842797"/>
            <a:ext cx="487362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Будь-яка додаткова інформація </a:t>
            </a:r>
            <a:r>
              <a:rPr sz="1000" dirty="0">
                <a:latin typeface="Arial"/>
                <a:cs typeface="Arial"/>
              </a:rPr>
              <a:t>за </a:t>
            </a:r>
            <a:r>
              <a:rPr sz="1000" spc="-5" dirty="0">
                <a:latin typeface="Arial"/>
                <a:cs typeface="Arial"/>
              </a:rPr>
              <a:t>Вашим запитом на: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privatization@spfu.gov.ua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19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787131"/>
            <a:ext cx="7067550" cy="1371600"/>
          </a:xfrm>
          <a:custGeom>
            <a:avLst/>
            <a:gdLst/>
            <a:ahLst/>
            <a:cxnLst/>
            <a:rect l="l" t="t" r="r" b="b"/>
            <a:pathLst>
              <a:path w="7067550" h="1371600">
                <a:moveTo>
                  <a:pt x="6314567" y="0"/>
                </a:moveTo>
                <a:lnTo>
                  <a:pt x="0" y="0"/>
                </a:lnTo>
                <a:lnTo>
                  <a:pt x="0" y="1371599"/>
                </a:lnTo>
                <a:lnTo>
                  <a:pt x="6314567" y="1371599"/>
                </a:lnTo>
                <a:lnTo>
                  <a:pt x="7067550" y="685800"/>
                </a:lnTo>
                <a:lnTo>
                  <a:pt x="631456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035050" y="2298700"/>
            <a:ext cx="5562600" cy="4924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uk-UA" sz="1600" dirty="0" err="1" smtClean="0"/>
              <a:t>Уважаемые</a:t>
            </a:r>
            <a:r>
              <a:rPr lang="uk-UA" sz="1600" dirty="0" smtClean="0"/>
              <a:t> </a:t>
            </a:r>
            <a:r>
              <a:rPr lang="uk-UA" sz="1600" dirty="0" err="1" smtClean="0"/>
              <a:t>инвесторы</a:t>
            </a:r>
            <a:r>
              <a:rPr lang="uk-UA" sz="1600" dirty="0" smtClean="0"/>
              <a:t>!</a:t>
            </a:r>
            <a:endParaRPr lang="ru-RU" sz="1600" dirty="0" smtClean="0"/>
          </a:p>
          <a:p>
            <a:r>
              <a:rPr lang="uk-UA" sz="1600" dirty="0" smtClean="0"/>
              <a:t> </a:t>
            </a:r>
            <a:endParaRPr lang="ru-RU" sz="1600" dirty="0" smtClean="0"/>
          </a:p>
          <a:p>
            <a:r>
              <a:rPr lang="uk-UA" sz="1600" dirty="0" err="1" smtClean="0"/>
              <a:t>Представляем</a:t>
            </a:r>
            <a:r>
              <a:rPr lang="uk-UA" sz="1600" dirty="0" smtClean="0"/>
              <a:t> Вам список </a:t>
            </a:r>
            <a:r>
              <a:rPr lang="uk-UA" sz="1600" dirty="0" err="1" smtClean="0"/>
              <a:t>крупнейших</a:t>
            </a:r>
            <a:r>
              <a:rPr lang="uk-UA" sz="1600" dirty="0" smtClean="0"/>
              <a:t> </a:t>
            </a:r>
            <a:r>
              <a:rPr lang="uk-UA" sz="1600" dirty="0" err="1" smtClean="0"/>
              <a:t>объектов</a:t>
            </a:r>
            <a:r>
              <a:rPr lang="uk-UA" sz="1600" dirty="0" smtClean="0"/>
              <a:t> </a:t>
            </a:r>
            <a:r>
              <a:rPr lang="uk-UA" sz="1600" dirty="0" err="1" smtClean="0"/>
              <a:t>государственной</a:t>
            </a:r>
            <a:r>
              <a:rPr lang="uk-UA" sz="1600" dirty="0" smtClean="0"/>
              <a:t> </a:t>
            </a:r>
            <a:r>
              <a:rPr lang="uk-UA" sz="1600" dirty="0" err="1" smtClean="0"/>
              <a:t>собственности</a:t>
            </a:r>
            <a:r>
              <a:rPr lang="uk-UA" sz="1600" dirty="0" smtClean="0"/>
              <a:t>, </a:t>
            </a:r>
            <a:r>
              <a:rPr lang="uk-UA" sz="1600" dirty="0" err="1" smtClean="0"/>
              <a:t>котор</a:t>
            </a:r>
            <a:r>
              <a:rPr lang="ru-RU" sz="1600" dirty="0" err="1" smtClean="0"/>
              <a:t>ые</a:t>
            </a:r>
            <a:r>
              <a:rPr lang="ru-RU" sz="1600" dirty="0" smtClean="0"/>
              <a:t> </a:t>
            </a:r>
            <a:r>
              <a:rPr lang="uk-UA" sz="1600" dirty="0" smtClean="0"/>
              <a:t>Фонд </a:t>
            </a:r>
            <a:r>
              <a:rPr lang="uk-UA" sz="1600" dirty="0" err="1" smtClean="0"/>
              <a:t>государственного</a:t>
            </a:r>
            <a:r>
              <a:rPr lang="uk-UA" sz="1600" dirty="0" smtClean="0"/>
              <a:t> </a:t>
            </a:r>
            <a:r>
              <a:rPr lang="uk-UA" sz="1600" dirty="0" err="1" smtClean="0"/>
              <a:t>имущества</a:t>
            </a:r>
            <a:r>
              <a:rPr lang="uk-UA" sz="1600" dirty="0" smtClean="0"/>
              <a:t> </a:t>
            </a:r>
            <a:r>
              <a:rPr lang="uk-UA" sz="1600" dirty="0" err="1" smtClean="0"/>
              <a:t>планирует</a:t>
            </a:r>
            <a:r>
              <a:rPr lang="uk-UA" sz="1600" dirty="0" smtClean="0"/>
              <a:t> </a:t>
            </a:r>
            <a:r>
              <a:rPr lang="uk-UA" sz="1600" dirty="0" err="1" smtClean="0"/>
              <a:t>продать</a:t>
            </a:r>
            <a:r>
              <a:rPr lang="uk-UA" sz="1600" dirty="0" smtClean="0"/>
              <a:t> в </a:t>
            </a:r>
            <a:r>
              <a:rPr lang="uk-UA" sz="1600" dirty="0" err="1" smtClean="0"/>
              <a:t>ближайшее</a:t>
            </a:r>
            <a:r>
              <a:rPr lang="uk-UA" sz="1600" dirty="0" smtClean="0"/>
              <a:t> </a:t>
            </a:r>
            <a:r>
              <a:rPr lang="uk-UA" sz="1600" dirty="0" err="1" smtClean="0"/>
              <a:t>время</a:t>
            </a:r>
            <a:r>
              <a:rPr lang="uk-UA" sz="1600" dirty="0" smtClean="0"/>
              <a:t>. По </a:t>
            </a:r>
            <a:r>
              <a:rPr lang="uk-UA" sz="1600" dirty="0" err="1" smtClean="0"/>
              <a:t>большинству</a:t>
            </a:r>
            <a:r>
              <a:rPr lang="uk-UA" sz="1600" dirty="0" smtClean="0"/>
              <a:t> </a:t>
            </a:r>
            <a:r>
              <a:rPr lang="uk-UA" sz="1600" dirty="0" err="1" smtClean="0"/>
              <a:t>предприятий</a:t>
            </a:r>
            <a:r>
              <a:rPr lang="uk-UA" sz="1600" dirty="0" smtClean="0"/>
              <a:t> уже </a:t>
            </a:r>
            <a:r>
              <a:rPr lang="uk-UA" sz="1600" dirty="0" err="1" smtClean="0"/>
              <a:t>начата</a:t>
            </a:r>
            <a:r>
              <a:rPr lang="uk-UA" sz="1600" dirty="0" smtClean="0"/>
              <a:t> процедура </a:t>
            </a:r>
            <a:r>
              <a:rPr lang="uk-UA" sz="1600" dirty="0" err="1" smtClean="0"/>
              <a:t>подготовки</a:t>
            </a:r>
            <a:r>
              <a:rPr lang="uk-UA" sz="1600" dirty="0" smtClean="0"/>
              <a:t> к </a:t>
            </a:r>
            <a:r>
              <a:rPr lang="uk-UA" sz="1600" dirty="0" err="1" smtClean="0"/>
              <a:t>приватизации</a:t>
            </a:r>
            <a:r>
              <a:rPr lang="uk-UA" sz="1600" dirty="0" smtClean="0"/>
              <a:t>.</a:t>
            </a:r>
            <a:endParaRPr lang="ru-RU" sz="1600" dirty="0" smtClean="0"/>
          </a:p>
          <a:p>
            <a:r>
              <a:rPr lang="uk-UA" sz="1600" dirty="0" err="1" smtClean="0"/>
              <a:t>Информацию</a:t>
            </a:r>
            <a:r>
              <a:rPr lang="uk-UA" sz="1600" dirty="0" smtClean="0"/>
              <a:t> о </a:t>
            </a:r>
            <a:r>
              <a:rPr lang="uk-UA" sz="1600" dirty="0" err="1" smtClean="0"/>
              <a:t>показателях</a:t>
            </a:r>
            <a:r>
              <a:rPr lang="uk-UA" sz="1600" dirty="0" smtClean="0"/>
              <a:t> </a:t>
            </a:r>
            <a:r>
              <a:rPr lang="uk-UA" sz="1600" dirty="0" err="1" smtClean="0"/>
              <a:t>деятельности</a:t>
            </a:r>
            <a:r>
              <a:rPr lang="uk-UA" sz="1600" dirty="0" smtClean="0"/>
              <a:t>, </a:t>
            </a:r>
            <a:r>
              <a:rPr lang="uk-UA" sz="1600" dirty="0" err="1" smtClean="0"/>
              <a:t>этапи</a:t>
            </a:r>
            <a:r>
              <a:rPr lang="uk-UA" sz="1600" dirty="0" smtClean="0"/>
              <a:t> </a:t>
            </a:r>
            <a:r>
              <a:rPr lang="uk-UA" sz="1600" dirty="0" err="1" smtClean="0"/>
              <a:t>подготовки</a:t>
            </a:r>
            <a:r>
              <a:rPr lang="uk-UA" sz="1600" dirty="0" smtClean="0"/>
              <a:t> к </a:t>
            </a:r>
            <a:r>
              <a:rPr lang="uk-UA" sz="1600" dirty="0" err="1" smtClean="0"/>
              <a:t>продаже</a:t>
            </a:r>
            <a:r>
              <a:rPr lang="uk-UA" sz="1600" dirty="0" smtClean="0"/>
              <a:t> и </a:t>
            </a:r>
            <a:r>
              <a:rPr lang="uk-UA" sz="1600" dirty="0" err="1" smtClean="0"/>
              <a:t>объявления</a:t>
            </a:r>
            <a:r>
              <a:rPr lang="uk-UA" sz="1600" dirty="0" smtClean="0"/>
              <a:t> </a:t>
            </a:r>
            <a:r>
              <a:rPr lang="uk-UA" sz="1600" dirty="0" err="1" smtClean="0"/>
              <a:t>конкурсов</a:t>
            </a:r>
            <a:r>
              <a:rPr lang="uk-UA" sz="1600" dirty="0" smtClean="0"/>
              <a:t> </a:t>
            </a:r>
            <a:r>
              <a:rPr lang="uk-UA" sz="1600" dirty="0" err="1" smtClean="0"/>
              <a:t>можно</a:t>
            </a:r>
            <a:r>
              <a:rPr lang="uk-UA" sz="1600" dirty="0" smtClean="0"/>
              <a:t> </a:t>
            </a:r>
            <a:r>
              <a:rPr lang="uk-UA" sz="1600" dirty="0" err="1" smtClean="0"/>
              <a:t>узнать</a:t>
            </a:r>
            <a:r>
              <a:rPr lang="uk-UA" sz="1600" dirty="0" smtClean="0"/>
              <a:t> на </a:t>
            </a:r>
            <a:r>
              <a:rPr lang="uk-UA" sz="1600" dirty="0" err="1" smtClean="0"/>
              <a:t>промо-странице</a:t>
            </a:r>
            <a:r>
              <a:rPr lang="uk-UA" sz="1600" dirty="0" smtClean="0"/>
              <a:t> </a:t>
            </a:r>
            <a:r>
              <a:rPr lang="uk-UA" sz="1600" dirty="0" err="1" smtClean="0"/>
              <a:t>Фонда</a:t>
            </a:r>
            <a:r>
              <a:rPr lang="uk-UA" sz="1600" dirty="0" smtClean="0"/>
              <a:t> по </a:t>
            </a:r>
            <a:r>
              <a:rPr lang="uk-UA" sz="1600" dirty="0" err="1" smtClean="0"/>
              <a:t>вопросам</a:t>
            </a:r>
            <a:r>
              <a:rPr lang="uk-UA" sz="1600" dirty="0" smtClean="0"/>
              <a:t> </a:t>
            </a:r>
            <a:r>
              <a:rPr lang="uk-UA" sz="1600" dirty="0" err="1" smtClean="0"/>
              <a:t>приватизации</a:t>
            </a:r>
            <a:r>
              <a:rPr lang="uk-UA" sz="1600" dirty="0" smtClean="0"/>
              <a:t> </a:t>
            </a:r>
            <a:r>
              <a:rPr lang="uk-UA" sz="1600" dirty="0" err="1" smtClean="0">
                <a:hlinkClick r:id="rId2" action="ppaction://hlinkfile"/>
              </a:rPr>
              <a:t>privatization.gov.ua</a:t>
            </a:r>
            <a:r>
              <a:rPr lang="uk-UA" sz="1600" dirty="0" smtClean="0"/>
              <a:t>.</a:t>
            </a:r>
            <a:endParaRPr lang="ru-RU" sz="1600" dirty="0" smtClean="0"/>
          </a:p>
          <a:p>
            <a:r>
              <a:rPr lang="uk-UA" sz="1600" dirty="0" smtClean="0"/>
              <a:t>Фонд </a:t>
            </a:r>
            <a:r>
              <a:rPr lang="uk-UA" sz="1600" dirty="0" err="1" smtClean="0"/>
              <a:t>государственного</a:t>
            </a:r>
            <a:r>
              <a:rPr lang="uk-UA" sz="1600" dirty="0" smtClean="0"/>
              <a:t> </a:t>
            </a:r>
            <a:r>
              <a:rPr lang="uk-UA" sz="1600" dirty="0" err="1" smtClean="0"/>
              <a:t>имущества</a:t>
            </a:r>
            <a:r>
              <a:rPr lang="uk-UA" sz="1600" dirty="0" smtClean="0"/>
              <a:t> </a:t>
            </a:r>
            <a:r>
              <a:rPr lang="uk-UA" sz="1600" dirty="0" err="1" smtClean="0"/>
              <a:t>Украины</a:t>
            </a:r>
            <a:r>
              <a:rPr lang="uk-UA" sz="1600" dirty="0" smtClean="0"/>
              <a:t> </a:t>
            </a:r>
            <a:r>
              <a:rPr lang="uk-UA" sz="1600" dirty="0" err="1" smtClean="0"/>
              <a:t>заинтересован</a:t>
            </a:r>
            <a:r>
              <a:rPr lang="uk-UA" sz="1600" dirty="0" smtClean="0"/>
              <a:t> в </a:t>
            </a:r>
            <a:r>
              <a:rPr lang="uk-UA" sz="1600" dirty="0" err="1" smtClean="0"/>
              <a:t>прозрачной</a:t>
            </a:r>
            <a:r>
              <a:rPr lang="uk-UA" sz="1600" dirty="0" smtClean="0"/>
              <a:t>, </a:t>
            </a:r>
            <a:r>
              <a:rPr lang="uk-UA" sz="1600" dirty="0" err="1" smtClean="0"/>
              <a:t>честной</a:t>
            </a:r>
            <a:r>
              <a:rPr lang="uk-UA" sz="1600" dirty="0" smtClean="0"/>
              <a:t> и </a:t>
            </a:r>
            <a:r>
              <a:rPr lang="uk-UA" sz="1600" dirty="0" err="1" smtClean="0"/>
              <a:t>конкурентной</a:t>
            </a:r>
            <a:r>
              <a:rPr lang="uk-UA" sz="1600" dirty="0" smtClean="0"/>
              <a:t> </a:t>
            </a:r>
            <a:r>
              <a:rPr lang="uk-UA" sz="1600" dirty="0" err="1" smtClean="0"/>
              <a:t>приватизации</a:t>
            </a:r>
            <a:r>
              <a:rPr lang="uk-UA" sz="1600" dirty="0" smtClean="0"/>
              <a:t>. </a:t>
            </a:r>
            <a:r>
              <a:rPr lang="uk-UA" sz="1600" dirty="0" err="1" smtClean="0"/>
              <a:t>Мы</a:t>
            </a:r>
            <a:r>
              <a:rPr lang="uk-UA" sz="1600" dirty="0" smtClean="0"/>
              <a:t> </a:t>
            </a:r>
            <a:r>
              <a:rPr lang="uk-UA" sz="1600" dirty="0" err="1" smtClean="0"/>
              <a:t>прилагаем</a:t>
            </a:r>
            <a:r>
              <a:rPr lang="uk-UA" sz="1600" dirty="0" smtClean="0"/>
              <a:t> максимум </a:t>
            </a:r>
            <a:r>
              <a:rPr lang="uk-UA" sz="1600" dirty="0" err="1" smtClean="0"/>
              <a:t>усилий</a:t>
            </a:r>
            <a:r>
              <a:rPr lang="uk-UA" sz="1600" dirty="0" smtClean="0"/>
              <a:t>, </a:t>
            </a:r>
            <a:r>
              <a:rPr lang="uk-UA" sz="1600" dirty="0" err="1" smtClean="0"/>
              <a:t>чтобы</a:t>
            </a:r>
            <a:r>
              <a:rPr lang="uk-UA" sz="1600" dirty="0" smtClean="0"/>
              <a:t> </a:t>
            </a:r>
            <a:r>
              <a:rPr lang="uk-UA" sz="1600" dirty="0" err="1" smtClean="0"/>
              <a:t>процесс</a:t>
            </a:r>
            <a:r>
              <a:rPr lang="uk-UA" sz="1600" dirty="0" smtClean="0"/>
              <a:t> </a:t>
            </a:r>
            <a:r>
              <a:rPr lang="uk-UA" sz="1600" dirty="0" err="1" smtClean="0"/>
              <a:t>приватизации</a:t>
            </a:r>
            <a:r>
              <a:rPr lang="uk-UA" sz="1600" dirty="0" smtClean="0"/>
              <a:t> </a:t>
            </a:r>
            <a:r>
              <a:rPr lang="uk-UA" sz="1600" dirty="0" err="1" smtClean="0"/>
              <a:t>был</a:t>
            </a:r>
            <a:r>
              <a:rPr lang="uk-UA" sz="1600" dirty="0" smtClean="0"/>
              <a:t> </a:t>
            </a:r>
            <a:r>
              <a:rPr lang="uk-UA" sz="1600" dirty="0" err="1" smtClean="0"/>
              <a:t>открытым</a:t>
            </a:r>
            <a:r>
              <a:rPr lang="uk-UA" sz="1600" dirty="0" smtClean="0"/>
              <a:t> и </a:t>
            </a:r>
            <a:r>
              <a:rPr lang="uk-UA" sz="1600" dirty="0" err="1" smtClean="0"/>
              <a:t>публичным</a:t>
            </a:r>
            <a:r>
              <a:rPr lang="uk-UA" sz="1600" dirty="0" smtClean="0"/>
              <a:t>, а </a:t>
            </a:r>
            <a:r>
              <a:rPr lang="uk-UA" sz="1600" dirty="0" err="1" smtClean="0"/>
              <a:t>инвесторы</a:t>
            </a:r>
            <a:r>
              <a:rPr lang="uk-UA" sz="1600" dirty="0" smtClean="0"/>
              <a:t> получили всю </a:t>
            </a:r>
            <a:r>
              <a:rPr lang="uk-UA" sz="1600" dirty="0" err="1" smtClean="0"/>
              <a:t>необходимую</a:t>
            </a:r>
            <a:r>
              <a:rPr lang="uk-UA" sz="1600" dirty="0" smtClean="0"/>
              <a:t> </a:t>
            </a:r>
            <a:r>
              <a:rPr lang="uk-UA" sz="1600" dirty="0" err="1" smtClean="0"/>
              <a:t>информацию</a:t>
            </a:r>
            <a:r>
              <a:rPr lang="uk-UA" sz="1600" dirty="0" smtClean="0"/>
              <a:t>.</a:t>
            </a:r>
            <a:endParaRPr lang="ru-RU" sz="1600" dirty="0" smtClean="0"/>
          </a:p>
          <a:p>
            <a:r>
              <a:rPr lang="uk-UA" sz="1600" dirty="0" err="1" smtClean="0"/>
              <a:t>Украине</a:t>
            </a:r>
            <a:r>
              <a:rPr lang="uk-UA" sz="1600" dirty="0" smtClean="0"/>
              <a:t> </a:t>
            </a:r>
            <a:r>
              <a:rPr lang="uk-UA" sz="1600" dirty="0" err="1" smtClean="0"/>
              <a:t>есть</a:t>
            </a:r>
            <a:r>
              <a:rPr lang="uk-UA" sz="1600" dirty="0" smtClean="0"/>
              <a:t> </a:t>
            </a:r>
            <a:r>
              <a:rPr lang="uk-UA" sz="1600" dirty="0" err="1" smtClean="0"/>
              <a:t>что</a:t>
            </a:r>
            <a:r>
              <a:rPr lang="uk-UA" sz="1600" dirty="0" smtClean="0"/>
              <a:t> </a:t>
            </a:r>
            <a:r>
              <a:rPr lang="uk-UA" sz="1600" dirty="0" err="1" smtClean="0"/>
              <a:t>предложить</a:t>
            </a:r>
            <a:r>
              <a:rPr lang="uk-UA" sz="1600" dirty="0" smtClean="0"/>
              <a:t> </a:t>
            </a:r>
            <a:r>
              <a:rPr lang="uk-UA" sz="1600" dirty="0" err="1" smtClean="0"/>
              <a:t>инвесторам</a:t>
            </a:r>
            <a:r>
              <a:rPr lang="uk-UA" sz="1600" dirty="0" smtClean="0"/>
              <a:t>, и я </a:t>
            </a:r>
            <a:r>
              <a:rPr lang="uk-UA" sz="1600" dirty="0" err="1" smtClean="0"/>
              <a:t>убежден</a:t>
            </a:r>
            <a:r>
              <a:rPr lang="uk-UA" sz="1600" dirty="0" smtClean="0"/>
              <a:t>, </a:t>
            </a:r>
            <a:r>
              <a:rPr lang="uk-UA" sz="1600" dirty="0" err="1" smtClean="0"/>
              <a:t>что</a:t>
            </a:r>
            <a:r>
              <a:rPr lang="uk-UA" sz="1600" dirty="0" smtClean="0"/>
              <a:t> 2018 </a:t>
            </a:r>
            <a:r>
              <a:rPr lang="uk-UA" sz="1600" dirty="0" err="1" smtClean="0"/>
              <a:t>станет</a:t>
            </a:r>
            <a:r>
              <a:rPr lang="uk-UA" sz="1600" dirty="0" smtClean="0"/>
              <a:t> </a:t>
            </a:r>
            <a:r>
              <a:rPr lang="uk-UA" sz="1600" dirty="0" err="1" smtClean="0"/>
              <a:t>самым</a:t>
            </a:r>
            <a:r>
              <a:rPr lang="uk-UA" sz="1600" dirty="0" smtClean="0"/>
              <a:t> </a:t>
            </a:r>
            <a:r>
              <a:rPr lang="uk-UA" sz="1600" dirty="0" err="1" smtClean="0"/>
              <a:t>успешным</a:t>
            </a:r>
            <a:r>
              <a:rPr lang="uk-UA" sz="1600" dirty="0" smtClean="0"/>
              <a:t> </a:t>
            </a:r>
            <a:r>
              <a:rPr lang="uk-UA" sz="1600" dirty="0" err="1" smtClean="0"/>
              <a:t>годом</a:t>
            </a:r>
            <a:r>
              <a:rPr lang="uk-UA" sz="1600" dirty="0" smtClean="0"/>
              <a:t> </a:t>
            </a:r>
            <a:r>
              <a:rPr lang="uk-UA" sz="1600" dirty="0" err="1" smtClean="0"/>
              <a:t>приватизации</a:t>
            </a:r>
            <a:r>
              <a:rPr lang="uk-UA" sz="1600" dirty="0" smtClean="0"/>
              <a:t>.</a:t>
            </a:r>
            <a:endParaRPr lang="ru-RU" sz="1600" dirty="0" smtClean="0"/>
          </a:p>
          <a:p>
            <a:r>
              <a:rPr lang="uk-UA" sz="1600" dirty="0" smtClean="0"/>
              <a:t> </a:t>
            </a:r>
            <a:endParaRPr lang="ru-RU" sz="1600" dirty="0" smtClean="0"/>
          </a:p>
          <a:p>
            <a:r>
              <a:rPr lang="uk-UA" sz="1600" dirty="0" smtClean="0"/>
              <a:t>С </a:t>
            </a:r>
            <a:r>
              <a:rPr lang="uk-UA" sz="1600" dirty="0" err="1" smtClean="0"/>
              <a:t>уважением</a:t>
            </a:r>
            <a:endParaRPr lang="ru-RU" sz="1600" dirty="0" smtClean="0"/>
          </a:p>
          <a:p>
            <a:r>
              <a:rPr lang="uk-UA" sz="1600" dirty="0" err="1" smtClean="0"/>
              <a:t>Руководитель</a:t>
            </a:r>
            <a:r>
              <a:rPr lang="uk-UA" sz="1600" dirty="0" smtClean="0"/>
              <a:t> </a:t>
            </a:r>
            <a:r>
              <a:rPr lang="uk-UA" sz="1600" dirty="0" err="1" smtClean="0"/>
              <a:t>Фонда</a:t>
            </a:r>
            <a:r>
              <a:rPr lang="uk-UA" sz="1600" dirty="0" smtClean="0"/>
              <a:t> </a:t>
            </a:r>
            <a:r>
              <a:rPr lang="uk-UA" sz="1600" dirty="0" err="1" smtClean="0"/>
              <a:t>Виталий</a:t>
            </a:r>
            <a:r>
              <a:rPr lang="uk-UA" sz="1600" dirty="0" smtClean="0"/>
              <a:t> </a:t>
            </a:r>
            <a:r>
              <a:rPr lang="uk-UA" sz="1600" dirty="0" err="1" smtClean="0"/>
              <a:t>Трубаров</a:t>
            </a:r>
            <a:endParaRPr lang="ru-RU" sz="1600" dirty="0"/>
          </a:p>
        </p:txBody>
      </p:sp>
      <p:sp>
        <p:nvSpPr>
          <p:cNvPr id="4" name="object 4"/>
          <p:cNvSpPr txBox="1"/>
          <p:nvPr/>
        </p:nvSpPr>
        <p:spPr>
          <a:xfrm>
            <a:off x="1068120" y="7949438"/>
            <a:ext cx="5067935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lang="ru-RU" sz="14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По</a:t>
            </a:r>
            <a:r>
              <a:rPr sz="14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1400" spc="-5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1400" spc="-5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sz="1400" spc="-5" dirty="0" err="1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воду</a:t>
            </a:r>
            <a:r>
              <a:rPr sz="1400" spc="-5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любых вопросов, пожалуйста </a:t>
            </a:r>
            <a:r>
              <a:rPr sz="14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:</a:t>
            </a:r>
            <a:endParaRPr sz="1400" dirty="0">
              <a:latin typeface="Arial" pitchFamily="34" charset="0"/>
              <a:cs typeface="Arial" pitchFamily="34" charset="0"/>
            </a:endParaRPr>
          </a:p>
          <a:p>
            <a:pPr marL="121920" indent="-109220">
              <a:lnSpc>
                <a:spcPts val="1610"/>
              </a:lnSpc>
              <a:buChar char="-"/>
              <a:tabLst>
                <a:tab pos="122555" algn="l"/>
              </a:tabLst>
            </a:pPr>
            <a:r>
              <a:rPr lang="ru-RU" sz="1400" spc="-5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звоните</a:t>
            </a:r>
            <a:r>
              <a:rPr sz="1400" spc="-5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sz="1400" spc="-5" dirty="0">
                <a:solidFill>
                  <a:srgbClr val="333333"/>
                </a:solidFill>
                <a:latin typeface="Arial Cyr" pitchFamily="34" charset="-52"/>
                <a:cs typeface="Arial"/>
              </a:rPr>
              <a:t>“</a:t>
            </a:r>
            <a:r>
              <a:rPr sz="1400" spc="-5" dirty="0" smtClean="0">
                <a:solidFill>
                  <a:srgbClr val="333333"/>
                </a:solidFill>
                <a:latin typeface="Arial Cyr" pitchFamily="34" charset="-52"/>
                <a:cs typeface="Arial"/>
              </a:rPr>
              <a:t>г</a:t>
            </a:r>
            <a:r>
              <a:rPr lang="ru-RU" sz="1400" spc="-5" dirty="0" smtClean="0">
                <a:solidFill>
                  <a:srgbClr val="333333"/>
                </a:solidFill>
                <a:latin typeface="Arial Cyr" pitchFamily="34" charset="-52"/>
                <a:cs typeface="Arial"/>
              </a:rPr>
              <a:t>о</a:t>
            </a:r>
            <a:r>
              <a:rPr sz="1400" spc="-5" dirty="0" err="1" smtClean="0">
                <a:solidFill>
                  <a:srgbClr val="333333"/>
                </a:solidFill>
                <a:latin typeface="Arial Cyr" pitchFamily="34" charset="-52"/>
                <a:cs typeface="Arial"/>
              </a:rPr>
              <a:t>рячу</a:t>
            </a:r>
            <a:r>
              <a:rPr lang="ru-RU" sz="1400" spc="-5" dirty="0" err="1" smtClean="0">
                <a:solidFill>
                  <a:srgbClr val="333333"/>
                </a:solidFill>
                <a:latin typeface="Arial Cyr" pitchFamily="34" charset="-52"/>
                <a:cs typeface="Arial"/>
              </a:rPr>
              <a:t>ю</a:t>
            </a:r>
            <a:r>
              <a:rPr sz="1400" spc="-5" dirty="0" smtClean="0">
                <a:solidFill>
                  <a:srgbClr val="333333"/>
                </a:solidFill>
                <a:latin typeface="Arial Cyr" pitchFamily="34" charset="-52"/>
                <a:cs typeface="Arial"/>
              </a:rPr>
              <a:t> </a:t>
            </a:r>
            <a:r>
              <a:rPr sz="1400" dirty="0" smtClean="0">
                <a:solidFill>
                  <a:srgbClr val="333333"/>
                </a:solidFill>
                <a:latin typeface="Arial Cyr" pitchFamily="34" charset="-52"/>
                <a:cs typeface="Arial"/>
              </a:rPr>
              <a:t>л</a:t>
            </a:r>
            <a:r>
              <a:rPr lang="ru-RU" sz="1400" dirty="0" smtClean="0">
                <a:solidFill>
                  <a:srgbClr val="333333"/>
                </a:solidFill>
                <a:latin typeface="Arial Cyr" pitchFamily="34" charset="-52"/>
                <a:cs typeface="Arial"/>
              </a:rPr>
              <a:t>и</a:t>
            </a:r>
            <a:r>
              <a:rPr sz="1400" dirty="0" smtClean="0">
                <a:solidFill>
                  <a:srgbClr val="333333"/>
                </a:solidFill>
                <a:latin typeface="Arial Cyr" pitchFamily="34" charset="-52"/>
                <a:cs typeface="Arial"/>
              </a:rPr>
              <a:t>н</a:t>
            </a:r>
            <a:r>
              <a:rPr lang="ru-RU" sz="1400" dirty="0" smtClean="0">
                <a:solidFill>
                  <a:srgbClr val="333333"/>
                </a:solidFill>
                <a:latin typeface="Arial Cyr" pitchFamily="34" charset="-52"/>
                <a:cs typeface="Arial"/>
              </a:rPr>
              <a:t>и</a:t>
            </a:r>
            <a:r>
              <a:rPr sz="1400" dirty="0" smtClean="0">
                <a:solidFill>
                  <a:srgbClr val="333333"/>
                </a:solidFill>
                <a:latin typeface="Arial Cyr" pitchFamily="34" charset="-52"/>
                <a:cs typeface="Arial"/>
              </a:rPr>
              <a:t>ю</a:t>
            </a:r>
            <a:r>
              <a:rPr sz="1400" dirty="0">
                <a:solidFill>
                  <a:srgbClr val="333333"/>
                </a:solidFill>
                <a:latin typeface="Arial Cyr" pitchFamily="34" charset="-52"/>
                <a:cs typeface="Arial"/>
              </a:rPr>
              <a:t>” +380 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800 50 </a:t>
            </a:r>
            <a:r>
              <a:rPr sz="1400" spc="-10" dirty="0">
                <a:solidFill>
                  <a:srgbClr val="333333"/>
                </a:solidFill>
                <a:latin typeface="Arial"/>
                <a:cs typeface="Arial"/>
              </a:rPr>
              <a:t>56 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46</a:t>
            </a:r>
            <a:endParaRPr sz="1400" dirty="0">
              <a:latin typeface="Arial"/>
              <a:cs typeface="Arial"/>
            </a:endParaRPr>
          </a:p>
          <a:p>
            <a:pPr marL="121920" indent="-109220">
              <a:lnSpc>
                <a:spcPts val="1610"/>
              </a:lnSpc>
              <a:buChar char="-"/>
              <a:tabLst>
                <a:tab pos="122555" algn="l"/>
              </a:tabLst>
            </a:pPr>
            <a:r>
              <a:rPr sz="1400" spc="-5" dirty="0" err="1" smtClean="0">
                <a:solidFill>
                  <a:srgbClr val="333333"/>
                </a:solidFill>
                <a:latin typeface="Arial"/>
                <a:cs typeface="Arial"/>
              </a:rPr>
              <a:t>пиш</a:t>
            </a:r>
            <a:r>
              <a:rPr lang="ru-RU" sz="1400" spc="-5" dirty="0" smtClean="0">
                <a:solidFill>
                  <a:srgbClr val="333333"/>
                </a:solidFill>
                <a:latin typeface="Arial"/>
                <a:cs typeface="Arial"/>
              </a:rPr>
              <a:t>и</a:t>
            </a:r>
            <a:r>
              <a:rPr sz="1400" spc="-5" dirty="0" smtClean="0">
                <a:solidFill>
                  <a:srgbClr val="333333"/>
                </a:solidFill>
                <a:latin typeface="Arial"/>
                <a:cs typeface="Arial"/>
              </a:rPr>
              <a:t>т</a:t>
            </a:r>
            <a:r>
              <a:rPr lang="ru-RU" sz="1400" spc="-5" dirty="0" smtClean="0">
                <a:solidFill>
                  <a:srgbClr val="333333"/>
                </a:solidFill>
                <a:latin typeface="Arial"/>
                <a:cs typeface="Arial"/>
              </a:rPr>
              <a:t>е</a:t>
            </a:r>
            <a:r>
              <a:rPr sz="1400" spc="-5" dirty="0" smtClean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на:</a:t>
            </a:r>
            <a:r>
              <a:rPr sz="1400" spc="-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  <a:hlinkClick r:id="rId3"/>
              </a:rPr>
              <a:t>privatization@spfu.gov.ua</a:t>
            </a:r>
            <a:endParaRPr sz="1400" dirty="0">
              <a:latin typeface="Arial"/>
              <a:cs typeface="Arial"/>
            </a:endParaRPr>
          </a:p>
          <a:p>
            <a:pPr marL="121920" indent="-109220">
              <a:lnSpc>
                <a:spcPts val="1610"/>
              </a:lnSpc>
              <a:buChar char="-"/>
              <a:tabLst>
                <a:tab pos="122555" algn="l"/>
              </a:tabLst>
            </a:pPr>
            <a:r>
              <a:rPr lang="ru-RU" sz="1400" spc="-5" dirty="0" smtClean="0">
                <a:solidFill>
                  <a:srgbClr val="333333"/>
                </a:solidFill>
                <a:latin typeface="Arial"/>
                <a:cs typeface="Arial"/>
              </a:rPr>
              <a:t>выбирайте о</a:t>
            </a:r>
            <a:r>
              <a:rPr sz="1400" spc="-5" dirty="0" smtClean="0">
                <a:solidFill>
                  <a:srgbClr val="333333"/>
                </a:solidFill>
                <a:latin typeface="Arial"/>
                <a:cs typeface="Arial"/>
              </a:rPr>
              <a:t>б</a:t>
            </a:r>
            <a:r>
              <a:rPr lang="ru-RU" sz="1400" spc="-5" dirty="0" err="1" smtClean="0">
                <a:solidFill>
                  <a:srgbClr val="333333"/>
                </a:solidFill>
                <a:latin typeface="Arial"/>
                <a:cs typeface="Arial"/>
              </a:rPr>
              <a:t>ъе</a:t>
            </a:r>
            <a:r>
              <a:rPr sz="1400" spc="-5" dirty="0" err="1" smtClean="0">
                <a:solidFill>
                  <a:srgbClr val="333333"/>
                </a:solidFill>
                <a:latin typeface="Arial"/>
                <a:cs typeface="Arial"/>
              </a:rPr>
              <a:t>кт</a:t>
            </a:r>
            <a:r>
              <a:rPr lang="ru-RU" sz="1400" spc="-5" dirty="0" err="1" smtClean="0">
                <a:solidFill>
                  <a:srgbClr val="333333"/>
                </a:solidFill>
                <a:latin typeface="Arial"/>
                <a:cs typeface="Arial"/>
              </a:rPr>
              <a:t>ы</a:t>
            </a:r>
            <a:r>
              <a:rPr sz="1400" spc="-5" dirty="0" smtClean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на:</a:t>
            </a:r>
            <a:r>
              <a:rPr sz="1400" spc="5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  <a:hlinkClick r:id="rId4"/>
              </a:rPr>
              <a:t>www.privatization.gov.ua</a:t>
            </a:r>
            <a:endParaRPr sz="1400" dirty="0">
              <a:latin typeface="Arial"/>
              <a:cs typeface="Arial"/>
            </a:endParaRPr>
          </a:p>
          <a:p>
            <a:pPr marL="121920" indent="-109220">
              <a:lnSpc>
                <a:spcPts val="1645"/>
              </a:lnSpc>
              <a:buChar char="-"/>
              <a:tabLst>
                <a:tab pos="122555" algn="l"/>
              </a:tabLst>
            </a:pPr>
            <a:r>
              <a:rPr lang="ru-RU" sz="1400" spc="-5" dirty="0" smtClean="0">
                <a:solidFill>
                  <a:srgbClr val="333333"/>
                </a:solidFill>
                <a:latin typeface="Arial"/>
                <a:cs typeface="Arial"/>
              </a:rPr>
              <a:t>Присылайте письма</a:t>
            </a:r>
            <a:r>
              <a:rPr sz="1400" spc="-5" dirty="0" smtClean="0">
                <a:solidFill>
                  <a:srgbClr val="333333"/>
                </a:solidFill>
                <a:latin typeface="Arial"/>
                <a:cs typeface="Arial"/>
              </a:rPr>
              <a:t>: </a:t>
            </a:r>
            <a:r>
              <a:rPr sz="1400" spc="-5" dirty="0" err="1" smtClean="0">
                <a:solidFill>
                  <a:srgbClr val="333333"/>
                </a:solidFill>
                <a:latin typeface="Arial"/>
                <a:cs typeface="Arial"/>
              </a:rPr>
              <a:t>ул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. </a:t>
            </a:r>
            <a:r>
              <a:rPr lang="ru-RU" sz="1400" spc="-5" dirty="0" smtClean="0">
                <a:solidFill>
                  <a:srgbClr val="333333"/>
                </a:solidFill>
                <a:latin typeface="Arial"/>
                <a:cs typeface="Arial"/>
              </a:rPr>
              <a:t>Генерала </a:t>
            </a:r>
            <a:r>
              <a:rPr lang="ru-RU" sz="1400" spc="-5" dirty="0" err="1" smtClean="0">
                <a:solidFill>
                  <a:srgbClr val="333333"/>
                </a:solidFill>
                <a:latin typeface="Arial"/>
                <a:cs typeface="Arial"/>
              </a:rPr>
              <a:t>Алмазова</a:t>
            </a:r>
            <a:r>
              <a:rPr sz="1400" spc="-5" dirty="0" smtClean="0">
                <a:solidFill>
                  <a:srgbClr val="333333"/>
                </a:solidFill>
                <a:latin typeface="Arial"/>
                <a:cs typeface="Arial"/>
              </a:rPr>
              <a:t>,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18/9, </a:t>
            </a:r>
            <a:r>
              <a:rPr sz="1400" spc="-5" dirty="0" err="1" smtClean="0">
                <a:solidFill>
                  <a:srgbClr val="333333"/>
                </a:solidFill>
                <a:latin typeface="Arial"/>
                <a:cs typeface="Arial"/>
              </a:rPr>
              <a:t>Ки</a:t>
            </a:r>
            <a:r>
              <a:rPr lang="ru-RU" sz="1400" spc="-5" dirty="0" smtClean="0">
                <a:solidFill>
                  <a:srgbClr val="333333"/>
                </a:solidFill>
                <a:latin typeface="Arial"/>
                <a:cs typeface="Arial"/>
              </a:rPr>
              <a:t>е</a:t>
            </a:r>
            <a:r>
              <a:rPr sz="1400" spc="-5" dirty="0" smtClean="0">
                <a:solidFill>
                  <a:srgbClr val="333333"/>
                </a:solidFill>
                <a:latin typeface="Arial"/>
                <a:cs typeface="Arial"/>
              </a:rPr>
              <a:t>в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, </a:t>
            </a:r>
            <a:r>
              <a:rPr sz="1400" spc="-5" dirty="0" smtClean="0">
                <a:solidFill>
                  <a:srgbClr val="333333"/>
                </a:solidFill>
                <a:latin typeface="Arial"/>
                <a:cs typeface="Arial"/>
              </a:rPr>
              <a:t>011</a:t>
            </a:r>
            <a:r>
              <a:rPr lang="ru-RU" sz="1400" spc="-5" dirty="0" smtClean="0">
                <a:solidFill>
                  <a:srgbClr val="333333"/>
                </a:solidFill>
                <a:latin typeface="Arial"/>
                <a:cs typeface="Arial"/>
              </a:rPr>
              <a:t>33</a:t>
            </a:r>
            <a:r>
              <a:rPr sz="1400" spc="-5" dirty="0" smtClean="0">
                <a:solidFill>
                  <a:srgbClr val="333333"/>
                </a:solidFill>
                <a:latin typeface="Arial"/>
                <a:cs typeface="Arial"/>
              </a:rPr>
              <a:t>,</a:t>
            </a:r>
            <a:r>
              <a:rPr sz="1400" spc="105" dirty="0" smtClean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 err="1" smtClean="0">
                <a:solidFill>
                  <a:srgbClr val="333333"/>
                </a:solidFill>
                <a:latin typeface="Arial"/>
                <a:cs typeface="Arial"/>
              </a:rPr>
              <a:t>Укра</a:t>
            </a:r>
            <a:r>
              <a:rPr lang="ru-RU" sz="1400" spc="-5" dirty="0" smtClean="0">
                <a:solidFill>
                  <a:srgbClr val="333333"/>
                </a:solidFill>
                <a:latin typeface="Arial"/>
                <a:cs typeface="Arial"/>
              </a:rPr>
              <a:t>и</a:t>
            </a:r>
            <a:r>
              <a:rPr sz="1400" spc="-5" dirty="0" err="1" smtClean="0">
                <a:solidFill>
                  <a:srgbClr val="333333"/>
                </a:solidFill>
                <a:latin typeface="Arial"/>
                <a:cs typeface="Arial"/>
              </a:rPr>
              <a:t>на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ts val="1410"/>
              </a:lnSpc>
            </a:pPr>
            <a:fld id="{81D60167-4931-47E6-BA6A-407CBD079E47}" type="slidenum">
              <a:rPr smtClean="0"/>
              <a:pPr marL="101600">
                <a:lnSpc>
                  <a:spcPts val="1410"/>
                </a:lnSpc>
              </a:pPr>
              <a:t>2</a:t>
            </a:fld>
            <a:endParaRPr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11250" y="698500"/>
            <a:ext cx="1913409" cy="100719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80820" y="720064"/>
          <a:ext cx="5935675" cy="90355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41904"/>
                <a:gridCol w="847344"/>
                <a:gridCol w="966597"/>
                <a:gridCol w="1179830"/>
              </a:tblGrid>
              <a:tr h="5329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75374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7470" marR="60325" indent="-1397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08279" indent="-40005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Виручка,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59079" marR="203200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10"/>
                        </a:lnSpc>
                        <a:spcBef>
                          <a:spcPts val="595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1410"/>
                        </a:lnSpc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</a:t>
                      </a:r>
                      <a:r>
                        <a:rPr sz="1200" spc="-8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057655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“Навчально-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дослідне господарство</a:t>
                      </a:r>
                      <a:r>
                        <a:rPr sz="12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“Докучаєвське”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153670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Харківського національного аграрного  університету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імені В. В.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Докучаєва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297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R="42989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—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державний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шовкорадгосп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“Чутівський”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264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9895" algn="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25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ПрАТ “НВАП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“Новогалещинська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біофабрика”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33,33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65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65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05130" algn="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41,8</a:t>
                      </a:r>
                    </a:p>
                  </a:txBody>
                  <a:tcPr marL="0" marR="0" marT="1206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ПрАТ “Браїлівська база зберігання</a:t>
                      </a:r>
                      <a:r>
                        <a:rPr sz="12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та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реалізації засобів захисту рослин”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48,994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90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0850" algn="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764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“Червоний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чабан”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24,945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3175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9895" algn="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400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248285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“Сільськогосподарське підприємство  “Запорізьке”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R="429895" algn="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653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шовкогосподарство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“Сахновщинське”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9895" algn="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“Волинська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станція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луківництва”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9895" algn="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5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“Конярство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України”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9895" algn="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шовкорадгосп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“Апостолівський”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9895" algn="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257">
                <a:tc>
                  <a:txBody>
                    <a:bodyPr/>
                    <a:lstStyle/>
                    <a:p>
                      <a:pPr marL="65405">
                        <a:lnSpc>
                          <a:spcPts val="136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“Лубенське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агроторгове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65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65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9895" algn="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6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“Одеська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774065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служба з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активних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впливів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на  гідрометеорологічні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процеси”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R="429895" algn="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ремонтно-</a:t>
                      </a: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будівельна дільниця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“Агрос”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9895" algn="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781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Колективне підприємство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Уманське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469900">
                        <a:lnSpc>
                          <a:spcPct val="143300"/>
                        </a:lnSpc>
                        <a:spcBef>
                          <a:spcPts val="1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міжгосподарське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по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виробництву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комбікормів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3,53</a:t>
                      </a: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R="42989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1092200" y="368807"/>
            <a:ext cx="3837940" cy="342900"/>
          </a:xfrm>
          <a:custGeom>
            <a:avLst/>
            <a:gdLst/>
            <a:ahLst/>
            <a:cxnLst/>
            <a:rect l="l" t="t" r="r" b="b"/>
            <a:pathLst>
              <a:path w="3837940" h="342900">
                <a:moveTo>
                  <a:pt x="3070352" y="0"/>
                </a:moveTo>
                <a:lnTo>
                  <a:pt x="767588" y="0"/>
                </a:lnTo>
                <a:lnTo>
                  <a:pt x="0" y="342900"/>
                </a:lnTo>
                <a:lnTo>
                  <a:pt x="3837940" y="342900"/>
                </a:lnTo>
                <a:lnTo>
                  <a:pt x="3070352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1092200" y="368807"/>
            <a:ext cx="3837940" cy="342900"/>
          </a:xfrm>
          <a:custGeom>
            <a:avLst/>
            <a:gdLst/>
            <a:ahLst/>
            <a:cxnLst/>
            <a:rect l="l" t="t" r="r" b="b"/>
            <a:pathLst>
              <a:path w="3837940" h="342900">
                <a:moveTo>
                  <a:pt x="3837940" y="342900"/>
                </a:moveTo>
                <a:lnTo>
                  <a:pt x="0" y="342900"/>
                </a:lnTo>
                <a:lnTo>
                  <a:pt x="767588" y="0"/>
                </a:lnTo>
                <a:lnTo>
                  <a:pt x="3070352" y="0"/>
                </a:lnTo>
                <a:lnTo>
                  <a:pt x="3837940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964182" y="411988"/>
            <a:ext cx="209105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Сільське</a:t>
            </a:r>
            <a:r>
              <a:rPr sz="14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господарство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84350" y="9842797"/>
            <a:ext cx="487362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Будь-яка додаткова інформація </a:t>
            </a:r>
            <a:r>
              <a:rPr sz="1000" dirty="0">
                <a:latin typeface="Arial"/>
                <a:cs typeface="Arial"/>
              </a:rPr>
              <a:t>за </a:t>
            </a:r>
            <a:r>
              <a:rPr sz="1000" spc="-5" dirty="0">
                <a:latin typeface="Arial"/>
                <a:cs typeface="Arial"/>
              </a:rPr>
              <a:t>Вашим запитом на: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privatization@spfu.gov.ua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20</a:t>
            </a:fld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80820" y="720064"/>
          <a:ext cx="5935675" cy="31931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41904"/>
                <a:gridCol w="847344"/>
                <a:gridCol w="966597"/>
                <a:gridCol w="1179830"/>
              </a:tblGrid>
              <a:tr h="5329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75374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7470" marR="60325" indent="-1397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08279" indent="-40005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Виручка,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59079" marR="203200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10"/>
                        </a:lnSpc>
                        <a:spcBef>
                          <a:spcPts val="595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1410"/>
                        </a:lnSpc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</a:t>
                      </a:r>
                      <a:r>
                        <a:rPr sz="1200" spc="-8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794003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Єдиний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майновий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комплекс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1033780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державного підприємства  “Укрветпромпостач”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32893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“Луценко”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24,999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8930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 “Торговий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дім</a:t>
                      </a: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“Буковинська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горілка”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8930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909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“Державне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334010">
                        <a:lnSpc>
                          <a:spcPct val="143300"/>
                        </a:lnSpc>
                        <a:spcBef>
                          <a:spcPts val="1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сільськогосподарське підприємство  птахофабрика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“Берегівська”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508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32893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508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508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822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“Буркутець”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8930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80820" y="4606162"/>
          <a:ext cx="5935674" cy="50406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7980"/>
                <a:gridCol w="990600"/>
                <a:gridCol w="1350644"/>
                <a:gridCol w="806450"/>
              </a:tblGrid>
              <a:tr h="5319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6775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4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0495" marR="130175" indent="-13970">
                        <a:lnSpc>
                          <a:spcPts val="1380"/>
                        </a:lnSpc>
                        <a:spcBef>
                          <a:spcPts val="69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4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9385" marR="151765" indent="200660">
                        <a:lnSpc>
                          <a:spcPts val="1380"/>
                        </a:lnSpc>
                        <a:spcBef>
                          <a:spcPts val="695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Виручка, 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</a:t>
                      </a:r>
                      <a:r>
                        <a:rPr sz="1200" spc="-7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4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315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177800" marR="123825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4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53202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«Об’єднана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гірничо-хімічна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компанія»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400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400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1 829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760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400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837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504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400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Відокремлений підрозділ “Шахта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1-3</a:t>
                      </a:r>
                    </a:p>
                    <a:p>
                      <a:pPr marL="65405" marR="534670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“Новогродівська” державного  підприємства “Селидіввугілля”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ВП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554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778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-27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144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4385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886460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“Шахтоуправління  “Південнодонбаське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№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1“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386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600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-144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832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8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Відокремлений підрозділ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“Шахта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228600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“Гірська” державного підприємства  “Первомайськвугілля”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ВП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306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284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51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644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“Вугільна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компанія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“Краснолиманська”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ВП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294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166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178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358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57909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Відокремлений підрозділ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“Шахта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969644">
                        <a:lnSpc>
                          <a:spcPct val="1438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“Стаханова” державного  підприємства  “Красноармійськвугілля”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ВП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246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728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-265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923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1105535" y="4261865"/>
            <a:ext cx="3923665" cy="342900"/>
          </a:xfrm>
          <a:custGeom>
            <a:avLst/>
            <a:gdLst/>
            <a:ahLst/>
            <a:cxnLst/>
            <a:rect l="l" t="t" r="r" b="b"/>
            <a:pathLst>
              <a:path w="3923665" h="342900">
                <a:moveTo>
                  <a:pt x="3138931" y="0"/>
                </a:moveTo>
                <a:lnTo>
                  <a:pt x="784733" y="0"/>
                </a:lnTo>
                <a:lnTo>
                  <a:pt x="0" y="342900"/>
                </a:lnTo>
                <a:lnTo>
                  <a:pt x="3923665" y="342900"/>
                </a:lnTo>
                <a:lnTo>
                  <a:pt x="3138931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1105535" y="4261865"/>
            <a:ext cx="3923665" cy="342900"/>
          </a:xfrm>
          <a:custGeom>
            <a:avLst/>
            <a:gdLst/>
            <a:ahLst/>
            <a:cxnLst/>
            <a:rect l="l" t="t" r="r" b="b"/>
            <a:pathLst>
              <a:path w="3923665" h="342900">
                <a:moveTo>
                  <a:pt x="3923665" y="342900"/>
                </a:moveTo>
                <a:lnTo>
                  <a:pt x="0" y="342900"/>
                </a:lnTo>
                <a:lnTo>
                  <a:pt x="784733" y="0"/>
                </a:lnTo>
                <a:lnTo>
                  <a:pt x="3138931" y="0"/>
                </a:lnTo>
                <a:lnTo>
                  <a:pt x="3923665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979422" y="4306442"/>
            <a:ext cx="217360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Добувна</a:t>
            </a:r>
            <a:r>
              <a:rPr sz="14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промисловість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02994" y="379475"/>
            <a:ext cx="3837940" cy="342900"/>
          </a:xfrm>
          <a:custGeom>
            <a:avLst/>
            <a:gdLst/>
            <a:ahLst/>
            <a:cxnLst/>
            <a:rect l="l" t="t" r="r" b="b"/>
            <a:pathLst>
              <a:path w="3837940" h="342900">
                <a:moveTo>
                  <a:pt x="3070352" y="0"/>
                </a:moveTo>
                <a:lnTo>
                  <a:pt x="767588" y="0"/>
                </a:lnTo>
                <a:lnTo>
                  <a:pt x="0" y="342900"/>
                </a:lnTo>
                <a:lnTo>
                  <a:pt x="3837940" y="342900"/>
                </a:lnTo>
                <a:lnTo>
                  <a:pt x="3070352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102994" y="379475"/>
            <a:ext cx="3837940" cy="342900"/>
          </a:xfrm>
          <a:custGeom>
            <a:avLst/>
            <a:gdLst/>
            <a:ahLst/>
            <a:cxnLst/>
            <a:rect l="l" t="t" r="r" b="b"/>
            <a:pathLst>
              <a:path w="3837940" h="342900">
                <a:moveTo>
                  <a:pt x="3837940" y="342900"/>
                </a:moveTo>
                <a:lnTo>
                  <a:pt x="0" y="342900"/>
                </a:lnTo>
                <a:lnTo>
                  <a:pt x="767588" y="0"/>
                </a:lnTo>
                <a:lnTo>
                  <a:pt x="3070352" y="0"/>
                </a:lnTo>
                <a:lnTo>
                  <a:pt x="3837940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 txBox="1"/>
          <p:nvPr/>
        </p:nvSpPr>
        <p:spPr>
          <a:xfrm>
            <a:off x="1974850" y="422655"/>
            <a:ext cx="209105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Сільське</a:t>
            </a:r>
            <a:r>
              <a:rPr sz="14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господарство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84350" y="9842797"/>
            <a:ext cx="487362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Будь-яка додаткова інформація </a:t>
            </a:r>
            <a:r>
              <a:rPr sz="1000" dirty="0">
                <a:latin typeface="Arial"/>
                <a:cs typeface="Arial"/>
              </a:rPr>
              <a:t>за </a:t>
            </a:r>
            <a:r>
              <a:rPr sz="1000" spc="-5" dirty="0">
                <a:latin typeface="Arial"/>
                <a:cs typeface="Arial"/>
              </a:rPr>
              <a:t>Вашим запитом на: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privatization@spfu.gov.ua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21</a:t>
            </a:fld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771252"/>
            <a:ext cx="6858000" cy="299085"/>
          </a:xfrm>
          <a:custGeom>
            <a:avLst/>
            <a:gdLst/>
            <a:ahLst/>
            <a:cxnLst/>
            <a:rect l="l" t="t" r="r" b="b"/>
            <a:pathLst>
              <a:path w="6858000" h="299084">
                <a:moveTo>
                  <a:pt x="6610350" y="0"/>
                </a:moveTo>
                <a:lnTo>
                  <a:pt x="0" y="0"/>
                </a:lnTo>
                <a:lnTo>
                  <a:pt x="0" y="299084"/>
                </a:lnTo>
                <a:lnTo>
                  <a:pt x="6610350" y="299084"/>
                </a:lnTo>
                <a:lnTo>
                  <a:pt x="6858000" y="149542"/>
                </a:lnTo>
                <a:lnTo>
                  <a:pt x="661035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80820" y="720064"/>
          <a:ext cx="5935674" cy="8495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7980"/>
                <a:gridCol w="900684"/>
                <a:gridCol w="1260728"/>
                <a:gridCol w="986282"/>
              </a:tblGrid>
              <a:tr h="5329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67754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04775" marR="86360" indent="-1397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13664" marR="107950" indent="20066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Виручка, 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</a:t>
                      </a:r>
                      <a:r>
                        <a:rPr sz="1200" spc="-7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69240" marR="212090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794003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886460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“Шахтоуправління  “Південнодонбаське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№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1“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386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600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-144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832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Відокремлений підрозділ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“Шахта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228600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“Гірська” державного підприємства  “Первомайськвугілля”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ВП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306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284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51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644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25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“Вугільна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компанія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“Краснолиманська”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ВП</a:t>
                      </a:r>
                    </a:p>
                  </a:txBody>
                  <a:tcPr marL="0" marR="0" marT="1206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294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166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6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178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358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65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5765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Відокремлений підрозділ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“Шахта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969644">
                        <a:lnSpc>
                          <a:spcPct val="1437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“Стаханова” державного  підприємства  “Красноармійськвугілля”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ВП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246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728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-265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923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“Лисичанськвугілля”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230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622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-1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408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399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822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“Шахта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“Надія”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225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843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098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781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Відокремлений підрозділ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“Шахта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356870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“Росія” державного підприємства  “Селидіввугілля”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ВП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172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062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-227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104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Відокремлений підрозділ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“Шахта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191135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“Україна” державного підприємства  “Селидіввугілля”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ВП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69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645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-178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084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8223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“Львівська вугільна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компанія”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37,578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61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091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-49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772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90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Відокремлений підрозділ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“Шахта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535305">
                        <a:lnSpc>
                          <a:spcPct val="143300"/>
                        </a:lnSpc>
                        <a:spcBef>
                          <a:spcPts val="1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“Курахівська” державного  підприємства “Селидіввугілля”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ВП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48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996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-216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973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Відокремлений підрозділ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“Шахта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582295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“Бужанська” державного  підприємства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“Волиньвугілля”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ВП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47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257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-63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117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400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Відокремлений підрозділ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“Шахта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165100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“Тошківська”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державного  підприємства</a:t>
                      </a:r>
                      <a:r>
                        <a:rPr sz="12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“Первомайськвугілля”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ВП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25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255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-73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209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1118235" y="368807"/>
            <a:ext cx="3923665" cy="342900"/>
          </a:xfrm>
          <a:custGeom>
            <a:avLst/>
            <a:gdLst/>
            <a:ahLst/>
            <a:cxnLst/>
            <a:rect l="l" t="t" r="r" b="b"/>
            <a:pathLst>
              <a:path w="3923665" h="342900">
                <a:moveTo>
                  <a:pt x="3138931" y="0"/>
                </a:moveTo>
                <a:lnTo>
                  <a:pt x="784733" y="0"/>
                </a:lnTo>
                <a:lnTo>
                  <a:pt x="0" y="342900"/>
                </a:lnTo>
                <a:lnTo>
                  <a:pt x="3923665" y="342900"/>
                </a:lnTo>
                <a:lnTo>
                  <a:pt x="3138931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1118235" y="368807"/>
            <a:ext cx="3923665" cy="342900"/>
          </a:xfrm>
          <a:custGeom>
            <a:avLst/>
            <a:gdLst/>
            <a:ahLst/>
            <a:cxnLst/>
            <a:rect l="l" t="t" r="r" b="b"/>
            <a:pathLst>
              <a:path w="3923665" h="342900">
                <a:moveTo>
                  <a:pt x="3923665" y="342900"/>
                </a:moveTo>
                <a:lnTo>
                  <a:pt x="0" y="342900"/>
                </a:lnTo>
                <a:lnTo>
                  <a:pt x="784733" y="0"/>
                </a:lnTo>
                <a:lnTo>
                  <a:pt x="3138931" y="0"/>
                </a:lnTo>
                <a:lnTo>
                  <a:pt x="3923665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993138" y="411988"/>
            <a:ext cx="217360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Добувна</a:t>
            </a:r>
            <a:r>
              <a:rPr sz="14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промисловість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84350" y="9842797"/>
            <a:ext cx="487362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Будь-яка додаткова інформація </a:t>
            </a:r>
            <a:r>
              <a:rPr sz="1000" dirty="0">
                <a:latin typeface="Arial"/>
                <a:cs typeface="Arial"/>
              </a:rPr>
              <a:t>за </a:t>
            </a:r>
            <a:r>
              <a:rPr sz="1000" spc="-5" dirty="0">
                <a:latin typeface="Arial"/>
                <a:cs typeface="Arial"/>
              </a:rPr>
              <a:t>Вашим запитом на: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privatization@spfu.gov.ua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22</a:t>
            </a:fld>
            <a:endParaRPr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80820" y="720064"/>
          <a:ext cx="5935674" cy="82275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7980"/>
                <a:gridCol w="900684"/>
                <a:gridCol w="1260728"/>
                <a:gridCol w="986282"/>
              </a:tblGrid>
              <a:tr h="5329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67754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04775" marR="86360" indent="-1397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13664" marR="107950" indent="20066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Виручка, 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</a:t>
                      </a:r>
                      <a:r>
                        <a:rPr sz="1200" spc="-7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69240" marR="212090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057655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Відокремлений підрозділ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“Шахта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“Центральна”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державного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981710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підприємства  “Красноармійськвугілля”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ВП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R="38798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12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385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-93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383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5803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Відокремлений підрозділ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“Шахта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“Димитрова”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державного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981710">
                        <a:lnSpc>
                          <a:spcPct val="1435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підприємства  “Красноармійськвугілля”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ВП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R="38798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11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390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-84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595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4003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Спільне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підприємство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“Керамнадра”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325120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у формі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товариства з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обмеженою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відповідальністю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50,998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R="430530" algn="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907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715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7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Відокремлений підрозділ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“Шахта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231140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“Золоте” державного підприємства  “Первомайськвугілля”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ВП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R="430530" algn="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381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-83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922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781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Відокремлений підрозділ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“Шахта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116205">
                        <a:lnSpc>
                          <a:spcPct val="143300"/>
                        </a:lnSpc>
                        <a:spcBef>
                          <a:spcPts val="1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“Карбоніт” державного підприємства  “Первомайськвугілля”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ВП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R="43053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298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-74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385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3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«Державна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інспекція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по якості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залізних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руд»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90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0530" algn="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144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-236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“Стебницьке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гірничо-хімічне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“Полімінерал”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6,367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90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11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431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25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Державна акціонерна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компанія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«Українські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поліметали»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90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90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-105,40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“Шахта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200025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“Південнодонбаська N 3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імені М. С.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Сургая”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822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“ДТЕК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Октябрьська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ЦЗФ”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38,25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ПрАТ “Центральна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збагачувальна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фабрика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“Вуглегірська”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1082039" y="368934"/>
            <a:ext cx="3923665" cy="342900"/>
          </a:xfrm>
          <a:custGeom>
            <a:avLst/>
            <a:gdLst/>
            <a:ahLst/>
            <a:cxnLst/>
            <a:rect l="l" t="t" r="r" b="b"/>
            <a:pathLst>
              <a:path w="3923665" h="342900">
                <a:moveTo>
                  <a:pt x="3138932" y="0"/>
                </a:moveTo>
                <a:lnTo>
                  <a:pt x="784733" y="0"/>
                </a:lnTo>
                <a:lnTo>
                  <a:pt x="0" y="342900"/>
                </a:lnTo>
                <a:lnTo>
                  <a:pt x="3923665" y="342900"/>
                </a:lnTo>
                <a:lnTo>
                  <a:pt x="3138932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1082039" y="368934"/>
            <a:ext cx="3923665" cy="342900"/>
          </a:xfrm>
          <a:custGeom>
            <a:avLst/>
            <a:gdLst/>
            <a:ahLst/>
            <a:cxnLst/>
            <a:rect l="l" t="t" r="r" b="b"/>
            <a:pathLst>
              <a:path w="3923665" h="342900">
                <a:moveTo>
                  <a:pt x="3923665" y="342900"/>
                </a:moveTo>
                <a:lnTo>
                  <a:pt x="0" y="342900"/>
                </a:lnTo>
                <a:lnTo>
                  <a:pt x="784733" y="0"/>
                </a:lnTo>
                <a:lnTo>
                  <a:pt x="3138932" y="0"/>
                </a:lnTo>
                <a:lnTo>
                  <a:pt x="3923665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956561" y="411988"/>
            <a:ext cx="217360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Добувна</a:t>
            </a:r>
            <a:r>
              <a:rPr sz="14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промисловість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91564" y="9839749"/>
            <a:ext cx="546671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Будь-яка додаткова інформація </a:t>
            </a:r>
            <a:r>
              <a:rPr sz="1000" dirty="0">
                <a:latin typeface="Arial"/>
                <a:cs typeface="Arial"/>
              </a:rPr>
              <a:t>про </a:t>
            </a:r>
            <a:r>
              <a:rPr sz="1000" spc="-5" dirty="0">
                <a:latin typeface="Arial"/>
                <a:cs typeface="Arial"/>
              </a:rPr>
              <a:t>ці </a:t>
            </a:r>
            <a:r>
              <a:rPr sz="1000" spc="-10" dirty="0">
                <a:latin typeface="Arial"/>
                <a:cs typeface="Arial"/>
              </a:rPr>
              <a:t>ДП </a:t>
            </a:r>
            <a:r>
              <a:rPr sz="1000" dirty="0">
                <a:latin typeface="Arial"/>
                <a:cs typeface="Arial"/>
              </a:rPr>
              <a:t>за </a:t>
            </a:r>
            <a:r>
              <a:rPr sz="1000" spc="-5" dirty="0">
                <a:latin typeface="Arial"/>
                <a:cs typeface="Arial"/>
              </a:rPr>
              <a:t>Вашим запитом </a:t>
            </a:r>
            <a:r>
              <a:rPr sz="1000" dirty="0">
                <a:latin typeface="Arial"/>
                <a:cs typeface="Arial"/>
              </a:rPr>
              <a:t>на:</a:t>
            </a:r>
            <a:r>
              <a:rPr sz="1000" spc="17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privatization@spfu.gov.ua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23</a:t>
            </a:fld>
            <a:endParaRPr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795040"/>
            <a:ext cx="6821805" cy="299085"/>
          </a:xfrm>
          <a:custGeom>
            <a:avLst/>
            <a:gdLst/>
            <a:ahLst/>
            <a:cxnLst/>
            <a:rect l="l" t="t" r="r" b="b"/>
            <a:pathLst>
              <a:path w="6821805" h="299084">
                <a:moveTo>
                  <a:pt x="6574155" y="0"/>
                </a:moveTo>
                <a:lnTo>
                  <a:pt x="0" y="0"/>
                </a:lnTo>
                <a:lnTo>
                  <a:pt x="0" y="299085"/>
                </a:lnTo>
                <a:lnTo>
                  <a:pt x="6574155" y="299085"/>
                </a:lnTo>
                <a:lnTo>
                  <a:pt x="6821805" y="149542"/>
                </a:lnTo>
                <a:lnTo>
                  <a:pt x="6574155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80820" y="720064"/>
          <a:ext cx="5935674" cy="45086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7980"/>
                <a:gridCol w="990600"/>
                <a:gridCol w="1350644"/>
                <a:gridCol w="806450"/>
              </a:tblGrid>
              <a:tr h="5329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67754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0495" marR="130175" indent="-1397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9385" marR="151765" indent="20066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Виручка, 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</a:t>
                      </a:r>
                      <a:r>
                        <a:rPr sz="1200" spc="-7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177800" marR="123825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26822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“ДТЕК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Добропільська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ЦЗФ”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38,25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2130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Єдиний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майновий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комплекс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—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цех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243840">
                        <a:lnSpc>
                          <a:spcPct val="1436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ректифікації колишнього  структурного підрозділу  Дніпропетровського коксохімічного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заводу імені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Калініна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ЄМК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90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Відокремлений підрозділ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“Шахта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657225">
                        <a:lnSpc>
                          <a:spcPct val="143300"/>
                        </a:lnSpc>
                        <a:spcBef>
                          <a:spcPts val="1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“Межирічанська” державного  підприємства “Львіввугілля”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ВП</a:t>
                      </a:r>
                    </a:p>
                  </a:txBody>
                  <a:tcPr marL="0" marR="0" marT="508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508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508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400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Відокремлений підрозділ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“Шахта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459740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“Великомостівська” державного  підприємства “Львіввугілля”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ВП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782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Відокремлений підрозділ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“Шахта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503555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“Червоноградська” державного  підприємства “Львіввугілля”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ВП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80820" y="6285864"/>
          <a:ext cx="5935674" cy="34082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5410"/>
                <a:gridCol w="1336802"/>
                <a:gridCol w="1030604"/>
                <a:gridCol w="1022858"/>
              </a:tblGrid>
              <a:tr h="6004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 dirty="0">
                        <a:latin typeface="Times New Roman"/>
                        <a:cs typeface="Times New Roman"/>
                      </a:endParaRPr>
                    </a:p>
                    <a:p>
                      <a:pPr marL="55562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24485" marR="304165" indent="-15240">
                        <a:lnSpc>
                          <a:spcPts val="138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40665" marR="194310" indent="-40005" algn="just">
                        <a:lnSpc>
                          <a:spcPts val="138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чка,  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10185">
                        <a:lnSpc>
                          <a:spcPts val="1410"/>
                        </a:lnSpc>
                        <a:spcBef>
                          <a:spcPts val="180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86385" marR="231775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216408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“ДТЕК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Дніпрообленерго”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4460" algn="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22 301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740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502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293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788">
                <a:tc>
                  <a:txBody>
                    <a:bodyPr/>
                    <a:lstStyle/>
                    <a:p>
                      <a:pPr marL="65405">
                        <a:lnSpc>
                          <a:spcPts val="136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“Київенерго”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4460" algn="r">
                        <a:lnSpc>
                          <a:spcPts val="136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18 118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511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609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552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4883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“ДТЕК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Західенерго”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4460" algn="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13 807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799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-656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091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408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ВАТ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“Запоріжжяобленерго”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60,248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735" algn="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8 259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528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147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714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40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“ДТЕК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Дніпроенерго”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735" algn="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7 297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957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-2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137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113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4883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“Центренерго”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78,29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735" algn="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6 863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846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256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734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408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“Донбасенерго”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735" algn="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5 339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784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176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560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40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Акціонерна</a:t>
                      </a:r>
                      <a:r>
                        <a:rPr sz="12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компанія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65,001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735" algn="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4 941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404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311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512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4883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“Одесаобленерго”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735" algn="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4 462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464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675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442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408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“ДТЕК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Донецькобленерго”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735" algn="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4 438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298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-2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711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814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661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“Черкасиобленерго”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735" algn="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2 349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943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73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808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488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“Миколаївобленерго”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735" algn="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2 148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555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104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416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407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“Сумиобленерго”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735" algn="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1 699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590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1105535" y="5933058"/>
            <a:ext cx="3232150" cy="342900"/>
          </a:xfrm>
          <a:custGeom>
            <a:avLst/>
            <a:gdLst/>
            <a:ahLst/>
            <a:cxnLst/>
            <a:rect l="l" t="t" r="r" b="b"/>
            <a:pathLst>
              <a:path w="3232150" h="342900">
                <a:moveTo>
                  <a:pt x="2585719" y="0"/>
                </a:moveTo>
                <a:lnTo>
                  <a:pt x="646429" y="0"/>
                </a:lnTo>
                <a:lnTo>
                  <a:pt x="0" y="342900"/>
                </a:lnTo>
                <a:lnTo>
                  <a:pt x="3232150" y="342900"/>
                </a:lnTo>
                <a:lnTo>
                  <a:pt x="2585719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1105535" y="5933058"/>
            <a:ext cx="3232150" cy="342900"/>
          </a:xfrm>
          <a:custGeom>
            <a:avLst/>
            <a:gdLst/>
            <a:ahLst/>
            <a:cxnLst/>
            <a:rect l="l" t="t" r="r" b="b"/>
            <a:pathLst>
              <a:path w="3232150" h="342900">
                <a:moveTo>
                  <a:pt x="3232150" y="342900"/>
                </a:moveTo>
                <a:lnTo>
                  <a:pt x="0" y="342900"/>
                </a:lnTo>
                <a:lnTo>
                  <a:pt x="646429" y="0"/>
                </a:lnTo>
                <a:lnTo>
                  <a:pt x="2585719" y="0"/>
                </a:lnTo>
                <a:lnTo>
                  <a:pt x="3232150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1837689" y="5977000"/>
            <a:ext cx="177038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Енергетична</a:t>
            </a:r>
            <a:r>
              <a:rPr sz="14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галузь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18235" y="368553"/>
            <a:ext cx="3923029" cy="342900"/>
          </a:xfrm>
          <a:custGeom>
            <a:avLst/>
            <a:gdLst/>
            <a:ahLst/>
            <a:cxnLst/>
            <a:rect l="l" t="t" r="r" b="b"/>
            <a:pathLst>
              <a:path w="3923029" h="342900">
                <a:moveTo>
                  <a:pt x="3138424" y="0"/>
                </a:moveTo>
                <a:lnTo>
                  <a:pt x="784606" y="0"/>
                </a:lnTo>
                <a:lnTo>
                  <a:pt x="0" y="342900"/>
                </a:lnTo>
                <a:lnTo>
                  <a:pt x="3923029" y="342900"/>
                </a:lnTo>
                <a:lnTo>
                  <a:pt x="3138424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118235" y="368553"/>
            <a:ext cx="3923029" cy="342900"/>
          </a:xfrm>
          <a:custGeom>
            <a:avLst/>
            <a:gdLst/>
            <a:ahLst/>
            <a:cxnLst/>
            <a:rect l="l" t="t" r="r" b="b"/>
            <a:pathLst>
              <a:path w="3923029" h="342900">
                <a:moveTo>
                  <a:pt x="3923029" y="342900"/>
                </a:moveTo>
                <a:lnTo>
                  <a:pt x="0" y="342900"/>
                </a:lnTo>
                <a:lnTo>
                  <a:pt x="784606" y="0"/>
                </a:lnTo>
                <a:lnTo>
                  <a:pt x="3138424" y="0"/>
                </a:lnTo>
                <a:lnTo>
                  <a:pt x="3923029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 txBox="1"/>
          <p:nvPr/>
        </p:nvSpPr>
        <p:spPr>
          <a:xfrm>
            <a:off x="1993138" y="411988"/>
            <a:ext cx="217424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Добувна</a:t>
            </a:r>
            <a:r>
              <a:rPr sz="14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промисловість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84350" y="9861085"/>
            <a:ext cx="487362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Будь-яка додаткова інформація </a:t>
            </a:r>
            <a:r>
              <a:rPr sz="1000" dirty="0">
                <a:latin typeface="Arial"/>
                <a:cs typeface="Arial"/>
              </a:rPr>
              <a:t>за </a:t>
            </a:r>
            <a:r>
              <a:rPr sz="1000" spc="-5" dirty="0">
                <a:latin typeface="Arial"/>
                <a:cs typeface="Arial"/>
              </a:rPr>
              <a:t>Вашим запитом на: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privatization@spfu.gov.ua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24</a:t>
            </a:fld>
            <a:endParaRPr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80820" y="720064"/>
          <a:ext cx="5935675" cy="39257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69920"/>
                <a:gridCol w="1143000"/>
                <a:gridCol w="817245"/>
                <a:gridCol w="905510"/>
              </a:tblGrid>
              <a:tr h="6365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817880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26695" marR="206375" indent="-13970">
                        <a:lnSpc>
                          <a:spcPts val="1380"/>
                        </a:lnSpc>
                        <a:spcBef>
                          <a:spcPts val="109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3906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3985" marR="88265" indent="-40005" algn="just">
                        <a:lnSpc>
                          <a:spcPct val="95900"/>
                        </a:lnSpc>
                        <a:spcBef>
                          <a:spcPts val="37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чка,  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ts val="1410"/>
                        </a:lnSpc>
                        <a:spcBef>
                          <a:spcPts val="315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26695" marR="173990" indent="-50800">
                        <a:lnSpc>
                          <a:spcPts val="1380"/>
                        </a:lnSpc>
                        <a:spcBef>
                          <a:spcPts val="6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21640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“Хмельницькобленерго”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70,009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1 420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259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155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310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4883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ВАТ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“Тернопільобленерго”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50,999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1 014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745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86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662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408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589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197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703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40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“Криворізька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ТЕЦ”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401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716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-307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357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4883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“Одеська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ТЕЦ”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99,99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386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045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-54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469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408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“Херсонська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ТЕЦ”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99,833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272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818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-36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131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40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“Дніпровська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ТЕЦ”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99,928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268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671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-57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762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5112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“Миколаївська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ТЕЦ”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4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99,912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4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244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495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4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774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4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5932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Єдиний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майновий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комплекс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Костянтинівської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гідроелектростанції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400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ЄМК</a:t>
                      </a:r>
                    </a:p>
                  </a:txBody>
                  <a:tcPr marL="0" marR="0" marT="116839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400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16839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400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16839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400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Єдиний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майновий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комплекс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Первомайської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гідроелектростанції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ЄМК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4443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Єдиний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майновий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комплекс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Мигіївської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гідроелектростанції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ЄМК</a:t>
                      </a:r>
                    </a:p>
                  </a:txBody>
                  <a:tcPr marL="0" marR="0" marT="10668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0668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0668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35100" y="5440044"/>
          <a:ext cx="5981395" cy="1911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12466"/>
                <a:gridCol w="1240790"/>
                <a:gridCol w="1163193"/>
                <a:gridCol w="964946"/>
              </a:tblGrid>
              <a:tr h="5760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589280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75590" marR="255270" indent="-13970">
                        <a:lnSpc>
                          <a:spcPts val="1380"/>
                        </a:lnSpc>
                        <a:spcBef>
                          <a:spcPts val="86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092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57150" indent="200660">
                        <a:lnSpc>
                          <a:spcPts val="1380"/>
                        </a:lnSpc>
                        <a:spcBef>
                          <a:spcPts val="860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Виручка, 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</a:t>
                      </a:r>
                      <a:r>
                        <a:rPr sz="1200" spc="-7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092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82245">
                        <a:lnSpc>
                          <a:spcPts val="1410"/>
                        </a:lnSpc>
                        <a:spcBef>
                          <a:spcPts val="80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58445" marR="201295" indent="-50800">
                        <a:lnSpc>
                          <a:spcPts val="1380"/>
                        </a:lnSpc>
                        <a:spcBef>
                          <a:spcPts val="6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533399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Українсько-російське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ЗАТ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“Фазотрон-Україна”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4175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48,971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120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(01.10.2015)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“Запорізький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виробничий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алюмінієвий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комбінат”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1630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68,0095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292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978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0129">
                <a:tc>
                  <a:txBody>
                    <a:bodyPr/>
                    <a:lstStyle/>
                    <a:p>
                      <a:pPr marL="65405">
                        <a:lnSpc>
                          <a:spcPts val="136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ВАТ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“Оріана”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4175">
                        <a:lnSpc>
                          <a:spcPts val="136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99,999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55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859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35100" y="8306307"/>
          <a:ext cx="5981393" cy="10661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81172"/>
                <a:gridCol w="915923"/>
                <a:gridCol w="826388"/>
                <a:gridCol w="1057910"/>
              </a:tblGrid>
              <a:tr h="5326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74394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12395" marR="93980" indent="-1397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93980" indent="-40005" algn="just">
                        <a:lnSpc>
                          <a:spcPts val="138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чка,  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26695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302895" marR="250190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532130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по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газопостачанню та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газифікації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“Коростишівгаз”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22,555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4625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30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337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7340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-8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253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1052830" y="5092699"/>
            <a:ext cx="4295775" cy="342900"/>
          </a:xfrm>
          <a:custGeom>
            <a:avLst/>
            <a:gdLst/>
            <a:ahLst/>
            <a:cxnLst/>
            <a:rect l="l" t="t" r="r" b="b"/>
            <a:pathLst>
              <a:path w="4295775" h="342900">
                <a:moveTo>
                  <a:pt x="3436620" y="0"/>
                </a:moveTo>
                <a:lnTo>
                  <a:pt x="859155" y="0"/>
                </a:lnTo>
                <a:lnTo>
                  <a:pt x="0" y="342900"/>
                </a:lnTo>
                <a:lnTo>
                  <a:pt x="4295775" y="342900"/>
                </a:lnTo>
                <a:lnTo>
                  <a:pt x="3436620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1052830" y="5092699"/>
            <a:ext cx="4295775" cy="342900"/>
          </a:xfrm>
          <a:custGeom>
            <a:avLst/>
            <a:gdLst/>
            <a:ahLst/>
            <a:cxnLst/>
            <a:rect l="l" t="t" r="r" b="b"/>
            <a:pathLst>
              <a:path w="4295775" h="342900">
                <a:moveTo>
                  <a:pt x="4295775" y="342900"/>
                </a:moveTo>
                <a:lnTo>
                  <a:pt x="0" y="342900"/>
                </a:lnTo>
                <a:lnTo>
                  <a:pt x="859155" y="0"/>
                </a:lnTo>
                <a:lnTo>
                  <a:pt x="3436620" y="0"/>
                </a:lnTo>
                <a:lnTo>
                  <a:pt x="4295775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2009901" y="5137276"/>
            <a:ext cx="238252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Переробна</a:t>
            </a:r>
            <a:r>
              <a:rPr sz="1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промисловість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52830" y="7953120"/>
            <a:ext cx="3359785" cy="342900"/>
          </a:xfrm>
          <a:custGeom>
            <a:avLst/>
            <a:gdLst/>
            <a:ahLst/>
            <a:cxnLst/>
            <a:rect l="l" t="t" r="r" b="b"/>
            <a:pathLst>
              <a:path w="3359785" h="342900">
                <a:moveTo>
                  <a:pt x="2687828" y="0"/>
                </a:moveTo>
                <a:lnTo>
                  <a:pt x="671957" y="0"/>
                </a:lnTo>
                <a:lnTo>
                  <a:pt x="0" y="342900"/>
                </a:lnTo>
                <a:lnTo>
                  <a:pt x="3359784" y="342900"/>
                </a:lnTo>
                <a:lnTo>
                  <a:pt x="2687828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052830" y="7953120"/>
            <a:ext cx="3359785" cy="342900"/>
          </a:xfrm>
          <a:custGeom>
            <a:avLst/>
            <a:gdLst/>
            <a:ahLst/>
            <a:cxnLst/>
            <a:rect l="l" t="t" r="r" b="b"/>
            <a:pathLst>
              <a:path w="3359785" h="342900">
                <a:moveTo>
                  <a:pt x="3359784" y="342900"/>
                </a:moveTo>
                <a:lnTo>
                  <a:pt x="0" y="342900"/>
                </a:lnTo>
                <a:lnTo>
                  <a:pt x="671957" y="0"/>
                </a:lnTo>
                <a:lnTo>
                  <a:pt x="2687828" y="0"/>
                </a:lnTo>
                <a:lnTo>
                  <a:pt x="3359784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 txBox="1"/>
          <p:nvPr/>
        </p:nvSpPr>
        <p:spPr>
          <a:xfrm>
            <a:off x="1825498" y="7992109"/>
            <a:ext cx="181292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Нафтогазова</a:t>
            </a:r>
            <a:r>
              <a:rPr sz="14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галузь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082039" y="373379"/>
            <a:ext cx="3232150" cy="342900"/>
          </a:xfrm>
          <a:custGeom>
            <a:avLst/>
            <a:gdLst/>
            <a:ahLst/>
            <a:cxnLst/>
            <a:rect l="l" t="t" r="r" b="b"/>
            <a:pathLst>
              <a:path w="3232150" h="342900">
                <a:moveTo>
                  <a:pt x="2585720" y="0"/>
                </a:moveTo>
                <a:lnTo>
                  <a:pt x="646429" y="0"/>
                </a:lnTo>
                <a:lnTo>
                  <a:pt x="0" y="342900"/>
                </a:lnTo>
                <a:lnTo>
                  <a:pt x="3232150" y="342900"/>
                </a:lnTo>
                <a:lnTo>
                  <a:pt x="2585720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1082039" y="373379"/>
            <a:ext cx="3232150" cy="342900"/>
          </a:xfrm>
          <a:custGeom>
            <a:avLst/>
            <a:gdLst/>
            <a:ahLst/>
            <a:cxnLst/>
            <a:rect l="l" t="t" r="r" b="b"/>
            <a:pathLst>
              <a:path w="3232150" h="342900">
                <a:moveTo>
                  <a:pt x="3232150" y="342900"/>
                </a:moveTo>
                <a:lnTo>
                  <a:pt x="0" y="342900"/>
                </a:lnTo>
                <a:lnTo>
                  <a:pt x="646429" y="0"/>
                </a:lnTo>
                <a:lnTo>
                  <a:pt x="2585720" y="0"/>
                </a:lnTo>
                <a:lnTo>
                  <a:pt x="3232150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 txBox="1"/>
          <p:nvPr/>
        </p:nvSpPr>
        <p:spPr>
          <a:xfrm>
            <a:off x="1813305" y="416559"/>
            <a:ext cx="177038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Енергетична</a:t>
            </a:r>
            <a:r>
              <a:rPr sz="14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галузь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84350" y="9861085"/>
            <a:ext cx="487362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Будь-яка додаткова інформація </a:t>
            </a:r>
            <a:r>
              <a:rPr sz="1000" dirty="0">
                <a:latin typeface="Arial"/>
                <a:cs typeface="Arial"/>
              </a:rPr>
              <a:t>за </a:t>
            </a:r>
            <a:r>
              <a:rPr sz="1000" spc="-5" dirty="0">
                <a:latin typeface="Arial"/>
                <a:cs typeface="Arial"/>
              </a:rPr>
              <a:t>Вашим запитом на: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privatization@spfu.gov.ua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25</a:t>
            </a:fld>
            <a:endParaRPr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35100" y="720064"/>
          <a:ext cx="5981394" cy="90416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7040"/>
                <a:gridCol w="1413128"/>
                <a:gridCol w="850392"/>
                <a:gridCol w="830834"/>
              </a:tblGrid>
              <a:tr h="5329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726440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0680" marR="342900" indent="-1397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0495" indent="-40005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Виручка,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00660" marR="144780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191770" marR="133985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ПрАТ “Івано-Франківський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локомотиворемонтний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завод”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99,5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49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961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3995" algn="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569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5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“Київпассервіс”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37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390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3995" algn="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296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“Гайворонський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тепловозоремонтний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завод”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19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697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3995" algn="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300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012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“Спектр-Сміла”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12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723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3995" algn="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929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8223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ТОВ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“Торговий флот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Донбасу”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25,1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944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1450" algn="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211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Державна судноплавна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компанія</a:t>
                      </a: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“Укртанкер”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278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3995" algn="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703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“Чорноморський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яхт-клуб”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1834,2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8595" algn="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196,4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425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Єдиний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майновий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комплекс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978535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державного підприємства  “Укрспецобладнання”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ЄМК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1662,2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R="188595" algn="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173,4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ПрАТ “Авіакомпанія “Горлиця”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35,694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830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709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346710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Тернопільське державне авіаційне  підприємство “Універсал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Авіа”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43,9</a:t>
                      </a: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23749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-44,1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400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Єдиний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майновий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комплекс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342265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державного підприємства  громадського харчування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“Зустріч”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ЄМК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(перебуває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31140" marR="226695" algn="ctr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 оренді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ТОВ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"Зустріч")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40,8</a:t>
                      </a: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R="150495" algn="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220,2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908">
                <a:tc>
                  <a:txBody>
                    <a:bodyPr/>
                    <a:lstStyle/>
                    <a:p>
                      <a:pPr marL="65405">
                        <a:lnSpc>
                          <a:spcPts val="136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Єдиний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майновий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комплекс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323215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державного закладу “Станція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юних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техніків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Південної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залізниці”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ЄМК</a:t>
                      </a:r>
                    </a:p>
                  </a:txBody>
                  <a:tcPr marL="0" marR="0" marT="508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0,9</a:t>
                      </a:r>
                    </a:p>
                  </a:txBody>
                  <a:tcPr marL="0" marR="0" marT="508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R="150495" algn="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199,5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Єдиний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майновий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комплекс комплексу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з агентування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суден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ЄМК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1620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Державна судноплавна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компанія</a:t>
                      </a:r>
                    </a:p>
                    <a:p>
                      <a:pPr marL="65405" marR="1113155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“Чорноморське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морське  пароплавство”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26162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130">
                <a:tc>
                  <a:txBody>
                    <a:bodyPr/>
                    <a:lstStyle/>
                    <a:p>
                      <a:pPr marL="65405">
                        <a:lnSpc>
                          <a:spcPts val="136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Ддержавне підприємство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водних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шляхів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"Устьдунайводшлях"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6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65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1620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6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1042669" y="377697"/>
            <a:ext cx="3284854" cy="342900"/>
          </a:xfrm>
          <a:custGeom>
            <a:avLst/>
            <a:gdLst/>
            <a:ahLst/>
            <a:cxnLst/>
            <a:rect l="l" t="t" r="r" b="b"/>
            <a:pathLst>
              <a:path w="3284854" h="342900">
                <a:moveTo>
                  <a:pt x="2627884" y="0"/>
                </a:moveTo>
                <a:lnTo>
                  <a:pt x="656971" y="0"/>
                </a:lnTo>
                <a:lnTo>
                  <a:pt x="0" y="342900"/>
                </a:lnTo>
                <a:lnTo>
                  <a:pt x="3284854" y="342900"/>
                </a:lnTo>
                <a:lnTo>
                  <a:pt x="2627884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1042669" y="377697"/>
            <a:ext cx="3284854" cy="342900"/>
          </a:xfrm>
          <a:custGeom>
            <a:avLst/>
            <a:gdLst/>
            <a:ahLst/>
            <a:cxnLst/>
            <a:rect l="l" t="t" r="r" b="b"/>
            <a:pathLst>
              <a:path w="3284854" h="342900">
                <a:moveTo>
                  <a:pt x="3284854" y="342900"/>
                </a:moveTo>
                <a:lnTo>
                  <a:pt x="0" y="342900"/>
                </a:lnTo>
                <a:lnTo>
                  <a:pt x="656971" y="0"/>
                </a:lnTo>
                <a:lnTo>
                  <a:pt x="2627884" y="0"/>
                </a:lnTo>
                <a:lnTo>
                  <a:pt x="3284854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785873" y="421131"/>
            <a:ext cx="179578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Транспортна</a:t>
            </a:r>
            <a:r>
              <a:rPr sz="14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галузь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84350" y="9861085"/>
            <a:ext cx="487362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Будь-яка додаткова інформація </a:t>
            </a:r>
            <a:r>
              <a:rPr sz="1000" dirty="0">
                <a:latin typeface="Arial"/>
                <a:cs typeface="Arial"/>
              </a:rPr>
              <a:t>за </a:t>
            </a:r>
            <a:r>
              <a:rPr sz="1000" spc="-5" dirty="0">
                <a:latin typeface="Arial"/>
                <a:cs typeface="Arial"/>
              </a:rPr>
              <a:t>Вашим запитом на: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privatization@spfu.gov.ua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26</a:t>
            </a:fld>
            <a:endParaRPr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35100" y="720064"/>
          <a:ext cx="5981394" cy="50344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13532"/>
                <a:gridCol w="1350644"/>
                <a:gridCol w="810768"/>
                <a:gridCol w="806450"/>
              </a:tblGrid>
              <a:tr h="5329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79057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30200" marR="310515" indent="-1397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0810" indent="-40005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Виручка,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180975" marR="125095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177800" marR="123825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794003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Єдиний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майновий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комплекс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колишнього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1035685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державного торговельного  підприємства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“Гудок”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ЄМК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21689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Єдиний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майновий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комплекс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227965">
                        <a:lnSpc>
                          <a:spcPct val="1437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структурного підрозділу “Харківський  хлібозавод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№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1” Харківського  державного підприємства робітничого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постачання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Південної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залізниці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ЄМК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5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Єдиний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майновий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комплекс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державного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торговельного підприємства</a:t>
                      </a:r>
                      <a:r>
                        <a:rPr sz="12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“Експрес”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ЄМК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57655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403225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«Дніпропетровське спеціальне  конструкторсько-технологічне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бюро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«Елеватормлинмаш»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781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Єдиний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майновий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комплекс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721360">
                        <a:lnSpc>
                          <a:spcPct val="143300"/>
                        </a:lnSpc>
                        <a:spcBef>
                          <a:spcPts val="1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залізничного транспорту  “Димитроввугіллявантажтранс”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ЄМК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87856" y="6898551"/>
          <a:ext cx="6028638" cy="18608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52216"/>
                <a:gridCol w="1098803"/>
                <a:gridCol w="898017"/>
                <a:gridCol w="879602"/>
              </a:tblGrid>
              <a:tr h="5322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5915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03835" marR="185420" indent="-13970">
                        <a:lnSpc>
                          <a:spcPts val="1380"/>
                        </a:lnSpc>
                        <a:spcBef>
                          <a:spcPts val="69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3990" indent="-40005">
                        <a:lnSpc>
                          <a:spcPts val="1315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Виручка,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24154" marR="168910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ts val="1315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14629" marR="160020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795528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дорожнього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171450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зв’язку, інформаційного забезпечення та  автоматики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“Укрдорзв’язок”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438784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14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182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«Центр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тестування мобільної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техніки»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784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644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986789" y="6548881"/>
            <a:ext cx="2277110" cy="342900"/>
          </a:xfrm>
          <a:custGeom>
            <a:avLst/>
            <a:gdLst/>
            <a:ahLst/>
            <a:cxnLst/>
            <a:rect l="l" t="t" r="r" b="b"/>
            <a:pathLst>
              <a:path w="2277110" h="342900">
                <a:moveTo>
                  <a:pt x="1821688" y="0"/>
                </a:moveTo>
                <a:lnTo>
                  <a:pt x="455422" y="0"/>
                </a:lnTo>
                <a:lnTo>
                  <a:pt x="0" y="342900"/>
                </a:lnTo>
                <a:lnTo>
                  <a:pt x="2277110" y="342900"/>
                </a:lnTo>
                <a:lnTo>
                  <a:pt x="1821688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986789" y="6548881"/>
            <a:ext cx="2277110" cy="342900"/>
          </a:xfrm>
          <a:custGeom>
            <a:avLst/>
            <a:gdLst/>
            <a:ahLst/>
            <a:cxnLst/>
            <a:rect l="l" t="t" r="r" b="b"/>
            <a:pathLst>
              <a:path w="2277110" h="342900">
                <a:moveTo>
                  <a:pt x="2277110" y="342900"/>
                </a:moveTo>
                <a:lnTo>
                  <a:pt x="0" y="342900"/>
                </a:lnTo>
                <a:lnTo>
                  <a:pt x="455422" y="0"/>
                </a:lnTo>
                <a:lnTo>
                  <a:pt x="1821688" y="0"/>
                </a:lnTo>
                <a:lnTo>
                  <a:pt x="2277110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782826" y="6592696"/>
            <a:ext cx="68643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Зв’яз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60450" y="379983"/>
            <a:ext cx="3284854" cy="342900"/>
          </a:xfrm>
          <a:custGeom>
            <a:avLst/>
            <a:gdLst/>
            <a:ahLst/>
            <a:cxnLst/>
            <a:rect l="l" t="t" r="r" b="b"/>
            <a:pathLst>
              <a:path w="3284854" h="342900">
                <a:moveTo>
                  <a:pt x="2627884" y="0"/>
                </a:moveTo>
                <a:lnTo>
                  <a:pt x="656970" y="0"/>
                </a:lnTo>
                <a:lnTo>
                  <a:pt x="0" y="342900"/>
                </a:lnTo>
                <a:lnTo>
                  <a:pt x="3284854" y="342900"/>
                </a:lnTo>
                <a:lnTo>
                  <a:pt x="2627884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060450" y="379983"/>
            <a:ext cx="3284854" cy="342900"/>
          </a:xfrm>
          <a:custGeom>
            <a:avLst/>
            <a:gdLst/>
            <a:ahLst/>
            <a:cxnLst/>
            <a:rect l="l" t="t" r="r" b="b"/>
            <a:pathLst>
              <a:path w="3284854" h="342900">
                <a:moveTo>
                  <a:pt x="3284854" y="342900"/>
                </a:moveTo>
                <a:lnTo>
                  <a:pt x="0" y="342900"/>
                </a:lnTo>
                <a:lnTo>
                  <a:pt x="656970" y="0"/>
                </a:lnTo>
                <a:lnTo>
                  <a:pt x="2627884" y="0"/>
                </a:lnTo>
                <a:lnTo>
                  <a:pt x="3284854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 txBox="1"/>
          <p:nvPr/>
        </p:nvSpPr>
        <p:spPr>
          <a:xfrm>
            <a:off x="1804161" y="422655"/>
            <a:ext cx="179578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Транспортна</a:t>
            </a:r>
            <a:r>
              <a:rPr sz="14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галузь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91564" y="9824509"/>
            <a:ext cx="546671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Будь-яка додаткова інформація </a:t>
            </a:r>
            <a:r>
              <a:rPr sz="1000" dirty="0">
                <a:latin typeface="Arial"/>
                <a:cs typeface="Arial"/>
              </a:rPr>
              <a:t>про </a:t>
            </a:r>
            <a:r>
              <a:rPr sz="1000" spc="-5" dirty="0">
                <a:latin typeface="Arial"/>
                <a:cs typeface="Arial"/>
              </a:rPr>
              <a:t>ці </a:t>
            </a:r>
            <a:r>
              <a:rPr sz="1000" spc="-10" dirty="0">
                <a:latin typeface="Arial"/>
                <a:cs typeface="Arial"/>
              </a:rPr>
              <a:t>ДП </a:t>
            </a:r>
            <a:r>
              <a:rPr sz="1000" dirty="0">
                <a:latin typeface="Arial"/>
                <a:cs typeface="Arial"/>
              </a:rPr>
              <a:t>за </a:t>
            </a:r>
            <a:r>
              <a:rPr sz="1000" spc="-5" dirty="0">
                <a:latin typeface="Arial"/>
                <a:cs typeface="Arial"/>
              </a:rPr>
              <a:t>Вашим запитом </a:t>
            </a:r>
            <a:r>
              <a:rPr sz="1000" dirty="0">
                <a:latin typeface="Arial"/>
                <a:cs typeface="Arial"/>
              </a:rPr>
              <a:t>на:</a:t>
            </a:r>
            <a:r>
              <a:rPr sz="1000" spc="17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privatization@spfu.gov.ua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27</a:t>
            </a:fld>
            <a:endParaRPr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718573"/>
            <a:ext cx="6815455" cy="299085"/>
          </a:xfrm>
          <a:custGeom>
            <a:avLst/>
            <a:gdLst/>
            <a:ahLst/>
            <a:cxnLst/>
            <a:rect l="l" t="t" r="r" b="b"/>
            <a:pathLst>
              <a:path w="6815455" h="299084">
                <a:moveTo>
                  <a:pt x="6567805" y="0"/>
                </a:moveTo>
                <a:lnTo>
                  <a:pt x="0" y="0"/>
                </a:lnTo>
                <a:lnTo>
                  <a:pt x="0" y="299084"/>
                </a:lnTo>
                <a:lnTo>
                  <a:pt x="6567805" y="299084"/>
                </a:lnTo>
                <a:lnTo>
                  <a:pt x="6815455" y="149542"/>
                </a:lnTo>
                <a:lnTo>
                  <a:pt x="6567805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35100" y="720064"/>
          <a:ext cx="5981395" cy="42645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9856"/>
                <a:gridCol w="998601"/>
                <a:gridCol w="842772"/>
                <a:gridCol w="820166"/>
              </a:tblGrid>
              <a:tr h="5329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94297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4940" marR="135255" indent="-1524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7320" indent="-40005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Виручка,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198120" marR="140335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184150" marR="131445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26822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ПрАТ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“Президент-Готель”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28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143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19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355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Генеральне агентство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по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туризму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в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233679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Чернівецькій області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—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ВАТ “Туристичний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комплекс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“Черемош”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9,677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297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163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Орендне підприємство санаторій</a:t>
                      </a:r>
                      <a:r>
                        <a:rPr sz="12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“Червона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калина”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ОП</a:t>
                      </a: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413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755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012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ПрАТ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“Атомпрофоздоровниця”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-448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8223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ТОВ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“Оздоровчий комплекс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“Пролісок”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31,07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Єдиний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майновий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комплекс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державного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побутового підприємства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“Нефон”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ЄМК</a:t>
                      </a: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Єдиний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майновий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комплекс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державного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підприємства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“Інін”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ЄМК</a:t>
                      </a: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Єдиний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майновий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комплекс бази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відпочинку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“Росінка”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ЄМК</a:t>
                      </a: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35100" y="5954394"/>
          <a:ext cx="5981394" cy="32014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8374"/>
                <a:gridCol w="1065529"/>
                <a:gridCol w="1115949"/>
                <a:gridCol w="1161542"/>
              </a:tblGrid>
              <a:tr h="5326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603250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89230" marR="168275" indent="-1524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83210" marR="236854" indent="-40005" algn="just">
                        <a:lnSpc>
                          <a:spcPts val="138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чка,  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10"/>
                        </a:lnSpc>
                        <a:spcBef>
                          <a:spcPts val="595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1410"/>
                        </a:lnSpc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</a:t>
                      </a:r>
                      <a:r>
                        <a:rPr sz="1200" spc="-8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268223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“Укрзахідвуглебуд”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48,667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81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195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-4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654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“Дніпрометробуд”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342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-7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454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25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ТОВ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“Містечко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інвалідів”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65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1552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(01.07.2016)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-167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6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“Пересувна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механізована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колона-4”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8,717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319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“Херсонводбуд”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49,549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-364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Спільне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підприємство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по</a:t>
                      </a:r>
                    </a:p>
                    <a:p>
                      <a:pPr marL="65405" marR="318135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агропромисловому будівництву  “Ратнеагробуд”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19,27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1054735" y="369823"/>
            <a:ext cx="4508500" cy="342900"/>
          </a:xfrm>
          <a:custGeom>
            <a:avLst/>
            <a:gdLst/>
            <a:ahLst/>
            <a:cxnLst/>
            <a:rect l="l" t="t" r="r" b="b"/>
            <a:pathLst>
              <a:path w="4508500" h="342900">
                <a:moveTo>
                  <a:pt x="3606800" y="0"/>
                </a:moveTo>
                <a:lnTo>
                  <a:pt x="901700" y="0"/>
                </a:lnTo>
                <a:lnTo>
                  <a:pt x="0" y="342900"/>
                </a:lnTo>
                <a:lnTo>
                  <a:pt x="4508500" y="342900"/>
                </a:lnTo>
                <a:lnTo>
                  <a:pt x="3606800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1054735" y="369823"/>
            <a:ext cx="4508500" cy="342900"/>
          </a:xfrm>
          <a:custGeom>
            <a:avLst/>
            <a:gdLst/>
            <a:ahLst/>
            <a:cxnLst/>
            <a:rect l="l" t="t" r="r" b="b"/>
            <a:pathLst>
              <a:path w="4508500" h="342900">
                <a:moveTo>
                  <a:pt x="4508500" y="342900"/>
                </a:moveTo>
                <a:lnTo>
                  <a:pt x="0" y="342900"/>
                </a:lnTo>
                <a:lnTo>
                  <a:pt x="901700" y="0"/>
                </a:lnTo>
                <a:lnTo>
                  <a:pt x="3606800" y="0"/>
                </a:lnTo>
                <a:lnTo>
                  <a:pt x="4508500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2041905" y="410464"/>
            <a:ext cx="253365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Охорона здоров’я,</a:t>
            </a:r>
            <a:r>
              <a:rPr sz="1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культура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32510" y="5606668"/>
            <a:ext cx="2277110" cy="342900"/>
          </a:xfrm>
          <a:custGeom>
            <a:avLst/>
            <a:gdLst/>
            <a:ahLst/>
            <a:cxnLst/>
            <a:rect l="l" t="t" r="r" b="b"/>
            <a:pathLst>
              <a:path w="2277110" h="342900">
                <a:moveTo>
                  <a:pt x="1821688" y="0"/>
                </a:moveTo>
                <a:lnTo>
                  <a:pt x="455422" y="0"/>
                </a:lnTo>
                <a:lnTo>
                  <a:pt x="0" y="342900"/>
                </a:lnTo>
                <a:lnTo>
                  <a:pt x="2277110" y="342900"/>
                </a:lnTo>
                <a:lnTo>
                  <a:pt x="1821688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032510" y="5606668"/>
            <a:ext cx="2277110" cy="342900"/>
          </a:xfrm>
          <a:custGeom>
            <a:avLst/>
            <a:gdLst/>
            <a:ahLst/>
            <a:cxnLst/>
            <a:rect l="l" t="t" r="r" b="b"/>
            <a:pathLst>
              <a:path w="2277110" h="342900">
                <a:moveTo>
                  <a:pt x="2277110" y="342900"/>
                </a:moveTo>
                <a:lnTo>
                  <a:pt x="0" y="342900"/>
                </a:lnTo>
                <a:lnTo>
                  <a:pt x="455422" y="0"/>
                </a:lnTo>
                <a:lnTo>
                  <a:pt x="1821688" y="0"/>
                </a:lnTo>
                <a:lnTo>
                  <a:pt x="2277110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 txBox="1"/>
          <p:nvPr/>
        </p:nvSpPr>
        <p:spPr>
          <a:xfrm>
            <a:off x="1593850" y="5650864"/>
            <a:ext cx="115506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Будівництво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84350" y="9868706"/>
            <a:ext cx="487362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Будь-яка додаткова інформація </a:t>
            </a:r>
            <a:r>
              <a:rPr sz="1000" dirty="0">
                <a:latin typeface="Arial"/>
                <a:cs typeface="Arial"/>
              </a:rPr>
              <a:t>за </a:t>
            </a:r>
            <a:r>
              <a:rPr sz="1000" spc="-5" dirty="0">
                <a:latin typeface="Arial"/>
                <a:cs typeface="Arial"/>
              </a:rPr>
              <a:t>Вашим запитом на: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privatization@spfu.gov.ua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28</a:t>
            </a:fld>
            <a:endParaRPr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35100" y="720064"/>
          <a:ext cx="5981393" cy="26612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68752"/>
                <a:gridCol w="1069847"/>
                <a:gridCol w="881252"/>
                <a:gridCol w="1161542"/>
              </a:tblGrid>
              <a:tr h="5329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717550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89865" marR="170180" indent="-1397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65735" indent="-40005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Виручка,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15900" marR="160020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10"/>
                        </a:lnSpc>
                        <a:spcBef>
                          <a:spcPts val="595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1410"/>
                        </a:lnSpc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</a:t>
                      </a:r>
                      <a:r>
                        <a:rPr sz="1200" spc="-8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26822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“Індустріальна скляна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компанія”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6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0670" algn="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5925" algn="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393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“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Центр</a:t>
                      </a:r>
                    </a:p>
                    <a:p>
                      <a:pPr marL="65405" marR="235585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будівельного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та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енергоефективного  інжинірингу”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42481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R="280670" algn="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R="421005" algn="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“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Український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центр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у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сфері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благоустрою”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4815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0670" algn="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1005" algn="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25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“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Український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центр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у сфері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благоустрою”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4815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6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0670" algn="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6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1005" algn="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6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35100" y="4702175"/>
          <a:ext cx="5981394" cy="4528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2508"/>
                <a:gridCol w="1053083"/>
                <a:gridCol w="872109"/>
                <a:gridCol w="853694"/>
              </a:tblGrid>
              <a:tr h="5321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851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82245" marR="162560" indent="-15240">
                        <a:lnSpc>
                          <a:spcPts val="1380"/>
                        </a:lnSpc>
                        <a:spcBef>
                          <a:spcPts val="68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0" marR="116205" algn="ctr">
                        <a:lnSpc>
                          <a:spcPts val="1380"/>
                        </a:lnSpc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чка,  тис.</a:t>
                      </a:r>
                      <a:r>
                        <a:rPr sz="1200" spc="-9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1345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315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02565" marR="146685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“Одеський припортовий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завод”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99,567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11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195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159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641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229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“Сумихімпром”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99,995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2 508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632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70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964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5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ТОВ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«Запорізький титано-магнієвий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комбінат»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1 020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608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190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841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Костянтинівський державний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хімічний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завод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26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214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-35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213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257">
                <a:tc>
                  <a:txBody>
                    <a:bodyPr/>
                    <a:lstStyle/>
                    <a:p>
                      <a:pPr marL="65405">
                        <a:lnSpc>
                          <a:spcPts val="136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ВАТ “Житомирський завод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хімічного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волокна”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98,285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6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486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65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-873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65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ВАТ “Акціонерна компанія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“Свема”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91,596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469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-8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325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“Черкаський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державний завод хімічних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реактивів”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091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ПрАТ “Державний</a:t>
                      </a:r>
                      <a:r>
                        <a:rPr sz="12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науково-виробничий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583565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комплекс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заготівлі і збереження  аутологічної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крові та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її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компонентів”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50,998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4,8</a:t>
                      </a: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1062989" y="4348225"/>
            <a:ext cx="3753485" cy="342900"/>
          </a:xfrm>
          <a:custGeom>
            <a:avLst/>
            <a:gdLst/>
            <a:ahLst/>
            <a:cxnLst/>
            <a:rect l="l" t="t" r="r" b="b"/>
            <a:pathLst>
              <a:path w="3753485" h="342900">
                <a:moveTo>
                  <a:pt x="3002788" y="0"/>
                </a:moveTo>
                <a:lnTo>
                  <a:pt x="750697" y="0"/>
                </a:lnTo>
                <a:lnTo>
                  <a:pt x="0" y="342900"/>
                </a:lnTo>
                <a:lnTo>
                  <a:pt x="3753485" y="342900"/>
                </a:lnTo>
                <a:lnTo>
                  <a:pt x="3002788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1062989" y="4348225"/>
            <a:ext cx="3753485" cy="342900"/>
          </a:xfrm>
          <a:custGeom>
            <a:avLst/>
            <a:gdLst/>
            <a:ahLst/>
            <a:cxnLst/>
            <a:rect l="l" t="t" r="r" b="b"/>
            <a:pathLst>
              <a:path w="3753485" h="342900">
                <a:moveTo>
                  <a:pt x="3753485" y="342900"/>
                </a:moveTo>
                <a:lnTo>
                  <a:pt x="0" y="342900"/>
                </a:lnTo>
                <a:lnTo>
                  <a:pt x="750697" y="0"/>
                </a:lnTo>
                <a:lnTo>
                  <a:pt x="3002788" y="0"/>
                </a:lnTo>
                <a:lnTo>
                  <a:pt x="3753485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897126" y="4391786"/>
            <a:ext cx="207327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Хімічна</a:t>
            </a:r>
            <a:r>
              <a:rPr sz="14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промисловість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49655" y="368680"/>
            <a:ext cx="2277110" cy="342900"/>
          </a:xfrm>
          <a:custGeom>
            <a:avLst/>
            <a:gdLst/>
            <a:ahLst/>
            <a:cxnLst/>
            <a:rect l="l" t="t" r="r" b="b"/>
            <a:pathLst>
              <a:path w="2277110" h="342900">
                <a:moveTo>
                  <a:pt x="1821688" y="0"/>
                </a:moveTo>
                <a:lnTo>
                  <a:pt x="455422" y="0"/>
                </a:lnTo>
                <a:lnTo>
                  <a:pt x="0" y="342900"/>
                </a:lnTo>
                <a:lnTo>
                  <a:pt x="2277110" y="342900"/>
                </a:lnTo>
                <a:lnTo>
                  <a:pt x="1821688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049655" y="368680"/>
            <a:ext cx="2277110" cy="342900"/>
          </a:xfrm>
          <a:custGeom>
            <a:avLst/>
            <a:gdLst/>
            <a:ahLst/>
            <a:cxnLst/>
            <a:rect l="l" t="t" r="r" b="b"/>
            <a:pathLst>
              <a:path w="2277110" h="342900">
                <a:moveTo>
                  <a:pt x="2277110" y="342900"/>
                </a:moveTo>
                <a:lnTo>
                  <a:pt x="0" y="342900"/>
                </a:lnTo>
                <a:lnTo>
                  <a:pt x="455422" y="0"/>
                </a:lnTo>
                <a:lnTo>
                  <a:pt x="1821688" y="0"/>
                </a:lnTo>
                <a:lnTo>
                  <a:pt x="2277110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 txBox="1"/>
          <p:nvPr/>
        </p:nvSpPr>
        <p:spPr>
          <a:xfrm>
            <a:off x="1610613" y="411988"/>
            <a:ext cx="115506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Будівництво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84350" y="9868706"/>
            <a:ext cx="487362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Будь-яка додаткова інформація </a:t>
            </a:r>
            <a:r>
              <a:rPr sz="1000" dirty="0">
                <a:latin typeface="Arial"/>
                <a:cs typeface="Arial"/>
              </a:rPr>
              <a:t>за </a:t>
            </a:r>
            <a:r>
              <a:rPr sz="1000" spc="-5" dirty="0">
                <a:latin typeface="Arial"/>
                <a:cs typeface="Arial"/>
              </a:rPr>
              <a:t>Вашим запитом на: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privatization@spfu.gov.ua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29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138679"/>
            <a:ext cx="7331075" cy="640715"/>
          </a:xfrm>
          <a:custGeom>
            <a:avLst/>
            <a:gdLst/>
            <a:ahLst/>
            <a:cxnLst/>
            <a:rect l="l" t="t" r="r" b="b"/>
            <a:pathLst>
              <a:path w="7331075" h="640714">
                <a:moveTo>
                  <a:pt x="6979284" y="0"/>
                </a:moveTo>
                <a:lnTo>
                  <a:pt x="0" y="0"/>
                </a:lnTo>
                <a:lnTo>
                  <a:pt x="0" y="640714"/>
                </a:lnTo>
                <a:lnTo>
                  <a:pt x="6979284" y="640714"/>
                </a:lnTo>
                <a:lnTo>
                  <a:pt x="7331075" y="320421"/>
                </a:lnTo>
                <a:lnTo>
                  <a:pt x="6979284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068120" y="2235961"/>
            <a:ext cx="3994785" cy="421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20"/>
              </a:lnSpc>
            </a:pP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Ми 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розпочали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прозору приватизацію відповідно  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до найкращих міжнародних</a:t>
            </a:r>
            <a:r>
              <a:rPr sz="1400" spc="-7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стандартів</a:t>
            </a:r>
            <a:endParaRPr sz="1400" dirty="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21714" y="3317747"/>
          <a:ext cx="5426049" cy="64916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9934"/>
                <a:gridCol w="4426115"/>
              </a:tblGrid>
              <a:tr h="7178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3200" marR="770890">
                        <a:lnSpc>
                          <a:spcPts val="2060"/>
                        </a:lnSpc>
                        <a:spcBef>
                          <a:spcPts val="25"/>
                        </a:spcBef>
                      </a:pP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Доступна </a:t>
                      </a:r>
                      <a:r>
                        <a:rPr sz="18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попередня </a:t>
                      </a: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експертиза  (аудит) </a:t>
                      </a:r>
                      <a:r>
                        <a:rPr sz="18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об’єктів</a:t>
                      </a:r>
                      <a:r>
                        <a:rPr sz="18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приватизації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3175" marB="0"/>
                </a:tc>
              </a:tr>
              <a:tr h="7778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3200" marR="906780">
                        <a:lnSpc>
                          <a:spcPts val="2080"/>
                        </a:lnSpc>
                        <a:spcBef>
                          <a:spcPts val="560"/>
                        </a:spcBef>
                      </a:pP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Можлива участь іноземних  державних</a:t>
                      </a:r>
                      <a:r>
                        <a:rPr sz="1800" spc="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компаній-інвесторів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71120" marB="0"/>
                </a:tc>
              </a:tr>
              <a:tr h="7886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3200" marR="1788160">
                        <a:lnSpc>
                          <a:spcPts val="2080"/>
                        </a:lnSpc>
                        <a:spcBef>
                          <a:spcPts val="640"/>
                        </a:spcBef>
                      </a:pP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Міжнародний</a:t>
                      </a:r>
                      <a:r>
                        <a:rPr sz="18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арбітраж  за </a:t>
                      </a:r>
                      <a:r>
                        <a:rPr sz="18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взаємною</a:t>
                      </a:r>
                      <a:r>
                        <a:rPr sz="1800" spc="-6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згодою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81280" marB="0"/>
                </a:tc>
              </a:tr>
              <a:tr h="8047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3200" marR="1694814">
                        <a:lnSpc>
                          <a:spcPts val="2060"/>
                        </a:lnSpc>
                        <a:spcBef>
                          <a:spcPts val="665"/>
                        </a:spcBef>
                      </a:pP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Банківська </a:t>
                      </a:r>
                      <a:r>
                        <a:rPr sz="18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гарантія</a:t>
                      </a:r>
                      <a:r>
                        <a:rPr sz="1800" spc="-4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або  </a:t>
                      </a: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грошовий </a:t>
                      </a:r>
                      <a:r>
                        <a:rPr sz="18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депозит</a:t>
                      </a:r>
                      <a:r>
                        <a:rPr sz="1800" spc="-5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(5%)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84455" marB="0"/>
                </a:tc>
              </a:tr>
              <a:tr h="762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3200">
                        <a:lnSpc>
                          <a:spcPts val="2120"/>
                        </a:lnSpc>
                        <a:spcBef>
                          <a:spcPts val="380"/>
                        </a:spcBef>
                      </a:pP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Персональний консультант</a:t>
                      </a: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 marL="203200">
                        <a:lnSpc>
                          <a:spcPts val="2120"/>
                        </a:lnSpc>
                      </a:pPr>
                      <a:r>
                        <a:rPr sz="18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для </a:t>
                      </a: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кожного потенційного</a:t>
                      </a:r>
                      <a:r>
                        <a:rPr sz="1800" spc="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інвестора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48260" marB="0"/>
                </a:tc>
              </a:tr>
              <a:tr h="7938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3200" marR="624840">
                        <a:lnSpc>
                          <a:spcPts val="2060"/>
                        </a:lnSpc>
                        <a:spcBef>
                          <a:spcPts val="750"/>
                        </a:spcBef>
                      </a:pP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Покрокова інструкція </a:t>
                      </a:r>
                      <a:r>
                        <a:rPr sz="18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для </a:t>
                      </a: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кожного  потенційного</a:t>
                      </a:r>
                      <a:r>
                        <a:rPr sz="18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інвестора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95250" marB="0"/>
                </a:tc>
              </a:tr>
              <a:tr h="8100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3200" marR="119380">
                        <a:lnSpc>
                          <a:spcPts val="2080"/>
                        </a:lnSpc>
                        <a:spcBef>
                          <a:spcPts val="685"/>
                        </a:spcBef>
                      </a:pP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On-line висвітлення готовності об’єктів  </a:t>
                      </a:r>
                      <a:r>
                        <a:rPr sz="18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до </a:t>
                      </a: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приватизації на:</a:t>
                      </a:r>
                      <a:r>
                        <a:rPr sz="1800" spc="5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privatization.gov.ua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86995" marB="0"/>
                </a:tc>
              </a:tr>
              <a:tr h="852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3200" marR="904875">
                        <a:lnSpc>
                          <a:spcPts val="2070"/>
                        </a:lnSpc>
                        <a:spcBef>
                          <a:spcPts val="530"/>
                        </a:spcBef>
                      </a:pP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Заборона участі в приватизації  інвесторів з офшорних</a:t>
                      </a:r>
                      <a:r>
                        <a:rPr sz="18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зон,</a:t>
                      </a: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 marL="203200">
                        <a:lnSpc>
                          <a:spcPts val="2020"/>
                        </a:lnSpc>
                      </a:pP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країн з </a:t>
                      </a:r>
                      <a:r>
                        <a:rPr sz="18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переліку FATF,</a:t>
                      </a:r>
                      <a:r>
                        <a:rPr sz="1800" spc="-3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країн-агресорів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67310" marB="0"/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1148714" y="3317747"/>
            <a:ext cx="648335" cy="647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1148714" y="4105655"/>
            <a:ext cx="626745" cy="6267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148714" y="4894325"/>
            <a:ext cx="626745" cy="62674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148714" y="5682995"/>
            <a:ext cx="659129" cy="65900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1148714" y="6471538"/>
            <a:ext cx="637540" cy="60578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1148714" y="7260335"/>
            <a:ext cx="616585" cy="61633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1148714" y="8048752"/>
            <a:ext cx="669290" cy="65913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1148714" y="8837676"/>
            <a:ext cx="626745" cy="62640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ts val="1410"/>
              </a:lnSpc>
            </a:pPr>
            <a:fld id="{81D60167-4931-47E6-BA6A-407CBD079E47}" type="slidenum">
              <a:rPr smtClean="0"/>
              <a:pPr marL="101600">
                <a:lnSpc>
                  <a:spcPts val="1410"/>
                </a:lnSpc>
              </a:pPr>
              <a:t>3</a:t>
            </a:fld>
            <a:endParaRPr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102841" y="834310"/>
            <a:ext cx="1913409" cy="100719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832860"/>
            <a:ext cx="6858000" cy="299085"/>
          </a:xfrm>
          <a:custGeom>
            <a:avLst/>
            <a:gdLst/>
            <a:ahLst/>
            <a:cxnLst/>
            <a:rect l="l" t="t" r="r" b="b"/>
            <a:pathLst>
              <a:path w="6858000" h="299084">
                <a:moveTo>
                  <a:pt x="6610350" y="0"/>
                </a:moveTo>
                <a:lnTo>
                  <a:pt x="0" y="0"/>
                </a:lnTo>
                <a:lnTo>
                  <a:pt x="0" y="299084"/>
                </a:lnTo>
                <a:lnTo>
                  <a:pt x="6610350" y="299084"/>
                </a:lnTo>
                <a:lnTo>
                  <a:pt x="6858000" y="149542"/>
                </a:lnTo>
                <a:lnTo>
                  <a:pt x="661035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35100" y="1246123"/>
          <a:ext cx="5981394" cy="55852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90316"/>
                <a:gridCol w="1059180"/>
                <a:gridCol w="875156"/>
                <a:gridCol w="856742"/>
              </a:tblGrid>
              <a:tr h="5326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78840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85420" marR="165735" indent="-1524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63195" marR="116205" indent="-40005" algn="just">
                        <a:lnSpc>
                          <a:spcPts val="138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чка,  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7635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03835" marR="147955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ВАТ “Тернопільське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об’єднання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“Текстерно”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119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280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-53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035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«Вінницький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завод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«Кристал»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26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832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216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90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«Південний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державний науково – виробничий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центр</a:t>
                      </a: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«Прогрес»;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508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990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“Білоцерківський завод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гумових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технічних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виробів”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89,507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486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-1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652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8223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“Іскра”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8,5787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150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ТзОВ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“Липчанблок”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22,5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148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-637,2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781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Спільне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українсько-швейцарське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518795">
                        <a:lnSpc>
                          <a:spcPct val="1435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у формі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товариства з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обмеженою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відповідальністю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“Тема”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8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Українська державна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акціонерна</a:t>
                      </a: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холдингова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компанія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“Укрпапірпром”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99,95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89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4003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Цілісний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майновий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комплекс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колишнього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287020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державного підприємства “Славутський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комбінат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“Будфарфор”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ЄМК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35100" y="7625841"/>
          <a:ext cx="5981394" cy="11521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14118"/>
                <a:gridCol w="1169161"/>
                <a:gridCol w="1352169"/>
                <a:gridCol w="1345946"/>
              </a:tblGrid>
              <a:tr h="356616">
                <a:tc>
                  <a:txBody>
                    <a:bodyPr/>
                    <a:lstStyle/>
                    <a:p>
                      <a:pPr marL="34099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40665" marR="219075" indent="-13970">
                        <a:lnSpc>
                          <a:spcPts val="1380"/>
                        </a:lnSpc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9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60020" marR="153670" indent="200660">
                        <a:lnSpc>
                          <a:spcPts val="138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Виручка, 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</a:t>
                      </a:r>
                      <a:r>
                        <a:rPr sz="1200" spc="-8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1410"/>
                        </a:lnSpc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</a:t>
                      </a:r>
                      <a:r>
                        <a:rPr sz="1200" spc="-8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79552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Державна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акціонерна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64769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компанія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“Національна  мережа аукціонних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центрів”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829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278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1063625" y="7283577"/>
            <a:ext cx="4657090" cy="342900"/>
          </a:xfrm>
          <a:custGeom>
            <a:avLst/>
            <a:gdLst/>
            <a:ahLst/>
            <a:cxnLst/>
            <a:rect l="l" t="t" r="r" b="b"/>
            <a:pathLst>
              <a:path w="4657090" h="342900">
                <a:moveTo>
                  <a:pt x="3725672" y="0"/>
                </a:moveTo>
                <a:lnTo>
                  <a:pt x="931418" y="0"/>
                </a:lnTo>
                <a:lnTo>
                  <a:pt x="0" y="342900"/>
                </a:lnTo>
                <a:lnTo>
                  <a:pt x="4657090" y="342900"/>
                </a:lnTo>
                <a:lnTo>
                  <a:pt x="3725672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1063625" y="7283577"/>
            <a:ext cx="4657090" cy="342900"/>
          </a:xfrm>
          <a:custGeom>
            <a:avLst/>
            <a:gdLst/>
            <a:ahLst/>
            <a:cxnLst/>
            <a:rect l="l" t="t" r="r" b="b"/>
            <a:pathLst>
              <a:path w="4657090" h="342900">
                <a:moveTo>
                  <a:pt x="4657090" y="342900"/>
                </a:moveTo>
                <a:lnTo>
                  <a:pt x="0" y="342900"/>
                </a:lnTo>
                <a:lnTo>
                  <a:pt x="931418" y="0"/>
                </a:lnTo>
                <a:lnTo>
                  <a:pt x="3725672" y="0"/>
                </a:lnTo>
                <a:lnTo>
                  <a:pt x="4657090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2078482" y="7321550"/>
            <a:ext cx="270319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Операції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з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нерухомим</a:t>
            </a:r>
            <a:r>
              <a:rPr sz="14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майном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39494" y="903604"/>
            <a:ext cx="3753485" cy="342900"/>
          </a:xfrm>
          <a:custGeom>
            <a:avLst/>
            <a:gdLst/>
            <a:ahLst/>
            <a:cxnLst/>
            <a:rect l="l" t="t" r="r" b="b"/>
            <a:pathLst>
              <a:path w="3753485" h="342900">
                <a:moveTo>
                  <a:pt x="3002788" y="0"/>
                </a:moveTo>
                <a:lnTo>
                  <a:pt x="750697" y="0"/>
                </a:lnTo>
                <a:lnTo>
                  <a:pt x="0" y="342900"/>
                </a:lnTo>
                <a:lnTo>
                  <a:pt x="3753484" y="342900"/>
                </a:lnTo>
                <a:lnTo>
                  <a:pt x="3002788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039494" y="903604"/>
            <a:ext cx="3753485" cy="342900"/>
          </a:xfrm>
          <a:custGeom>
            <a:avLst/>
            <a:gdLst/>
            <a:ahLst/>
            <a:cxnLst/>
            <a:rect l="l" t="t" r="r" b="b"/>
            <a:pathLst>
              <a:path w="3753485" h="342900">
                <a:moveTo>
                  <a:pt x="3753484" y="342900"/>
                </a:moveTo>
                <a:lnTo>
                  <a:pt x="0" y="342900"/>
                </a:lnTo>
                <a:lnTo>
                  <a:pt x="750697" y="0"/>
                </a:lnTo>
                <a:lnTo>
                  <a:pt x="3002788" y="0"/>
                </a:lnTo>
                <a:lnTo>
                  <a:pt x="3753484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 txBox="1"/>
          <p:nvPr/>
        </p:nvSpPr>
        <p:spPr>
          <a:xfrm>
            <a:off x="1874266" y="947165"/>
            <a:ext cx="207327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Хімічна</a:t>
            </a:r>
            <a:r>
              <a:rPr sz="14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промисловість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84350" y="9868706"/>
            <a:ext cx="487362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Будь-яка додаткова інформація </a:t>
            </a:r>
            <a:r>
              <a:rPr sz="1000" dirty="0">
                <a:latin typeface="Arial"/>
                <a:cs typeface="Arial"/>
              </a:rPr>
              <a:t>за </a:t>
            </a:r>
            <a:r>
              <a:rPr sz="1000" spc="-5" dirty="0">
                <a:latin typeface="Arial"/>
                <a:cs typeface="Arial"/>
              </a:rPr>
              <a:t>Вашим запитом на: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privatization@spfu.gov.ua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30</a:t>
            </a:fld>
            <a:endParaRPr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35100" y="720064"/>
          <a:ext cx="5981393" cy="24052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32176"/>
                <a:gridCol w="1141475"/>
                <a:gridCol w="1106804"/>
                <a:gridCol w="900938"/>
              </a:tblGrid>
              <a:tr h="5329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69913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25425" marR="206375" indent="-1397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76860" indent="-40005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Виручка,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327660" marR="274320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25425" marR="170815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“Український банк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реконструкції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та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розвитку”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99,994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337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275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822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ПрАТ “Страхова компанія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“Астарта”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26,31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6590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(2013)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0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203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8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“Промінвестбанк”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0,0005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5 944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967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275">
                        <a:lnSpc>
                          <a:spcPts val="137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“Укрсоцбанк”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0,0000059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3 457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631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27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25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ЗАТ “Спеціалізована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акціонерна</a:t>
                      </a: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страхова компанія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“Спецексімстрах”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(2012)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-22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59484" y="3919600"/>
          <a:ext cx="5957010" cy="57195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27832"/>
                <a:gridCol w="851916"/>
                <a:gridCol w="1068704"/>
                <a:gridCol w="908558"/>
              </a:tblGrid>
              <a:tr h="5326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47090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1915" marR="61594" indent="-1524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60350" marR="212725" indent="-40005" algn="just">
                        <a:lnSpc>
                          <a:spcPts val="138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чка,  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3670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29870" marR="173990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26822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«Турбоатом»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75,22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2 734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081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1 925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256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130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«Завод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«Електроважмаш»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1 897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274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-7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601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7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ПрАТ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“Іста-Центр”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21,552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272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741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-4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339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«Завод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«Радіореле»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103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236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17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221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146685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“Дніпропетровський науково-виробничий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комплекс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“Електровозобудування”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79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780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150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822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“Тернопільський радіозавод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“Оріон”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96,129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73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145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963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781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“Дніпровський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машинобудівний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завод”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68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811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909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822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“Азовмаш”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43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360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-7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885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науково-виробниче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“Електронмаш”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25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771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782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1668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ПрАТ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“Тюмень-Медико-Сміла”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38,022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141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879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425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“Новороздільське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гірничо-хімічне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підприємство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“Сірка”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843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272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1052830" y="371855"/>
            <a:ext cx="3540760" cy="342900"/>
          </a:xfrm>
          <a:custGeom>
            <a:avLst/>
            <a:gdLst/>
            <a:ahLst/>
            <a:cxnLst/>
            <a:rect l="l" t="t" r="r" b="b"/>
            <a:pathLst>
              <a:path w="3540760" h="342900">
                <a:moveTo>
                  <a:pt x="2832608" y="0"/>
                </a:moveTo>
                <a:lnTo>
                  <a:pt x="708151" y="0"/>
                </a:lnTo>
                <a:lnTo>
                  <a:pt x="0" y="342900"/>
                </a:lnTo>
                <a:lnTo>
                  <a:pt x="3540759" y="342900"/>
                </a:lnTo>
                <a:lnTo>
                  <a:pt x="2832608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1052830" y="371855"/>
            <a:ext cx="3540760" cy="342900"/>
          </a:xfrm>
          <a:custGeom>
            <a:avLst/>
            <a:gdLst/>
            <a:ahLst/>
            <a:cxnLst/>
            <a:rect l="l" t="t" r="r" b="b"/>
            <a:pathLst>
              <a:path w="3540760" h="342900">
                <a:moveTo>
                  <a:pt x="3540759" y="342900"/>
                </a:moveTo>
                <a:lnTo>
                  <a:pt x="0" y="342900"/>
                </a:lnTo>
                <a:lnTo>
                  <a:pt x="708151" y="0"/>
                </a:lnTo>
                <a:lnTo>
                  <a:pt x="2832608" y="0"/>
                </a:lnTo>
                <a:lnTo>
                  <a:pt x="3540759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851405" y="415035"/>
            <a:ext cx="194500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Фінансова</a:t>
            </a:r>
            <a:r>
              <a:rPr sz="14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діяльність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73785" y="3561460"/>
            <a:ext cx="3126105" cy="342900"/>
          </a:xfrm>
          <a:custGeom>
            <a:avLst/>
            <a:gdLst/>
            <a:ahLst/>
            <a:cxnLst/>
            <a:rect l="l" t="t" r="r" b="b"/>
            <a:pathLst>
              <a:path w="3126104" h="342900">
                <a:moveTo>
                  <a:pt x="2500884" y="0"/>
                </a:moveTo>
                <a:lnTo>
                  <a:pt x="625221" y="0"/>
                </a:lnTo>
                <a:lnTo>
                  <a:pt x="0" y="342900"/>
                </a:lnTo>
                <a:lnTo>
                  <a:pt x="3126104" y="342900"/>
                </a:lnTo>
                <a:lnTo>
                  <a:pt x="2500884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073785" y="3561460"/>
            <a:ext cx="3126105" cy="342900"/>
          </a:xfrm>
          <a:custGeom>
            <a:avLst/>
            <a:gdLst/>
            <a:ahLst/>
            <a:cxnLst/>
            <a:rect l="l" t="t" r="r" b="b"/>
            <a:pathLst>
              <a:path w="3126104" h="342900">
                <a:moveTo>
                  <a:pt x="3126104" y="342900"/>
                </a:moveTo>
                <a:lnTo>
                  <a:pt x="0" y="342900"/>
                </a:lnTo>
                <a:lnTo>
                  <a:pt x="625221" y="0"/>
                </a:lnTo>
                <a:lnTo>
                  <a:pt x="2500884" y="0"/>
                </a:lnTo>
                <a:lnTo>
                  <a:pt x="3126104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 txBox="1"/>
          <p:nvPr/>
        </p:nvSpPr>
        <p:spPr>
          <a:xfrm>
            <a:off x="1790445" y="3605402"/>
            <a:ext cx="169354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Машинобудування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91564" y="9839749"/>
            <a:ext cx="546671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Будь-яка додаткова інформація </a:t>
            </a:r>
            <a:r>
              <a:rPr sz="1000" dirty="0">
                <a:latin typeface="Arial"/>
                <a:cs typeface="Arial"/>
              </a:rPr>
              <a:t>про </a:t>
            </a:r>
            <a:r>
              <a:rPr sz="1000" spc="-5" dirty="0">
                <a:latin typeface="Arial"/>
                <a:cs typeface="Arial"/>
              </a:rPr>
              <a:t>ці </a:t>
            </a:r>
            <a:r>
              <a:rPr sz="1000" spc="-10" dirty="0">
                <a:latin typeface="Arial"/>
                <a:cs typeface="Arial"/>
              </a:rPr>
              <a:t>ДП </a:t>
            </a:r>
            <a:r>
              <a:rPr sz="1000" dirty="0">
                <a:latin typeface="Arial"/>
                <a:cs typeface="Arial"/>
              </a:rPr>
              <a:t>за </a:t>
            </a:r>
            <a:r>
              <a:rPr sz="1000" spc="-5" dirty="0">
                <a:latin typeface="Arial"/>
                <a:cs typeface="Arial"/>
              </a:rPr>
              <a:t>Вашим запитом </a:t>
            </a:r>
            <a:r>
              <a:rPr sz="1000" dirty="0">
                <a:latin typeface="Arial"/>
                <a:cs typeface="Arial"/>
              </a:rPr>
              <a:t>на:</a:t>
            </a:r>
            <a:r>
              <a:rPr sz="1000" spc="17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privatization@spfu.gov.ua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31</a:t>
            </a:fld>
            <a:endParaRPr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59484" y="720064"/>
          <a:ext cx="5957010" cy="85034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27832"/>
                <a:gridCol w="851916"/>
                <a:gridCol w="1068704"/>
                <a:gridCol w="908558"/>
              </a:tblGrid>
              <a:tr h="5329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47090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1915" marR="61594" indent="-1524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60350" indent="-40005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Виручка,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311150" marR="253365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3670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29870" marR="173990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“Закарпатський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завод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“Електроавтоматика”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94,534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549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484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822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ВАТ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“Оснастка”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50,0055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717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-912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 “Дослідний</a:t>
                      </a:r>
                      <a:r>
                        <a:rPr sz="12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завод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“Хвиля”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100%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580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122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25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“Нікопольський завод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трубопровідної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арматури”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29,99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776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-5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807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400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 з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переробки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523875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брухту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та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відходів із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вмістом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дорогоцінних металів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“Дніпро-ВДМ”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763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-1480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“Спеціальне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169545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проектно-конструкторське і технологічне  бюро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електроапаратури”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943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271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57910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“Український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478155">
                        <a:lnSpc>
                          <a:spcPct val="1438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державний науково-технічний центр  антикризових технологій в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промисловості”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415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“Кам’янець-Подільськсільмаш”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30,979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036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-401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5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“Машинобудівне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виробниче</a:t>
                      </a: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об’єднання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“Оріон”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001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-571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“Інженерний</a:t>
                      </a: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центр твердих сплавів</a:t>
                      </a:r>
                      <a:r>
                        <a:rPr sz="12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“Світкермет”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932,7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257">
                <a:tc>
                  <a:txBody>
                    <a:bodyPr/>
                    <a:lstStyle/>
                    <a:p>
                      <a:pPr marL="65405">
                        <a:lnSpc>
                          <a:spcPts val="136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Роздільське державне</a:t>
                      </a:r>
                      <a:r>
                        <a:rPr sz="12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гірничо-хімічне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“Сірка”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6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855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6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-10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561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6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“Новояворівське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259715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гірничо-хімічне підприємство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"Сірка”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830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-12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946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спеціальне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330200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конструкторське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та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технологічне бюро  “Електронагрівач”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810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1082039" y="368807"/>
            <a:ext cx="3126105" cy="342900"/>
          </a:xfrm>
          <a:custGeom>
            <a:avLst/>
            <a:gdLst/>
            <a:ahLst/>
            <a:cxnLst/>
            <a:rect l="l" t="t" r="r" b="b"/>
            <a:pathLst>
              <a:path w="3126104" h="342900">
                <a:moveTo>
                  <a:pt x="2500884" y="0"/>
                </a:moveTo>
                <a:lnTo>
                  <a:pt x="625221" y="0"/>
                </a:lnTo>
                <a:lnTo>
                  <a:pt x="0" y="342900"/>
                </a:lnTo>
                <a:lnTo>
                  <a:pt x="3126105" y="342900"/>
                </a:lnTo>
                <a:lnTo>
                  <a:pt x="2500884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1082039" y="368807"/>
            <a:ext cx="3126105" cy="342900"/>
          </a:xfrm>
          <a:custGeom>
            <a:avLst/>
            <a:gdLst/>
            <a:ahLst/>
            <a:cxnLst/>
            <a:rect l="l" t="t" r="r" b="b"/>
            <a:pathLst>
              <a:path w="3126104" h="342900">
                <a:moveTo>
                  <a:pt x="3126105" y="342900"/>
                </a:moveTo>
                <a:lnTo>
                  <a:pt x="0" y="342900"/>
                </a:lnTo>
                <a:lnTo>
                  <a:pt x="625221" y="0"/>
                </a:lnTo>
                <a:lnTo>
                  <a:pt x="2500884" y="0"/>
                </a:lnTo>
                <a:lnTo>
                  <a:pt x="3126105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798066" y="411988"/>
            <a:ext cx="169354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Машинобудування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84350" y="9850418"/>
            <a:ext cx="487362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Будь-яка додаткова інформація </a:t>
            </a:r>
            <a:r>
              <a:rPr sz="1000" dirty="0">
                <a:latin typeface="Arial"/>
                <a:cs typeface="Arial"/>
              </a:rPr>
              <a:t>за </a:t>
            </a:r>
            <a:r>
              <a:rPr sz="1000" spc="-5" dirty="0">
                <a:latin typeface="Arial"/>
                <a:cs typeface="Arial"/>
              </a:rPr>
              <a:t>Вашим запитом на: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privatization@spfu.gov.ua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32</a:t>
            </a:fld>
            <a:endParaRPr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59484" y="720064"/>
          <a:ext cx="5957010" cy="87855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27832"/>
                <a:gridCol w="941831"/>
                <a:gridCol w="1045845"/>
                <a:gridCol w="841502"/>
              </a:tblGrid>
              <a:tr h="5329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47090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6364" marR="106045" indent="-1397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48285" indent="-40005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Виручка,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99085" marR="241935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196215" marR="140335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794003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 “Державний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675005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позашкільний навчальний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заклад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“Перспектива”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749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“Екотрансенерго”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670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3040" algn="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-3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533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“Інженерний</a:t>
                      </a: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центр твердих сплавів</a:t>
                      </a:r>
                      <a:r>
                        <a:rPr sz="12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“Світкермет”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932,7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7970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25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Роздільське державне</a:t>
                      </a:r>
                      <a:r>
                        <a:rPr sz="12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гірничо-хімічне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“Сірка”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6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855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65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1765" algn="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-10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561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6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“Новояворівське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260350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гірничо-хімічне підприємство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"Сірка”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830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R="151765" algn="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-12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946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400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спеціальне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330200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конструкторське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та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технологічне бюро  “Електронагрівач”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810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781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 “Державний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675005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позашкільний навчальний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заклад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“Перспектива”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749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“Екотрансенерго”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670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3040" algn="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-3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533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5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“Артемівський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машинобудівний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завод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“Побєда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труда”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99,981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526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3040" algn="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-3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964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4385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“Інженерний</a:t>
                      </a:r>
                    </a:p>
                    <a:p>
                      <a:pPr marL="65405" marR="440690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виробничо-науковий центр литва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під  тиском”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210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8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“Машинобудівний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завод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“Аметист”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49,569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180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-54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5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“Науково-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технічний центр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“ЗАЗавтотехніка”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142,4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797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“Київмашсервіс”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118,2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3040" algn="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346,9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ПрАТ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“Перемишлянський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приладобудівний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завод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“Модуль”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24,72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7970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“АРКСІ”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6,839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7970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0001">
                <a:tc>
                  <a:txBody>
                    <a:bodyPr/>
                    <a:lstStyle/>
                    <a:p>
                      <a:pPr marL="65405">
                        <a:lnSpc>
                          <a:spcPts val="136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“Чернівецький радіотехнічний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завод”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21,524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876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1061085" y="379602"/>
            <a:ext cx="3126105" cy="342900"/>
          </a:xfrm>
          <a:custGeom>
            <a:avLst/>
            <a:gdLst/>
            <a:ahLst/>
            <a:cxnLst/>
            <a:rect l="l" t="t" r="r" b="b"/>
            <a:pathLst>
              <a:path w="3126104" h="342900">
                <a:moveTo>
                  <a:pt x="2500884" y="0"/>
                </a:moveTo>
                <a:lnTo>
                  <a:pt x="625221" y="0"/>
                </a:lnTo>
                <a:lnTo>
                  <a:pt x="0" y="342900"/>
                </a:lnTo>
                <a:lnTo>
                  <a:pt x="3126104" y="342900"/>
                </a:lnTo>
                <a:lnTo>
                  <a:pt x="2500884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1061085" y="379602"/>
            <a:ext cx="3126105" cy="342900"/>
          </a:xfrm>
          <a:custGeom>
            <a:avLst/>
            <a:gdLst/>
            <a:ahLst/>
            <a:cxnLst/>
            <a:rect l="l" t="t" r="r" b="b"/>
            <a:pathLst>
              <a:path w="3126104" h="342900">
                <a:moveTo>
                  <a:pt x="3126104" y="342900"/>
                </a:moveTo>
                <a:lnTo>
                  <a:pt x="0" y="342900"/>
                </a:lnTo>
                <a:lnTo>
                  <a:pt x="625221" y="0"/>
                </a:lnTo>
                <a:lnTo>
                  <a:pt x="2500884" y="0"/>
                </a:lnTo>
                <a:lnTo>
                  <a:pt x="3126104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778254" y="422655"/>
            <a:ext cx="169354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Машинобудування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84350" y="9850418"/>
            <a:ext cx="487362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Будь-яка додаткова інформація </a:t>
            </a:r>
            <a:r>
              <a:rPr sz="1000" dirty="0">
                <a:latin typeface="Arial"/>
                <a:cs typeface="Arial"/>
              </a:rPr>
              <a:t>за </a:t>
            </a:r>
            <a:r>
              <a:rPr sz="1000" spc="-5" dirty="0">
                <a:latin typeface="Arial"/>
                <a:cs typeface="Arial"/>
              </a:rPr>
              <a:t>Вашим запитом на: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privatization@spfu.gov.ua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33</a:t>
            </a:fld>
            <a:endParaRPr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59484" y="720064"/>
          <a:ext cx="5957011" cy="79898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27832"/>
                <a:gridCol w="972312"/>
                <a:gridCol w="1051941"/>
                <a:gridCol w="804926"/>
              </a:tblGrid>
              <a:tr h="5329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47090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1605" marR="122555" indent="-1524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51460" indent="-40005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Виручка,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301625" marR="245110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177800" marR="121920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ТОВ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“Будильський експериментальний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завод”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23,057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517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(01.04.2016)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822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ПрАТ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“ЮЕНПІКОМ”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8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ТОВ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“УІНДЕНЕРГО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ЛТД”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-1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658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5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“Львівський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завод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“Автонавантажувач”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57,389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0129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ВАТ “Генічеський машинобудівний</a:t>
                      </a:r>
                      <a:r>
                        <a:rPr sz="12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завод”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4,59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ВАТ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“Автоливмаш”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25,998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“Павлоградське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налагоджувальне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управління”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-152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Єдиний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майновий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комплекс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державного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підприємства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“Трансмаш”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науково-</a:t>
                      </a: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технічний центр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“Станкосерт”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781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Єдиний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майновий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комплекс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державного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98425">
                        <a:lnSpc>
                          <a:spcPct val="143300"/>
                        </a:lnSpc>
                        <a:spcBef>
                          <a:spcPts val="1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підприємства “Особливе конструкторське  бюро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Рута”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ЄМК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“Приладобудівний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завод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“Райдуга”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5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науково-виробниче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«Кітас»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25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зовнішньоекономічне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“Укркольорпром”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лісопромислове</a:t>
                      </a:r>
                      <a:r>
                        <a:rPr sz="12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“Прикарпатліс”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“Ізюмський</a:t>
                      </a:r>
                    </a:p>
                    <a:p>
                      <a:pPr marL="65405" marR="499109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державний завод офтальмологічної  лінзи”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1066800" y="380364"/>
            <a:ext cx="3126105" cy="342900"/>
          </a:xfrm>
          <a:custGeom>
            <a:avLst/>
            <a:gdLst/>
            <a:ahLst/>
            <a:cxnLst/>
            <a:rect l="l" t="t" r="r" b="b"/>
            <a:pathLst>
              <a:path w="3126104" h="342900">
                <a:moveTo>
                  <a:pt x="2500884" y="0"/>
                </a:moveTo>
                <a:lnTo>
                  <a:pt x="625220" y="0"/>
                </a:lnTo>
                <a:lnTo>
                  <a:pt x="0" y="342900"/>
                </a:lnTo>
                <a:lnTo>
                  <a:pt x="3126104" y="342900"/>
                </a:lnTo>
                <a:lnTo>
                  <a:pt x="2500884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1066800" y="380364"/>
            <a:ext cx="3126105" cy="342900"/>
          </a:xfrm>
          <a:custGeom>
            <a:avLst/>
            <a:gdLst/>
            <a:ahLst/>
            <a:cxnLst/>
            <a:rect l="l" t="t" r="r" b="b"/>
            <a:pathLst>
              <a:path w="3126104" h="342900">
                <a:moveTo>
                  <a:pt x="3126104" y="342900"/>
                </a:moveTo>
                <a:lnTo>
                  <a:pt x="0" y="342900"/>
                </a:lnTo>
                <a:lnTo>
                  <a:pt x="625220" y="0"/>
                </a:lnTo>
                <a:lnTo>
                  <a:pt x="2500884" y="0"/>
                </a:lnTo>
                <a:lnTo>
                  <a:pt x="3126104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782826" y="421131"/>
            <a:ext cx="169354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Машинобудування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84350" y="9850418"/>
            <a:ext cx="487362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Будь-яка додаткова інформація </a:t>
            </a:r>
            <a:r>
              <a:rPr sz="1000" dirty="0">
                <a:latin typeface="Arial"/>
                <a:cs typeface="Arial"/>
              </a:rPr>
              <a:t>за </a:t>
            </a:r>
            <a:r>
              <a:rPr sz="1000" spc="-5" dirty="0">
                <a:latin typeface="Arial"/>
                <a:cs typeface="Arial"/>
              </a:rPr>
              <a:t>Вашим запитом на: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privatization@spfu.gov.ua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34</a:t>
            </a:fld>
            <a:endParaRPr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77772" y="720064"/>
          <a:ext cx="5941769" cy="8895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2222"/>
                <a:gridCol w="1710182"/>
                <a:gridCol w="1460372"/>
                <a:gridCol w="1348993"/>
              </a:tblGrid>
              <a:tr h="357657">
                <a:tc>
                  <a:txBody>
                    <a:bodyPr/>
                    <a:lstStyle/>
                    <a:p>
                      <a:pPr marL="231140" marR="224790" indent="260350">
                        <a:lnSpc>
                          <a:spcPts val="138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 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ід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Державна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частка,</a:t>
                      </a:r>
                      <a:r>
                        <a:rPr sz="1200" spc="-7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14629" marR="207010" indent="200660">
                        <a:lnSpc>
                          <a:spcPts val="138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Виручка, 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</a:t>
                      </a:r>
                      <a:r>
                        <a:rPr sz="1200" spc="-8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1410"/>
                        </a:lnSpc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</a:t>
                      </a:r>
                      <a:r>
                        <a:rPr sz="1200" spc="-8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ЗАТ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“МКК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“Космотрас”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0,234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77772" y="2404363"/>
          <a:ext cx="5938721" cy="71707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4388"/>
                <a:gridCol w="1124711"/>
                <a:gridCol w="913256"/>
                <a:gridCol w="896366"/>
              </a:tblGrid>
              <a:tr h="5326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786130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17804" marR="197485" indent="-1397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82880" marR="134620" indent="-40005" algn="just">
                        <a:lnSpc>
                          <a:spcPts val="138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чка,  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23520" marR="167640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794385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“Державний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134620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інститут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по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проектуванню промислових  підприємств”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32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538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29400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“Науково-дослідний і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проектно-</a:t>
                      </a:r>
                    </a:p>
                    <a:p>
                      <a:pPr marL="65405" marR="185420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конструкторський інститут атомного та  енергетичного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насособудування”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18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867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R="247650" algn="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005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425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136525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“Богодухівський сільськогосподарський  учбово-курсовий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комбінат”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11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155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R="247650" algn="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098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8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“Український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288290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державний інститут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по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проектуванню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заводів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важкого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машинобудування”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478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174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Державний науково-дослідний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інститут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великогабаритних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шин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889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90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Інститут післядипломної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освіти</a:t>
                      </a:r>
                    </a:p>
                    <a:p>
                      <a:pPr marL="65405" marR="555625">
                        <a:lnSpc>
                          <a:spcPct val="1435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спеціалістів морського і річкового  транспорту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854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R="247650" algn="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752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Проектний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інститут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“Промзернопроект”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796,8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“Сумський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державний селекційний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центр”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496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-84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5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ТОВ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“Учбово-атестаційний центр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по</a:t>
                      </a: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неруйнівному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контролю”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25,003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141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130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65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“Науково-виробниче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“Система”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99,99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118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2250" algn="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-2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296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1105535" y="369442"/>
            <a:ext cx="2572385" cy="342900"/>
          </a:xfrm>
          <a:custGeom>
            <a:avLst/>
            <a:gdLst/>
            <a:ahLst/>
            <a:cxnLst/>
            <a:rect l="l" t="t" r="r" b="b"/>
            <a:pathLst>
              <a:path w="2572385" h="342900">
                <a:moveTo>
                  <a:pt x="2057908" y="0"/>
                </a:moveTo>
                <a:lnTo>
                  <a:pt x="514477" y="0"/>
                </a:lnTo>
                <a:lnTo>
                  <a:pt x="0" y="342900"/>
                </a:lnTo>
                <a:lnTo>
                  <a:pt x="2572385" y="342900"/>
                </a:lnTo>
                <a:lnTo>
                  <a:pt x="2057908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1105535" y="369442"/>
            <a:ext cx="2572385" cy="342900"/>
          </a:xfrm>
          <a:custGeom>
            <a:avLst/>
            <a:gdLst/>
            <a:ahLst/>
            <a:cxnLst/>
            <a:rect l="l" t="t" r="r" b="b"/>
            <a:pathLst>
              <a:path w="2572385" h="342900">
                <a:moveTo>
                  <a:pt x="2572385" y="342900"/>
                </a:moveTo>
                <a:lnTo>
                  <a:pt x="0" y="342900"/>
                </a:lnTo>
                <a:lnTo>
                  <a:pt x="514477" y="0"/>
                </a:lnTo>
                <a:lnTo>
                  <a:pt x="2057908" y="0"/>
                </a:lnTo>
                <a:lnTo>
                  <a:pt x="2572385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601469" y="410464"/>
            <a:ext cx="146240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Космічна</a:t>
            </a:r>
            <a:r>
              <a:rPr sz="14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галузь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05535" y="2052192"/>
            <a:ext cx="3211195" cy="342900"/>
          </a:xfrm>
          <a:custGeom>
            <a:avLst/>
            <a:gdLst/>
            <a:ahLst/>
            <a:cxnLst/>
            <a:rect l="l" t="t" r="r" b="b"/>
            <a:pathLst>
              <a:path w="3211195" h="342900">
                <a:moveTo>
                  <a:pt x="2568955" y="0"/>
                </a:moveTo>
                <a:lnTo>
                  <a:pt x="642239" y="0"/>
                </a:lnTo>
                <a:lnTo>
                  <a:pt x="0" y="342900"/>
                </a:lnTo>
                <a:lnTo>
                  <a:pt x="3211194" y="342900"/>
                </a:lnTo>
                <a:lnTo>
                  <a:pt x="2568955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105535" y="2052192"/>
            <a:ext cx="3211195" cy="342900"/>
          </a:xfrm>
          <a:custGeom>
            <a:avLst/>
            <a:gdLst/>
            <a:ahLst/>
            <a:cxnLst/>
            <a:rect l="l" t="t" r="r" b="b"/>
            <a:pathLst>
              <a:path w="3211195" h="342900">
                <a:moveTo>
                  <a:pt x="3211194" y="342900"/>
                </a:moveTo>
                <a:lnTo>
                  <a:pt x="0" y="342900"/>
                </a:lnTo>
                <a:lnTo>
                  <a:pt x="642239" y="0"/>
                </a:lnTo>
                <a:lnTo>
                  <a:pt x="2568955" y="0"/>
                </a:lnTo>
                <a:lnTo>
                  <a:pt x="3211194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 txBox="1"/>
          <p:nvPr/>
        </p:nvSpPr>
        <p:spPr>
          <a:xfrm>
            <a:off x="1837689" y="2096261"/>
            <a:ext cx="1745614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Наукова</a:t>
            </a:r>
            <a:r>
              <a:rPr sz="14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діяльність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84350" y="9850418"/>
            <a:ext cx="487362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Будь-яка додаткова інформація </a:t>
            </a:r>
            <a:r>
              <a:rPr sz="1000" dirty="0">
                <a:latin typeface="Arial"/>
                <a:cs typeface="Arial"/>
              </a:rPr>
              <a:t>за </a:t>
            </a:r>
            <a:r>
              <a:rPr sz="1000" spc="-5" dirty="0">
                <a:latin typeface="Arial"/>
                <a:cs typeface="Arial"/>
              </a:rPr>
              <a:t>Вашим запитом на: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privatization@spfu.gov.ua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35</a:t>
            </a:fld>
            <a:endParaRPr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77772" y="720064"/>
          <a:ext cx="5938722" cy="87596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70860"/>
                <a:gridCol w="1080515"/>
                <a:gridCol w="990981"/>
                <a:gridCol w="896366"/>
              </a:tblGrid>
              <a:tr h="5329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76898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96215" marR="175895" indent="-1524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20979" indent="-40005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Виручка,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71145" marR="214629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22250" marR="169545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26822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ПрАТ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“Херсон-Діпромісто”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17,997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756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1,5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“Криворізький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інститут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автоматики”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752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“Український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світлотехнічний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інститут”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738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25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ПрАТ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“Науково-технічний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випробувальний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центр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“Спектр-Т”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12,648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693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57655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 “Державний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інститут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по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проектуванню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410209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м’ясної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та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молочної промисловості  “Полтавадіпром’ясомолпром”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675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822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ПрАТ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“Рітм”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51,199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506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-584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59433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«Український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державний науково-дослідний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і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1091565">
                        <a:lnSpc>
                          <a:spcPct val="143500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проектний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інститут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легкої  промисловості»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398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-36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400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“Харківський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208915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науково-дослідний інститут технології  машинобудування”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345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-153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Спільне</a:t>
                      </a:r>
                      <a:r>
                        <a:rPr sz="12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українсько-казахстансько-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155575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російське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 з виробництва  ядерного палива ПрАТ “СП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УКРТВЗ”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33,333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165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58037">
                <a:tc>
                  <a:txBody>
                    <a:bodyPr/>
                    <a:lstStyle/>
                    <a:p>
                      <a:pPr marL="65405">
                        <a:lnSpc>
                          <a:spcPts val="136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Запорізький</a:t>
                      </a: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конструкторсько-технологічний</a:t>
                      </a:r>
                      <a:r>
                        <a:rPr sz="12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інститут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1217295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сільськогосподарського  машинобудування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142,5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ПрАТ “Українська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енергозберігаюча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сервісна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компанія”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99,659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-14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467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782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 “Українська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607695">
                        <a:lnSpc>
                          <a:spcPct val="1435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виробничо-наукова лабораторія  “Імуногенетики”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1072514" y="372617"/>
            <a:ext cx="3211195" cy="342900"/>
          </a:xfrm>
          <a:custGeom>
            <a:avLst/>
            <a:gdLst/>
            <a:ahLst/>
            <a:cxnLst/>
            <a:rect l="l" t="t" r="r" b="b"/>
            <a:pathLst>
              <a:path w="3211195" h="342900">
                <a:moveTo>
                  <a:pt x="2568956" y="0"/>
                </a:moveTo>
                <a:lnTo>
                  <a:pt x="642239" y="0"/>
                </a:lnTo>
                <a:lnTo>
                  <a:pt x="0" y="342900"/>
                </a:lnTo>
                <a:lnTo>
                  <a:pt x="3211195" y="342900"/>
                </a:lnTo>
                <a:lnTo>
                  <a:pt x="2568956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1072514" y="372617"/>
            <a:ext cx="3211195" cy="342900"/>
          </a:xfrm>
          <a:custGeom>
            <a:avLst/>
            <a:gdLst/>
            <a:ahLst/>
            <a:cxnLst/>
            <a:rect l="l" t="t" r="r" b="b"/>
            <a:pathLst>
              <a:path w="3211195" h="342900">
                <a:moveTo>
                  <a:pt x="3211195" y="342900"/>
                </a:moveTo>
                <a:lnTo>
                  <a:pt x="0" y="342900"/>
                </a:lnTo>
                <a:lnTo>
                  <a:pt x="642239" y="0"/>
                </a:lnTo>
                <a:lnTo>
                  <a:pt x="2568956" y="0"/>
                </a:lnTo>
                <a:lnTo>
                  <a:pt x="3211195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804161" y="416559"/>
            <a:ext cx="1745614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Наукова</a:t>
            </a:r>
            <a:r>
              <a:rPr sz="14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діяльність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84350" y="9850418"/>
            <a:ext cx="487362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Будь-яка додаткова інформація </a:t>
            </a:r>
            <a:r>
              <a:rPr sz="1000" dirty="0">
                <a:latin typeface="Arial"/>
                <a:cs typeface="Arial"/>
              </a:rPr>
              <a:t>за </a:t>
            </a:r>
            <a:r>
              <a:rPr sz="1000" spc="-5" dirty="0">
                <a:latin typeface="Arial"/>
                <a:cs typeface="Arial"/>
              </a:rPr>
              <a:t>Вашим запитом на: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privatization@spfu.gov.ua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36</a:t>
            </a:fld>
            <a:endParaRPr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77772" y="720064"/>
          <a:ext cx="5938722" cy="82275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70860"/>
                <a:gridCol w="1080515"/>
                <a:gridCol w="990981"/>
                <a:gridCol w="896366"/>
              </a:tblGrid>
              <a:tr h="5329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76898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96215" marR="175895" indent="-1524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20979" indent="-40005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Виручка,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71145" marR="214629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22250" marR="169545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794003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Державний український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науково-</a:t>
                      </a:r>
                    </a:p>
                    <a:p>
                      <a:pPr marL="65405" marR="799465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дослідний інститут фарфоро-  фаянсової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промисловості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27368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5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“Науково-виробничий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концерн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“Наука”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6545" algn="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46,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49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496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273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780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ТОВ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“Проектно-вишукувальний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інститут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“Одесагропроект”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9090" algn="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13,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5765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Державна наукова установа</a:t>
                      </a:r>
                      <a:r>
                        <a:rPr sz="12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“Південний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науково-технічний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центр по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апробації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і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675640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впровадженню нової техніки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та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технології”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29400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57909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“Український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державний науково-технічний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і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579120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проектний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інститут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промислових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технологій”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2940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400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 “Державний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308610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проектний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інститут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по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проектуванню  підприємств гумової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промисловості”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29400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57655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Державний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навчально-виробничий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заклад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авіаційного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профілю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92710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“Запорізький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центр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льотної підготовки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імені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Маршала авіації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О. І.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Покришкіна”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2908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-573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9877">
                <a:tc>
                  <a:txBody>
                    <a:bodyPr/>
                    <a:lstStyle/>
                    <a:p>
                      <a:pPr marL="65405">
                        <a:lnSpc>
                          <a:spcPts val="142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Державний міжгалузевий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медично-</a:t>
                      </a: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інженерний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науковий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центр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827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509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827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400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“Науково-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254635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дослідний інститут радіоелектронних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систем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“Квант-радіоелектроніка”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29400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“Науково-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дослідний інститут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“ХЕМЗ”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1092200" y="368934"/>
            <a:ext cx="3211195" cy="342900"/>
          </a:xfrm>
          <a:custGeom>
            <a:avLst/>
            <a:gdLst/>
            <a:ahLst/>
            <a:cxnLst/>
            <a:rect l="l" t="t" r="r" b="b"/>
            <a:pathLst>
              <a:path w="3211195" h="342900">
                <a:moveTo>
                  <a:pt x="2568955" y="0"/>
                </a:moveTo>
                <a:lnTo>
                  <a:pt x="642238" y="0"/>
                </a:lnTo>
                <a:lnTo>
                  <a:pt x="0" y="342900"/>
                </a:lnTo>
                <a:lnTo>
                  <a:pt x="3211195" y="342900"/>
                </a:lnTo>
                <a:lnTo>
                  <a:pt x="2568955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1092200" y="368934"/>
            <a:ext cx="3211195" cy="342900"/>
          </a:xfrm>
          <a:custGeom>
            <a:avLst/>
            <a:gdLst/>
            <a:ahLst/>
            <a:cxnLst/>
            <a:rect l="l" t="t" r="r" b="b"/>
            <a:pathLst>
              <a:path w="3211195" h="342900">
                <a:moveTo>
                  <a:pt x="3211195" y="342900"/>
                </a:moveTo>
                <a:lnTo>
                  <a:pt x="0" y="342900"/>
                </a:lnTo>
                <a:lnTo>
                  <a:pt x="642238" y="0"/>
                </a:lnTo>
                <a:lnTo>
                  <a:pt x="2568955" y="0"/>
                </a:lnTo>
                <a:lnTo>
                  <a:pt x="3211195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823973" y="411988"/>
            <a:ext cx="1745614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Наукова</a:t>
            </a:r>
            <a:r>
              <a:rPr sz="14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діяльність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84350" y="9850418"/>
            <a:ext cx="487362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Будь-яка додаткова інформація </a:t>
            </a:r>
            <a:r>
              <a:rPr sz="1000" dirty="0">
                <a:latin typeface="Arial"/>
                <a:cs typeface="Arial"/>
              </a:rPr>
              <a:t>за </a:t>
            </a:r>
            <a:r>
              <a:rPr sz="1000" spc="-5" dirty="0">
                <a:latin typeface="Arial"/>
                <a:cs typeface="Arial"/>
              </a:rPr>
              <a:t>Вашим запитом на: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privatization@spfu.gov.ua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37</a:t>
            </a:fld>
            <a:endParaRPr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35100" y="982979"/>
          <a:ext cx="5984442" cy="11523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6082"/>
                <a:gridCol w="1440434"/>
                <a:gridCol w="1528952"/>
                <a:gridCol w="1188974"/>
              </a:tblGrid>
              <a:tr h="356869">
                <a:tc>
                  <a:txBody>
                    <a:bodyPr/>
                    <a:lstStyle/>
                    <a:p>
                      <a:pPr marL="19621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74650" marR="357505" indent="-15240">
                        <a:lnSpc>
                          <a:spcPts val="1380"/>
                        </a:lnSpc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48285" marR="241935" indent="200660">
                        <a:lnSpc>
                          <a:spcPts val="138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Виручка, 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</a:t>
                      </a:r>
                      <a:r>
                        <a:rPr sz="1200" spc="-8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1410"/>
                        </a:lnSpc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</a:t>
                      </a:r>
                      <a:r>
                        <a:rPr sz="1200" spc="-8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79552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593725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“Укре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ес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рси”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35100" y="3062007"/>
          <a:ext cx="5981394" cy="13350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12948"/>
                <a:gridCol w="1187196"/>
                <a:gridCol w="948308"/>
                <a:gridCol w="932942"/>
              </a:tblGrid>
              <a:tr h="5322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740410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49554" marR="229235" indent="-15240">
                        <a:lnSpc>
                          <a:spcPts val="1380"/>
                        </a:lnSpc>
                        <a:spcBef>
                          <a:spcPts val="68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99390" marR="153035" indent="-40005" algn="just">
                        <a:lnSpc>
                          <a:spcPts val="1380"/>
                        </a:lnSpc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чка,  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65735">
                        <a:lnSpc>
                          <a:spcPts val="1315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41935" marR="186055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26822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«Інжексбуд»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162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348,20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399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ТОВ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«Науково-виробничо-комерційне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мале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«Боррікс»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24,052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0,9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35100" y="5190108"/>
          <a:ext cx="5981393" cy="13289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68980"/>
                <a:gridCol w="1068323"/>
                <a:gridCol w="881252"/>
                <a:gridCol w="862838"/>
              </a:tblGrid>
              <a:tr h="5318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6804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70180" indent="-15240">
                        <a:lnSpc>
                          <a:spcPts val="1380"/>
                        </a:lnSpc>
                        <a:spcBef>
                          <a:spcPts val="69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66370" marR="119380" indent="-40005" algn="just">
                        <a:lnSpc>
                          <a:spcPts val="1380"/>
                        </a:lnSpc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чка,  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ts val="1315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07010" marR="151130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79552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«Український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320675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науково-технічний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центр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металургійної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промисловості</a:t>
                      </a:r>
                      <a:r>
                        <a:rPr sz="1200" spc="2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«Енергостал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16192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165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664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23622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788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35100" y="7313421"/>
          <a:ext cx="5981395" cy="21231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14700"/>
                <a:gridCol w="1046988"/>
                <a:gridCol w="870585"/>
                <a:gridCol w="849122"/>
              </a:tblGrid>
              <a:tr h="5318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909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9705" marR="159385" indent="-15240">
                        <a:lnSpc>
                          <a:spcPts val="1380"/>
                        </a:lnSpc>
                        <a:spcBef>
                          <a:spcPts val="68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60020" marR="114935" indent="-40005" algn="just">
                        <a:lnSpc>
                          <a:spcPts val="1380"/>
                        </a:lnSpc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чка,  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315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199390" marR="144780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794003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«Київський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72390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обласний науково-виробничий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центр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стандартизації, метрології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та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сертифікації»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562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R="224790" algn="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589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782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«Рівненський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97790">
                        <a:lnSpc>
                          <a:spcPct val="1435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науково-виробничий центр стандартизації,  метрології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та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сертифікації»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17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106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R="224790" algn="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901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1052830" y="627379"/>
            <a:ext cx="4114800" cy="342900"/>
          </a:xfrm>
          <a:custGeom>
            <a:avLst/>
            <a:gdLst/>
            <a:ahLst/>
            <a:cxnLst/>
            <a:rect l="l" t="t" r="r" b="b"/>
            <a:pathLst>
              <a:path w="4114800" h="342900">
                <a:moveTo>
                  <a:pt x="3291840" y="0"/>
                </a:moveTo>
                <a:lnTo>
                  <a:pt x="822959" y="0"/>
                </a:lnTo>
                <a:lnTo>
                  <a:pt x="0" y="342900"/>
                </a:lnTo>
                <a:lnTo>
                  <a:pt x="4114800" y="342900"/>
                </a:lnTo>
                <a:lnTo>
                  <a:pt x="3291840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1052830" y="627379"/>
            <a:ext cx="4114800" cy="342900"/>
          </a:xfrm>
          <a:custGeom>
            <a:avLst/>
            <a:gdLst/>
            <a:ahLst/>
            <a:cxnLst/>
            <a:rect l="l" t="t" r="r" b="b"/>
            <a:pathLst>
              <a:path w="4114800" h="342900">
                <a:moveTo>
                  <a:pt x="4114800" y="342900"/>
                </a:moveTo>
                <a:lnTo>
                  <a:pt x="0" y="342900"/>
                </a:lnTo>
                <a:lnTo>
                  <a:pt x="822959" y="0"/>
                </a:lnTo>
                <a:lnTo>
                  <a:pt x="3291840" y="0"/>
                </a:lnTo>
                <a:lnTo>
                  <a:pt x="4114800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2078482" y="671067"/>
            <a:ext cx="225615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Поводження з</a:t>
            </a:r>
            <a:r>
              <a:rPr sz="1400" b="1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відходами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041400" y="2720847"/>
            <a:ext cx="2722245" cy="342900"/>
          </a:xfrm>
          <a:custGeom>
            <a:avLst/>
            <a:gdLst/>
            <a:ahLst/>
            <a:cxnLst/>
            <a:rect l="l" t="t" r="r" b="b"/>
            <a:pathLst>
              <a:path w="2722245" h="342900">
                <a:moveTo>
                  <a:pt x="2177796" y="0"/>
                </a:moveTo>
                <a:lnTo>
                  <a:pt x="544449" y="0"/>
                </a:lnTo>
                <a:lnTo>
                  <a:pt x="0" y="342900"/>
                </a:lnTo>
                <a:lnTo>
                  <a:pt x="2722245" y="342900"/>
                </a:lnTo>
                <a:lnTo>
                  <a:pt x="2177796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1041400" y="2720847"/>
            <a:ext cx="2722245" cy="342900"/>
          </a:xfrm>
          <a:custGeom>
            <a:avLst/>
            <a:gdLst/>
            <a:ahLst/>
            <a:cxnLst/>
            <a:rect l="l" t="t" r="r" b="b"/>
            <a:pathLst>
              <a:path w="2722245" h="342900">
                <a:moveTo>
                  <a:pt x="2722245" y="342900"/>
                </a:moveTo>
                <a:lnTo>
                  <a:pt x="0" y="342900"/>
                </a:lnTo>
                <a:lnTo>
                  <a:pt x="544449" y="0"/>
                </a:lnTo>
                <a:lnTo>
                  <a:pt x="2177796" y="0"/>
                </a:lnTo>
                <a:lnTo>
                  <a:pt x="2722245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 txBox="1"/>
          <p:nvPr/>
        </p:nvSpPr>
        <p:spPr>
          <a:xfrm>
            <a:off x="1685289" y="2762250"/>
            <a:ext cx="143192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Надання</a:t>
            </a:r>
            <a:r>
              <a:rPr sz="1400" b="1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послуг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29335" y="4859273"/>
            <a:ext cx="2171700" cy="342900"/>
          </a:xfrm>
          <a:custGeom>
            <a:avLst/>
            <a:gdLst/>
            <a:ahLst/>
            <a:cxnLst/>
            <a:rect l="l" t="t" r="r" b="b"/>
            <a:pathLst>
              <a:path w="2171700" h="342900">
                <a:moveTo>
                  <a:pt x="1737360" y="0"/>
                </a:moveTo>
                <a:lnTo>
                  <a:pt x="434340" y="0"/>
                </a:lnTo>
                <a:lnTo>
                  <a:pt x="0" y="342900"/>
                </a:lnTo>
                <a:lnTo>
                  <a:pt x="2171700" y="342900"/>
                </a:lnTo>
                <a:lnTo>
                  <a:pt x="1737360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1029335" y="4859273"/>
            <a:ext cx="2171700" cy="342900"/>
          </a:xfrm>
          <a:custGeom>
            <a:avLst/>
            <a:gdLst/>
            <a:ahLst/>
            <a:cxnLst/>
            <a:rect l="l" t="t" r="r" b="b"/>
            <a:pathLst>
              <a:path w="2171700" h="342900">
                <a:moveTo>
                  <a:pt x="2171700" y="342900"/>
                </a:moveTo>
                <a:lnTo>
                  <a:pt x="0" y="342900"/>
                </a:lnTo>
                <a:lnTo>
                  <a:pt x="434340" y="0"/>
                </a:lnTo>
                <a:lnTo>
                  <a:pt x="1737360" y="0"/>
                </a:lnTo>
                <a:lnTo>
                  <a:pt x="2171700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 txBox="1"/>
          <p:nvPr/>
        </p:nvSpPr>
        <p:spPr>
          <a:xfrm>
            <a:off x="1612138" y="4902326"/>
            <a:ext cx="100520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Металургія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052830" y="6974331"/>
            <a:ext cx="4104004" cy="342900"/>
          </a:xfrm>
          <a:custGeom>
            <a:avLst/>
            <a:gdLst/>
            <a:ahLst/>
            <a:cxnLst/>
            <a:rect l="l" t="t" r="r" b="b"/>
            <a:pathLst>
              <a:path w="4104004" h="342900">
                <a:moveTo>
                  <a:pt x="3283204" y="0"/>
                </a:moveTo>
                <a:lnTo>
                  <a:pt x="820801" y="0"/>
                </a:lnTo>
                <a:lnTo>
                  <a:pt x="0" y="342900"/>
                </a:lnTo>
                <a:lnTo>
                  <a:pt x="4104004" y="342900"/>
                </a:lnTo>
                <a:lnTo>
                  <a:pt x="3283204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1052830" y="6974331"/>
            <a:ext cx="4104004" cy="342900"/>
          </a:xfrm>
          <a:custGeom>
            <a:avLst/>
            <a:gdLst/>
            <a:ahLst/>
            <a:cxnLst/>
            <a:rect l="l" t="t" r="r" b="b"/>
            <a:pathLst>
              <a:path w="4104004" h="342900">
                <a:moveTo>
                  <a:pt x="4104004" y="342900"/>
                </a:moveTo>
                <a:lnTo>
                  <a:pt x="0" y="342900"/>
                </a:lnTo>
                <a:lnTo>
                  <a:pt x="820801" y="0"/>
                </a:lnTo>
                <a:lnTo>
                  <a:pt x="3283204" y="0"/>
                </a:lnTo>
                <a:lnTo>
                  <a:pt x="4104004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 txBox="1"/>
          <p:nvPr/>
        </p:nvSpPr>
        <p:spPr>
          <a:xfrm>
            <a:off x="1958085" y="7017892"/>
            <a:ext cx="229425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Сертифікація,</a:t>
            </a:r>
            <a:r>
              <a:rPr sz="14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метрологія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84350" y="9850418"/>
            <a:ext cx="487362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Будь-яка додаткова інформація </a:t>
            </a:r>
            <a:r>
              <a:rPr sz="1000" dirty="0">
                <a:latin typeface="Arial"/>
                <a:cs typeface="Arial"/>
              </a:rPr>
              <a:t>за </a:t>
            </a:r>
            <a:r>
              <a:rPr sz="1000" spc="-5" dirty="0">
                <a:latin typeface="Arial"/>
                <a:cs typeface="Arial"/>
              </a:rPr>
              <a:t>Вашим запитом на: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privatization@spfu.gov.ua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38</a:t>
            </a:fld>
            <a:endParaRPr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35100" y="720064"/>
          <a:ext cx="5981395" cy="34507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50336"/>
                <a:gridCol w="984885"/>
                <a:gridCol w="833628"/>
                <a:gridCol w="812546"/>
              </a:tblGrid>
              <a:tr h="5329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95821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7320" marR="127635" indent="-1397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2875" indent="-40005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Виручка,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193040" marR="135255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182245" marR="125095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794003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«Чернігівський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233679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науково-виробничий центр стандартизації,  метрології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та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сертифікації»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642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R="205104" algn="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139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5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«Укрпромзовнішекспертиза»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104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6700" algn="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637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908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 “Київський</a:t>
                      </a:r>
                      <a:r>
                        <a:rPr sz="12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обласний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233679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науково-виробничий центр стандартизації,  метрології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та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сертифікації”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R="247015" algn="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“Науково-технічний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441959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центр оцінки відповідності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у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будівництві  “БУДЦЕНТР”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R="247015" algn="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59484" y="4964302"/>
          <a:ext cx="5957011" cy="45101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11652"/>
                <a:gridCol w="1036320"/>
                <a:gridCol w="866013"/>
                <a:gridCol w="843026"/>
              </a:tblGrid>
              <a:tr h="5321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8963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3355" marR="153035" indent="-13970">
                        <a:lnSpc>
                          <a:spcPts val="1380"/>
                        </a:lnSpc>
                        <a:spcBef>
                          <a:spcPts val="69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8750" indent="-40005">
                        <a:lnSpc>
                          <a:spcPts val="1315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Виручка,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08915" marR="152400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1315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196215" marR="141605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“Центр</a:t>
                      </a: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Аквакультури”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344,50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3525" algn="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50,5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400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819150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“Експериментальний кефалевий  риборозплідник”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173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-8,3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25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“Регіональний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дослідно-експериментальний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комплекс”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4,4</a:t>
                      </a: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8760" algn="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37,4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Єдиний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майновий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комплекс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державного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648335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підприємства “Рибне господарство  “Галицький”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ЄМК</a:t>
                      </a: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R="264160" algn="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21561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Структурний підрозділ єдиного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майнового</a:t>
                      </a:r>
                    </a:p>
                    <a:p>
                      <a:pPr marL="65405" marR="509270">
                        <a:lnSpc>
                          <a:spcPct val="1437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комплексу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“Сумського обласного  державного виробничого  сільськогосподарського рибоводного  підприємства”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R="264160" algn="r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1073785" y="4614290"/>
            <a:ext cx="3391535" cy="342900"/>
          </a:xfrm>
          <a:custGeom>
            <a:avLst/>
            <a:gdLst/>
            <a:ahLst/>
            <a:cxnLst/>
            <a:rect l="l" t="t" r="r" b="b"/>
            <a:pathLst>
              <a:path w="3391535" h="342900">
                <a:moveTo>
                  <a:pt x="2713228" y="0"/>
                </a:moveTo>
                <a:lnTo>
                  <a:pt x="678307" y="0"/>
                </a:lnTo>
                <a:lnTo>
                  <a:pt x="0" y="342900"/>
                </a:lnTo>
                <a:lnTo>
                  <a:pt x="3391535" y="342900"/>
                </a:lnTo>
                <a:lnTo>
                  <a:pt x="2713228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1073785" y="4614290"/>
            <a:ext cx="3391535" cy="342900"/>
          </a:xfrm>
          <a:custGeom>
            <a:avLst/>
            <a:gdLst/>
            <a:ahLst/>
            <a:cxnLst/>
            <a:rect l="l" t="t" r="r" b="b"/>
            <a:pathLst>
              <a:path w="3391535" h="342900">
                <a:moveTo>
                  <a:pt x="3391535" y="342900"/>
                </a:moveTo>
                <a:lnTo>
                  <a:pt x="0" y="342900"/>
                </a:lnTo>
                <a:lnTo>
                  <a:pt x="678307" y="0"/>
                </a:lnTo>
                <a:lnTo>
                  <a:pt x="2713228" y="0"/>
                </a:lnTo>
                <a:lnTo>
                  <a:pt x="3391535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849882" y="4658486"/>
            <a:ext cx="183959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Рибне</a:t>
            </a:r>
            <a:r>
              <a:rPr sz="14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господарство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36319" y="375919"/>
            <a:ext cx="4104004" cy="342900"/>
          </a:xfrm>
          <a:custGeom>
            <a:avLst/>
            <a:gdLst/>
            <a:ahLst/>
            <a:cxnLst/>
            <a:rect l="l" t="t" r="r" b="b"/>
            <a:pathLst>
              <a:path w="4104004" h="342900">
                <a:moveTo>
                  <a:pt x="3283204" y="0"/>
                </a:moveTo>
                <a:lnTo>
                  <a:pt x="820801" y="0"/>
                </a:lnTo>
                <a:lnTo>
                  <a:pt x="0" y="342900"/>
                </a:lnTo>
                <a:lnTo>
                  <a:pt x="4104004" y="342900"/>
                </a:lnTo>
                <a:lnTo>
                  <a:pt x="3283204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036319" y="375919"/>
            <a:ext cx="4104004" cy="342900"/>
          </a:xfrm>
          <a:custGeom>
            <a:avLst/>
            <a:gdLst/>
            <a:ahLst/>
            <a:cxnLst/>
            <a:rect l="l" t="t" r="r" b="b"/>
            <a:pathLst>
              <a:path w="4104004" h="342900">
                <a:moveTo>
                  <a:pt x="4104004" y="342900"/>
                </a:moveTo>
                <a:lnTo>
                  <a:pt x="0" y="342900"/>
                </a:lnTo>
                <a:lnTo>
                  <a:pt x="820801" y="0"/>
                </a:lnTo>
                <a:lnTo>
                  <a:pt x="3283204" y="0"/>
                </a:lnTo>
                <a:lnTo>
                  <a:pt x="4104004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 txBox="1"/>
          <p:nvPr/>
        </p:nvSpPr>
        <p:spPr>
          <a:xfrm>
            <a:off x="1941322" y="419607"/>
            <a:ext cx="229425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Сертифікація,</a:t>
            </a:r>
            <a:r>
              <a:rPr sz="14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метрологія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84350" y="9850418"/>
            <a:ext cx="487362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Будь-яка додаткова інформація </a:t>
            </a:r>
            <a:r>
              <a:rPr sz="1000" dirty="0">
                <a:latin typeface="Arial"/>
                <a:cs typeface="Arial"/>
              </a:rPr>
              <a:t>за </a:t>
            </a:r>
            <a:r>
              <a:rPr sz="1000" spc="-5" dirty="0">
                <a:latin typeface="Arial"/>
                <a:cs typeface="Arial"/>
              </a:rPr>
              <a:t>Вашим запитом на: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privatization@spfu.gov.ua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39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078989"/>
            <a:ext cx="5538470" cy="571500"/>
          </a:xfrm>
          <a:custGeom>
            <a:avLst/>
            <a:gdLst/>
            <a:ahLst/>
            <a:cxnLst/>
            <a:rect l="l" t="t" r="r" b="b"/>
            <a:pathLst>
              <a:path w="5538470" h="571500">
                <a:moveTo>
                  <a:pt x="5033137" y="0"/>
                </a:moveTo>
                <a:lnTo>
                  <a:pt x="0" y="0"/>
                </a:lnTo>
                <a:lnTo>
                  <a:pt x="0" y="571500"/>
                </a:lnTo>
                <a:lnTo>
                  <a:pt x="5033137" y="571500"/>
                </a:lnTo>
                <a:lnTo>
                  <a:pt x="5538470" y="285750"/>
                </a:lnTo>
                <a:lnTo>
                  <a:pt x="503313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8236711"/>
            <a:ext cx="6113780" cy="825500"/>
          </a:xfrm>
          <a:custGeom>
            <a:avLst/>
            <a:gdLst/>
            <a:ahLst/>
            <a:cxnLst/>
            <a:rect l="l" t="t" r="r" b="b"/>
            <a:pathLst>
              <a:path w="6113780" h="825500">
                <a:moveTo>
                  <a:pt x="5608447" y="0"/>
                </a:moveTo>
                <a:lnTo>
                  <a:pt x="0" y="0"/>
                </a:lnTo>
                <a:lnTo>
                  <a:pt x="0" y="825500"/>
                </a:lnTo>
                <a:lnTo>
                  <a:pt x="5608447" y="825500"/>
                </a:lnTo>
                <a:lnTo>
                  <a:pt x="6113780" y="412750"/>
                </a:lnTo>
                <a:lnTo>
                  <a:pt x="560844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068120" y="2217673"/>
            <a:ext cx="3627120" cy="290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333333"/>
                </a:solidFill>
                <a:latin typeface="Arial"/>
                <a:cs typeface="Arial"/>
              </a:rPr>
              <a:t>TOП-10 </a:t>
            </a: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компаній </a:t>
            </a:r>
            <a:r>
              <a:rPr sz="1800" dirty="0">
                <a:solidFill>
                  <a:srgbClr val="333333"/>
                </a:solidFill>
                <a:latin typeface="Arial"/>
                <a:cs typeface="Arial"/>
              </a:rPr>
              <a:t>до</a:t>
            </a:r>
            <a:r>
              <a:rPr sz="1800" spc="-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приватизації: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8120" y="2891663"/>
            <a:ext cx="3413125" cy="290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333333"/>
                </a:solidFill>
                <a:latin typeface="Arial"/>
                <a:cs typeface="Arial"/>
              </a:rPr>
              <a:t>1. </a:t>
            </a: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Одеський припортовий</a:t>
            </a:r>
            <a:r>
              <a:rPr sz="1800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333333"/>
                </a:solidFill>
                <a:latin typeface="Arial"/>
                <a:cs typeface="Arial"/>
              </a:rPr>
              <a:t>завод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64046" y="2942463"/>
            <a:ext cx="31369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с.</a:t>
            </a:r>
            <a:r>
              <a:rPr sz="1400" spc="-9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5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8120" y="3417442"/>
            <a:ext cx="3547110" cy="290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333333"/>
                </a:solidFill>
                <a:latin typeface="Arial"/>
                <a:cs typeface="Arial"/>
              </a:rPr>
              <a:t>2. </a:t>
            </a: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Банк реконструкції </a:t>
            </a:r>
            <a:r>
              <a:rPr sz="1800" dirty="0">
                <a:solidFill>
                  <a:srgbClr val="333333"/>
                </a:solidFill>
                <a:latin typeface="Arial"/>
                <a:cs typeface="Arial"/>
              </a:rPr>
              <a:t>та</a:t>
            </a:r>
            <a:r>
              <a:rPr sz="1800" spc="-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333333"/>
                </a:solidFill>
                <a:latin typeface="Arial"/>
                <a:cs typeface="Arial"/>
              </a:rPr>
              <a:t>розвитку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64046" y="3468242"/>
            <a:ext cx="31369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с.</a:t>
            </a:r>
            <a:r>
              <a:rPr sz="1400" spc="-9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6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68120" y="3943222"/>
            <a:ext cx="2680970" cy="290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333333"/>
                </a:solidFill>
                <a:latin typeface="Arial"/>
                <a:cs typeface="Arial"/>
              </a:rPr>
              <a:t>3.</a:t>
            </a:r>
            <a:r>
              <a:rPr sz="1800" spc="-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Хмельницькобленерго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64046" y="3994022"/>
            <a:ext cx="31369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с.</a:t>
            </a:r>
            <a:r>
              <a:rPr sz="1400" spc="-9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8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68120" y="4469002"/>
            <a:ext cx="2463165" cy="290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333333"/>
                </a:solidFill>
                <a:latin typeface="Arial"/>
                <a:cs typeface="Arial"/>
              </a:rPr>
              <a:t>4.</a:t>
            </a:r>
            <a:r>
              <a:rPr sz="1800" spc="-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Тернопільобленерго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64046" y="4519802"/>
            <a:ext cx="31369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с.</a:t>
            </a:r>
            <a:r>
              <a:rPr sz="1400" spc="-9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9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68120" y="4995036"/>
            <a:ext cx="2067560" cy="290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333333"/>
                </a:solidFill>
                <a:latin typeface="Arial"/>
                <a:cs typeface="Arial"/>
              </a:rPr>
              <a:t>5.</a:t>
            </a:r>
            <a:r>
              <a:rPr sz="1800" spc="-5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Харківобленерго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464046" y="5045836"/>
            <a:ext cx="41275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с.</a:t>
            </a:r>
            <a:r>
              <a:rPr sz="1400" spc="-9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10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68120" y="5520816"/>
            <a:ext cx="2379345" cy="290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333333"/>
                </a:solidFill>
                <a:latin typeface="Arial"/>
                <a:cs typeface="Arial"/>
              </a:rPr>
              <a:t>6.</a:t>
            </a:r>
            <a:r>
              <a:rPr sz="1800" spc="-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Миколаївобленерго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464046" y="5571616"/>
            <a:ext cx="41275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с.</a:t>
            </a:r>
            <a:r>
              <a:rPr sz="1400" spc="-9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11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68120" y="6046596"/>
            <a:ext cx="2513330" cy="290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333333"/>
                </a:solidFill>
                <a:latin typeface="Arial"/>
                <a:cs typeface="Arial"/>
              </a:rPr>
              <a:t>7.</a:t>
            </a:r>
            <a:r>
              <a:rPr sz="1800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Запоріжжяобленерго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464046" y="6097396"/>
            <a:ext cx="41275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с.</a:t>
            </a:r>
            <a:r>
              <a:rPr sz="1400" spc="-9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12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68120" y="6572377"/>
            <a:ext cx="2263140" cy="290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333333"/>
                </a:solidFill>
                <a:latin typeface="Arial"/>
                <a:cs typeface="Arial"/>
              </a:rPr>
              <a:t>8.</a:t>
            </a:r>
            <a:r>
              <a:rPr sz="1800" spc="-5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Черкасиобленерго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464046" y="6623177"/>
            <a:ext cx="41275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с.</a:t>
            </a:r>
            <a:r>
              <a:rPr sz="1400" spc="-9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13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68120" y="7098537"/>
            <a:ext cx="3444240" cy="290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333333"/>
                </a:solidFill>
                <a:latin typeface="Arial"/>
                <a:cs typeface="Arial"/>
              </a:rPr>
              <a:t>9. </a:t>
            </a: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Президент-готель</a:t>
            </a:r>
            <a:r>
              <a:rPr sz="1800" spc="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“Київський”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464046" y="7149337"/>
            <a:ext cx="41275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с.</a:t>
            </a:r>
            <a:r>
              <a:rPr sz="1400" spc="-9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14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68120" y="7624317"/>
            <a:ext cx="1779270" cy="290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10.</a:t>
            </a:r>
            <a:r>
              <a:rPr sz="1800" spc="-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Центренерго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464046" y="7675117"/>
            <a:ext cx="41275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с.</a:t>
            </a:r>
            <a:r>
              <a:rPr sz="1400" spc="-9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15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268973" y="8461502"/>
            <a:ext cx="66865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с.</a:t>
            </a:r>
            <a:r>
              <a:rPr sz="1400" spc="-8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16-41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068120" y="8426957"/>
            <a:ext cx="4701540" cy="539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090"/>
              </a:lnSpc>
            </a:pPr>
            <a:r>
              <a:rPr sz="1800" dirty="0">
                <a:solidFill>
                  <a:srgbClr val="333333"/>
                </a:solidFill>
                <a:latin typeface="Arial"/>
                <a:cs typeface="Arial"/>
              </a:rPr>
              <a:t>Повний </a:t>
            </a: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перелік </a:t>
            </a:r>
            <a:r>
              <a:rPr sz="1800" b="1" spc="-5" dirty="0">
                <a:solidFill>
                  <a:srgbClr val="333333"/>
                </a:solidFill>
                <a:latin typeface="Arial"/>
                <a:cs typeface="Arial"/>
              </a:rPr>
              <a:t>296 </a:t>
            </a: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державних підприємств  </a:t>
            </a:r>
            <a:r>
              <a:rPr sz="1800" dirty="0">
                <a:solidFill>
                  <a:srgbClr val="333333"/>
                </a:solidFill>
                <a:latin typeface="Arial"/>
                <a:cs typeface="Arial"/>
              </a:rPr>
              <a:t>до </a:t>
            </a: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приватизації </a:t>
            </a:r>
            <a:r>
              <a:rPr sz="1800" dirty="0">
                <a:solidFill>
                  <a:srgbClr val="333333"/>
                </a:solidFill>
                <a:latin typeface="Arial"/>
                <a:cs typeface="Arial"/>
              </a:rPr>
              <a:t>у </a:t>
            </a:r>
            <a:r>
              <a:rPr sz="1800" spc="-5" dirty="0" smtClean="0">
                <a:solidFill>
                  <a:srgbClr val="333333"/>
                </a:solidFill>
                <a:latin typeface="Arial"/>
                <a:cs typeface="Arial"/>
              </a:rPr>
              <a:t>201</a:t>
            </a:r>
            <a:r>
              <a:rPr lang="uk-UA" sz="1800" spc="-5" dirty="0" smtClean="0">
                <a:solidFill>
                  <a:srgbClr val="333333"/>
                </a:solidFill>
                <a:latin typeface="Arial"/>
                <a:cs typeface="Arial"/>
              </a:rPr>
              <a:t>7</a:t>
            </a:r>
            <a:r>
              <a:rPr sz="1800" spc="-5" dirty="0" smtClean="0">
                <a:solidFill>
                  <a:srgbClr val="333333"/>
                </a:solidFill>
                <a:latin typeface="Arial"/>
                <a:cs typeface="Arial"/>
              </a:rPr>
              <a:t>-201</a:t>
            </a:r>
            <a:r>
              <a:rPr lang="uk-UA" sz="1800" spc="-5" dirty="0" smtClean="0">
                <a:solidFill>
                  <a:srgbClr val="333333"/>
                </a:solidFill>
                <a:latin typeface="Arial"/>
                <a:cs typeface="Arial"/>
              </a:rPr>
              <a:t>8</a:t>
            </a:r>
            <a:r>
              <a:rPr sz="1800" spc="10" dirty="0" smtClean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роках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495800" y="2904997"/>
            <a:ext cx="676275" cy="101600"/>
          </a:xfrm>
          <a:custGeom>
            <a:avLst/>
            <a:gdLst/>
            <a:ahLst/>
            <a:cxnLst/>
            <a:rect l="l" t="t" r="r" b="b"/>
            <a:pathLst>
              <a:path w="676275" h="101600">
                <a:moveTo>
                  <a:pt x="634491" y="0"/>
                </a:moveTo>
                <a:lnTo>
                  <a:pt x="0" y="0"/>
                </a:lnTo>
                <a:lnTo>
                  <a:pt x="41783" y="50800"/>
                </a:lnTo>
                <a:lnTo>
                  <a:pt x="0" y="101600"/>
                </a:lnTo>
                <a:lnTo>
                  <a:pt x="634491" y="101600"/>
                </a:lnTo>
                <a:lnTo>
                  <a:pt x="676275" y="50800"/>
                </a:lnTo>
                <a:lnTo>
                  <a:pt x="634491" y="0"/>
                </a:lnTo>
                <a:close/>
              </a:path>
            </a:pathLst>
          </a:custGeom>
          <a:solidFill>
            <a:srgbClr val="CC99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object 29"/>
          <p:cNvSpPr txBox="1"/>
          <p:nvPr/>
        </p:nvSpPr>
        <p:spPr>
          <a:xfrm>
            <a:off x="4656201" y="2889757"/>
            <a:ext cx="292100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dirty="0">
                <a:latin typeface="Arial"/>
                <a:cs typeface="Arial"/>
              </a:rPr>
              <a:t>Хі</a:t>
            </a:r>
            <a:r>
              <a:rPr sz="900" i="1" spc="-10" dirty="0">
                <a:latin typeface="Arial"/>
                <a:cs typeface="Arial"/>
              </a:rPr>
              <a:t>м</a:t>
            </a:r>
            <a:r>
              <a:rPr sz="900" i="1" spc="-5" dirty="0">
                <a:latin typeface="Arial"/>
                <a:cs typeface="Arial"/>
              </a:rPr>
              <a:t>ія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619625" y="3428872"/>
            <a:ext cx="1163320" cy="123825"/>
          </a:xfrm>
          <a:custGeom>
            <a:avLst/>
            <a:gdLst/>
            <a:ahLst/>
            <a:cxnLst/>
            <a:rect l="l" t="t" r="r" b="b"/>
            <a:pathLst>
              <a:path w="1163320" h="123825">
                <a:moveTo>
                  <a:pt x="1112392" y="0"/>
                </a:moveTo>
                <a:lnTo>
                  <a:pt x="0" y="0"/>
                </a:lnTo>
                <a:lnTo>
                  <a:pt x="50926" y="61975"/>
                </a:lnTo>
                <a:lnTo>
                  <a:pt x="0" y="123825"/>
                </a:lnTo>
                <a:lnTo>
                  <a:pt x="1112392" y="123825"/>
                </a:lnTo>
                <a:lnTo>
                  <a:pt x="1163320" y="61975"/>
                </a:lnTo>
                <a:lnTo>
                  <a:pt x="1112392" y="0"/>
                </a:lnTo>
                <a:close/>
              </a:path>
            </a:pathLst>
          </a:custGeom>
          <a:solidFill>
            <a:srgbClr val="CC99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object 31"/>
          <p:cNvSpPr txBox="1"/>
          <p:nvPr/>
        </p:nvSpPr>
        <p:spPr>
          <a:xfrm>
            <a:off x="4714113" y="3412870"/>
            <a:ext cx="1003300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-5" dirty="0">
                <a:latin typeface="Arial"/>
                <a:cs typeface="Arial"/>
              </a:rPr>
              <a:t>Банківська</a:t>
            </a:r>
            <a:r>
              <a:rPr sz="900" i="1" spc="-50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справа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552950" y="7077328"/>
            <a:ext cx="1283970" cy="114300"/>
          </a:xfrm>
          <a:custGeom>
            <a:avLst/>
            <a:gdLst/>
            <a:ahLst/>
            <a:cxnLst/>
            <a:rect l="l" t="t" r="r" b="b"/>
            <a:pathLst>
              <a:path w="1283970" h="114300">
                <a:moveTo>
                  <a:pt x="1236852" y="0"/>
                </a:moveTo>
                <a:lnTo>
                  <a:pt x="0" y="0"/>
                </a:lnTo>
                <a:lnTo>
                  <a:pt x="47116" y="57150"/>
                </a:lnTo>
                <a:lnTo>
                  <a:pt x="0" y="114300"/>
                </a:lnTo>
                <a:lnTo>
                  <a:pt x="1236852" y="114300"/>
                </a:lnTo>
                <a:lnTo>
                  <a:pt x="1283970" y="57150"/>
                </a:lnTo>
                <a:lnTo>
                  <a:pt x="1236852" y="0"/>
                </a:lnTo>
                <a:close/>
              </a:path>
            </a:pathLst>
          </a:custGeom>
          <a:solidFill>
            <a:srgbClr val="CC99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3" name="object 33"/>
          <p:cNvSpPr txBox="1"/>
          <p:nvPr/>
        </p:nvSpPr>
        <p:spPr>
          <a:xfrm>
            <a:off x="4686680" y="7061580"/>
            <a:ext cx="982980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-5" dirty="0">
                <a:latin typeface="Arial"/>
                <a:cs typeface="Arial"/>
              </a:rPr>
              <a:t>Готельний</a:t>
            </a:r>
            <a:r>
              <a:rPr sz="900" i="1" spc="-8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бізнес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764915" y="3916552"/>
            <a:ext cx="1021080" cy="127635"/>
          </a:xfrm>
          <a:custGeom>
            <a:avLst/>
            <a:gdLst/>
            <a:ahLst/>
            <a:cxnLst/>
            <a:rect l="l" t="t" r="r" b="b"/>
            <a:pathLst>
              <a:path w="1021079" h="127635">
                <a:moveTo>
                  <a:pt x="938530" y="0"/>
                </a:moveTo>
                <a:lnTo>
                  <a:pt x="0" y="0"/>
                </a:lnTo>
                <a:lnTo>
                  <a:pt x="82550" y="63753"/>
                </a:lnTo>
                <a:lnTo>
                  <a:pt x="0" y="127634"/>
                </a:lnTo>
                <a:lnTo>
                  <a:pt x="938530" y="127634"/>
                </a:lnTo>
                <a:lnTo>
                  <a:pt x="1021080" y="63753"/>
                </a:lnTo>
                <a:lnTo>
                  <a:pt x="938530" y="0"/>
                </a:lnTo>
                <a:close/>
              </a:path>
            </a:pathLst>
          </a:custGeom>
          <a:solidFill>
            <a:srgbClr val="CC99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5" name="object 35"/>
          <p:cNvSpPr txBox="1"/>
          <p:nvPr/>
        </p:nvSpPr>
        <p:spPr>
          <a:xfrm>
            <a:off x="3938396" y="3908170"/>
            <a:ext cx="687705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-5" dirty="0">
                <a:latin typeface="Arial"/>
                <a:cs typeface="Arial"/>
              </a:rPr>
              <a:t>Енергетика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551554" y="4456810"/>
            <a:ext cx="1021080" cy="127635"/>
          </a:xfrm>
          <a:custGeom>
            <a:avLst/>
            <a:gdLst/>
            <a:ahLst/>
            <a:cxnLst/>
            <a:rect l="l" t="t" r="r" b="b"/>
            <a:pathLst>
              <a:path w="1021079" h="127635">
                <a:moveTo>
                  <a:pt x="938530" y="0"/>
                </a:moveTo>
                <a:lnTo>
                  <a:pt x="0" y="0"/>
                </a:lnTo>
                <a:lnTo>
                  <a:pt x="82550" y="63881"/>
                </a:lnTo>
                <a:lnTo>
                  <a:pt x="0" y="127635"/>
                </a:lnTo>
                <a:lnTo>
                  <a:pt x="938530" y="127635"/>
                </a:lnTo>
                <a:lnTo>
                  <a:pt x="1021080" y="63881"/>
                </a:lnTo>
                <a:lnTo>
                  <a:pt x="938530" y="0"/>
                </a:lnTo>
                <a:close/>
              </a:path>
            </a:pathLst>
          </a:custGeom>
          <a:solidFill>
            <a:srgbClr val="CC99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7" name="object 37"/>
          <p:cNvSpPr txBox="1"/>
          <p:nvPr/>
        </p:nvSpPr>
        <p:spPr>
          <a:xfrm>
            <a:off x="3708019" y="4449190"/>
            <a:ext cx="687705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-5" dirty="0">
                <a:latin typeface="Arial"/>
                <a:cs typeface="Arial"/>
              </a:rPr>
              <a:t>Енергетика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175000" y="4977510"/>
            <a:ext cx="1021080" cy="127635"/>
          </a:xfrm>
          <a:custGeom>
            <a:avLst/>
            <a:gdLst/>
            <a:ahLst/>
            <a:cxnLst/>
            <a:rect l="l" t="t" r="r" b="b"/>
            <a:pathLst>
              <a:path w="1021079" h="127635">
                <a:moveTo>
                  <a:pt x="938529" y="0"/>
                </a:moveTo>
                <a:lnTo>
                  <a:pt x="0" y="0"/>
                </a:lnTo>
                <a:lnTo>
                  <a:pt x="82550" y="63881"/>
                </a:lnTo>
                <a:lnTo>
                  <a:pt x="0" y="127635"/>
                </a:lnTo>
                <a:lnTo>
                  <a:pt x="938529" y="127635"/>
                </a:lnTo>
                <a:lnTo>
                  <a:pt x="1021079" y="63881"/>
                </a:lnTo>
                <a:lnTo>
                  <a:pt x="938529" y="0"/>
                </a:lnTo>
                <a:close/>
              </a:path>
            </a:pathLst>
          </a:custGeom>
          <a:solidFill>
            <a:srgbClr val="CC99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9" name="object 39"/>
          <p:cNvSpPr txBox="1"/>
          <p:nvPr/>
        </p:nvSpPr>
        <p:spPr>
          <a:xfrm>
            <a:off x="3339210" y="4970398"/>
            <a:ext cx="687705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-5" dirty="0">
                <a:latin typeface="Arial"/>
                <a:cs typeface="Arial"/>
              </a:rPr>
              <a:t>Енергетика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486150" y="5528690"/>
            <a:ext cx="1021080" cy="127635"/>
          </a:xfrm>
          <a:custGeom>
            <a:avLst/>
            <a:gdLst/>
            <a:ahLst/>
            <a:cxnLst/>
            <a:rect l="l" t="t" r="r" b="b"/>
            <a:pathLst>
              <a:path w="1021079" h="127635">
                <a:moveTo>
                  <a:pt x="938529" y="0"/>
                </a:moveTo>
                <a:lnTo>
                  <a:pt x="0" y="0"/>
                </a:lnTo>
                <a:lnTo>
                  <a:pt x="82550" y="63753"/>
                </a:lnTo>
                <a:lnTo>
                  <a:pt x="0" y="127634"/>
                </a:lnTo>
                <a:lnTo>
                  <a:pt x="938529" y="127634"/>
                </a:lnTo>
                <a:lnTo>
                  <a:pt x="1021079" y="63753"/>
                </a:lnTo>
                <a:lnTo>
                  <a:pt x="938529" y="0"/>
                </a:lnTo>
                <a:close/>
              </a:path>
            </a:pathLst>
          </a:custGeom>
          <a:solidFill>
            <a:srgbClr val="CC99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1" name="object 41"/>
          <p:cNvSpPr txBox="1"/>
          <p:nvPr/>
        </p:nvSpPr>
        <p:spPr>
          <a:xfrm>
            <a:off x="3633342" y="5502528"/>
            <a:ext cx="687705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-5" dirty="0">
                <a:latin typeface="Arial"/>
                <a:cs typeface="Arial"/>
              </a:rPr>
              <a:t>Енергетика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618229" y="6032753"/>
            <a:ext cx="1021080" cy="127635"/>
          </a:xfrm>
          <a:custGeom>
            <a:avLst/>
            <a:gdLst/>
            <a:ahLst/>
            <a:cxnLst/>
            <a:rect l="l" t="t" r="r" b="b"/>
            <a:pathLst>
              <a:path w="1021079" h="127635">
                <a:moveTo>
                  <a:pt x="938530" y="0"/>
                </a:moveTo>
                <a:lnTo>
                  <a:pt x="0" y="0"/>
                </a:lnTo>
                <a:lnTo>
                  <a:pt x="82550" y="63880"/>
                </a:lnTo>
                <a:lnTo>
                  <a:pt x="0" y="127634"/>
                </a:lnTo>
                <a:lnTo>
                  <a:pt x="938530" y="127634"/>
                </a:lnTo>
                <a:lnTo>
                  <a:pt x="1021080" y="63880"/>
                </a:lnTo>
                <a:lnTo>
                  <a:pt x="938530" y="0"/>
                </a:lnTo>
                <a:close/>
              </a:path>
            </a:pathLst>
          </a:custGeom>
          <a:solidFill>
            <a:srgbClr val="CC99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3" name="object 43"/>
          <p:cNvSpPr txBox="1"/>
          <p:nvPr/>
        </p:nvSpPr>
        <p:spPr>
          <a:xfrm>
            <a:off x="3775075" y="6016116"/>
            <a:ext cx="687705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-5" dirty="0">
                <a:latin typeface="Arial"/>
                <a:cs typeface="Arial"/>
              </a:rPr>
              <a:t>Енергетика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3382009" y="6550914"/>
            <a:ext cx="1021080" cy="127635"/>
          </a:xfrm>
          <a:custGeom>
            <a:avLst/>
            <a:gdLst/>
            <a:ahLst/>
            <a:cxnLst/>
            <a:rect l="l" t="t" r="r" b="b"/>
            <a:pathLst>
              <a:path w="1021079" h="127634">
                <a:moveTo>
                  <a:pt x="938529" y="0"/>
                </a:moveTo>
                <a:lnTo>
                  <a:pt x="0" y="0"/>
                </a:lnTo>
                <a:lnTo>
                  <a:pt x="82550" y="63754"/>
                </a:lnTo>
                <a:lnTo>
                  <a:pt x="0" y="127635"/>
                </a:lnTo>
                <a:lnTo>
                  <a:pt x="938529" y="127635"/>
                </a:lnTo>
                <a:lnTo>
                  <a:pt x="1021079" y="63754"/>
                </a:lnTo>
                <a:lnTo>
                  <a:pt x="938529" y="0"/>
                </a:lnTo>
                <a:close/>
              </a:path>
            </a:pathLst>
          </a:custGeom>
          <a:solidFill>
            <a:srgbClr val="CC99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5" name="object 45"/>
          <p:cNvSpPr txBox="1"/>
          <p:nvPr/>
        </p:nvSpPr>
        <p:spPr>
          <a:xfrm>
            <a:off x="3564763" y="6543420"/>
            <a:ext cx="687705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-5" dirty="0">
                <a:latin typeface="Arial"/>
                <a:cs typeface="Arial"/>
              </a:rPr>
              <a:t>Енергетика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2856229" y="7613141"/>
            <a:ext cx="1021080" cy="127635"/>
          </a:xfrm>
          <a:custGeom>
            <a:avLst/>
            <a:gdLst/>
            <a:ahLst/>
            <a:cxnLst/>
            <a:rect l="l" t="t" r="r" b="b"/>
            <a:pathLst>
              <a:path w="1021079" h="127634">
                <a:moveTo>
                  <a:pt x="938530" y="0"/>
                </a:moveTo>
                <a:lnTo>
                  <a:pt x="0" y="0"/>
                </a:lnTo>
                <a:lnTo>
                  <a:pt x="82550" y="63881"/>
                </a:lnTo>
                <a:lnTo>
                  <a:pt x="0" y="127635"/>
                </a:lnTo>
                <a:lnTo>
                  <a:pt x="938530" y="127635"/>
                </a:lnTo>
                <a:lnTo>
                  <a:pt x="1021080" y="63881"/>
                </a:lnTo>
                <a:lnTo>
                  <a:pt x="938530" y="0"/>
                </a:lnTo>
                <a:close/>
              </a:path>
            </a:pathLst>
          </a:custGeom>
          <a:solidFill>
            <a:srgbClr val="CC99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7" name="object 47"/>
          <p:cNvSpPr txBox="1"/>
          <p:nvPr/>
        </p:nvSpPr>
        <p:spPr>
          <a:xfrm>
            <a:off x="3019170" y="7596885"/>
            <a:ext cx="687705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-5" dirty="0">
                <a:latin typeface="Arial"/>
                <a:cs typeface="Arial"/>
              </a:rPr>
              <a:t>Енергетика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48" name="object 4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ts val="1410"/>
              </a:lnSpc>
            </a:pPr>
            <a:fld id="{81D60167-4931-47E6-BA6A-407CBD079E47}" type="slidenum">
              <a:rPr dirty="0"/>
              <a:pPr marL="101600">
                <a:lnSpc>
                  <a:spcPts val="1410"/>
                </a:lnSpc>
              </a:pPr>
              <a:t>4</a:t>
            </a:fld>
            <a:endParaRPr dirty="0"/>
          </a:p>
        </p:txBody>
      </p:sp>
      <p:pic>
        <p:nvPicPr>
          <p:cNvPr id="49" name="Рисунок 4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2841" y="834310"/>
            <a:ext cx="1913409" cy="1007190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59484" y="720064"/>
          <a:ext cx="5957009" cy="63800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70504"/>
                <a:gridCol w="990599"/>
                <a:gridCol w="899540"/>
                <a:gridCol w="896366"/>
              </a:tblGrid>
              <a:tr h="5329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68044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9225" marR="132080" indent="-1397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3990" indent="-40005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Виручка,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24154" marR="170815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22250" marR="169545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794003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Структурний підрозділ єдиного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майнового</a:t>
                      </a:r>
                    </a:p>
                    <a:p>
                      <a:pPr marL="65405" marR="483870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комплексу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“Лебединська рибоводно-  меліоративна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станція”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ЄМК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29400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5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“Дністровський</a:t>
                      </a: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риборозплідник”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780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“Рибогосподарський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експедиційний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центр”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“Миколаївське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морське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агентство”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5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“Селекційно-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генетичний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центр по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рибництву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“Поділля”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822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“АКВАРЕСУРСИ”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8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“Сервіс”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ts val="137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129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“Науковий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селекційно-генетичний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центр </a:t>
                      </a:r>
                      <a:r>
                        <a:rPr sz="12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рибництва”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Червонооскільське державне</a:t>
                      </a:r>
                      <a:r>
                        <a:rPr sz="12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виробниче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739775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сільськогосподарсько-рибоводне  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29400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57655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“Український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454025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державний інститут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по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проектуванню  підприємств рибного господарства і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промисловості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“Укррибпроект”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2940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59484" y="8310118"/>
          <a:ext cx="5957011" cy="13352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27122"/>
                <a:gridCol w="1355090"/>
                <a:gridCol w="1041273"/>
                <a:gridCol w="1033526"/>
              </a:tblGrid>
              <a:tr h="5318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5467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33375" marR="311785" indent="-13970">
                        <a:lnSpc>
                          <a:spcPts val="1380"/>
                        </a:lnSpc>
                        <a:spcBef>
                          <a:spcPts val="69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46379" marR="198755" indent="-40005" algn="just">
                        <a:lnSpc>
                          <a:spcPts val="1380"/>
                        </a:lnSpc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чка,  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15900">
                        <a:lnSpc>
                          <a:spcPts val="1315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92100" marR="236220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26974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ПрАТ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“М-Сервіс”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20,391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16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618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4960" algn="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035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130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спеціалізоване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“Укрспецторг”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6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456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6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1790" algn="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628</a:t>
                      </a:r>
                    </a:p>
                  </a:txBody>
                  <a:tcPr marL="0" marR="0" marT="1206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1066164" y="7973694"/>
            <a:ext cx="2171700" cy="342900"/>
          </a:xfrm>
          <a:custGeom>
            <a:avLst/>
            <a:gdLst/>
            <a:ahLst/>
            <a:cxnLst/>
            <a:rect l="l" t="t" r="r" b="b"/>
            <a:pathLst>
              <a:path w="2171700" h="342900">
                <a:moveTo>
                  <a:pt x="1737360" y="0"/>
                </a:moveTo>
                <a:lnTo>
                  <a:pt x="434340" y="0"/>
                </a:lnTo>
                <a:lnTo>
                  <a:pt x="0" y="342899"/>
                </a:lnTo>
                <a:lnTo>
                  <a:pt x="2171700" y="342899"/>
                </a:lnTo>
                <a:lnTo>
                  <a:pt x="1737360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1066164" y="7973694"/>
            <a:ext cx="2171700" cy="342900"/>
          </a:xfrm>
          <a:custGeom>
            <a:avLst/>
            <a:gdLst/>
            <a:ahLst/>
            <a:cxnLst/>
            <a:rect l="l" t="t" r="r" b="b"/>
            <a:pathLst>
              <a:path w="2171700" h="342900">
                <a:moveTo>
                  <a:pt x="2171700" y="342899"/>
                </a:moveTo>
                <a:lnTo>
                  <a:pt x="0" y="342899"/>
                </a:lnTo>
                <a:lnTo>
                  <a:pt x="434340" y="0"/>
                </a:lnTo>
                <a:lnTo>
                  <a:pt x="1737360" y="0"/>
                </a:lnTo>
                <a:lnTo>
                  <a:pt x="2171700" y="34289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750822" y="8018017"/>
            <a:ext cx="80200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Торгівля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68705" y="397509"/>
            <a:ext cx="3391535" cy="342900"/>
          </a:xfrm>
          <a:custGeom>
            <a:avLst/>
            <a:gdLst/>
            <a:ahLst/>
            <a:cxnLst/>
            <a:rect l="l" t="t" r="r" b="b"/>
            <a:pathLst>
              <a:path w="3391535" h="342900">
                <a:moveTo>
                  <a:pt x="2713228" y="0"/>
                </a:moveTo>
                <a:lnTo>
                  <a:pt x="678307" y="0"/>
                </a:lnTo>
                <a:lnTo>
                  <a:pt x="0" y="342900"/>
                </a:lnTo>
                <a:lnTo>
                  <a:pt x="3391534" y="342900"/>
                </a:lnTo>
                <a:lnTo>
                  <a:pt x="2713228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068705" y="397509"/>
            <a:ext cx="3391535" cy="342900"/>
          </a:xfrm>
          <a:custGeom>
            <a:avLst/>
            <a:gdLst/>
            <a:ahLst/>
            <a:cxnLst/>
            <a:rect l="l" t="t" r="r" b="b"/>
            <a:pathLst>
              <a:path w="3391535" h="342900">
                <a:moveTo>
                  <a:pt x="3391534" y="342900"/>
                </a:moveTo>
                <a:lnTo>
                  <a:pt x="0" y="342900"/>
                </a:lnTo>
                <a:lnTo>
                  <a:pt x="678307" y="0"/>
                </a:lnTo>
                <a:lnTo>
                  <a:pt x="2713228" y="0"/>
                </a:lnTo>
                <a:lnTo>
                  <a:pt x="3391534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 txBox="1"/>
          <p:nvPr/>
        </p:nvSpPr>
        <p:spPr>
          <a:xfrm>
            <a:off x="1845310" y="440943"/>
            <a:ext cx="183959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Рибне</a:t>
            </a:r>
            <a:r>
              <a:rPr sz="14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господарство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84350" y="9850418"/>
            <a:ext cx="487362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Будь-яка додаткова інформація </a:t>
            </a:r>
            <a:r>
              <a:rPr sz="1000" dirty="0">
                <a:latin typeface="Arial"/>
                <a:cs typeface="Arial"/>
              </a:rPr>
              <a:t>за </a:t>
            </a:r>
            <a:r>
              <a:rPr sz="1000" spc="-5" dirty="0">
                <a:latin typeface="Arial"/>
                <a:cs typeface="Arial"/>
              </a:rPr>
              <a:t>Вашим запитом на: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privatization@spfu.gov.ua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40</a:t>
            </a:fld>
            <a:endParaRPr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59484" y="720064"/>
          <a:ext cx="5957011" cy="18729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27122"/>
                <a:gridCol w="1355090"/>
                <a:gridCol w="1041273"/>
                <a:gridCol w="1033526"/>
              </a:tblGrid>
              <a:tr h="5329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54673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33375" marR="311785" indent="-1397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46379" indent="-40005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Виручка,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96545" marR="239395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15900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92100" marR="236220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26822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“Укрнафтопродукт”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028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-223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“Струмок”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19,82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822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“Виробництво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“Технік”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28,026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802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5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ПрАТ “Об’єднана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інжинірингова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компанія”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0,99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442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1063625" y="375157"/>
            <a:ext cx="2171700" cy="342900"/>
          </a:xfrm>
          <a:custGeom>
            <a:avLst/>
            <a:gdLst/>
            <a:ahLst/>
            <a:cxnLst/>
            <a:rect l="l" t="t" r="r" b="b"/>
            <a:pathLst>
              <a:path w="2171700" h="342900">
                <a:moveTo>
                  <a:pt x="1737360" y="0"/>
                </a:moveTo>
                <a:lnTo>
                  <a:pt x="434340" y="0"/>
                </a:lnTo>
                <a:lnTo>
                  <a:pt x="0" y="342900"/>
                </a:lnTo>
                <a:lnTo>
                  <a:pt x="2171700" y="342900"/>
                </a:lnTo>
                <a:lnTo>
                  <a:pt x="1737360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1063625" y="375157"/>
            <a:ext cx="2171700" cy="342900"/>
          </a:xfrm>
          <a:custGeom>
            <a:avLst/>
            <a:gdLst/>
            <a:ahLst/>
            <a:cxnLst/>
            <a:rect l="l" t="t" r="r" b="b"/>
            <a:pathLst>
              <a:path w="2171700" h="342900">
                <a:moveTo>
                  <a:pt x="2171700" y="342900"/>
                </a:moveTo>
                <a:lnTo>
                  <a:pt x="0" y="342900"/>
                </a:lnTo>
                <a:lnTo>
                  <a:pt x="434340" y="0"/>
                </a:lnTo>
                <a:lnTo>
                  <a:pt x="1737360" y="0"/>
                </a:lnTo>
                <a:lnTo>
                  <a:pt x="2171700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749298" y="418083"/>
            <a:ext cx="80200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Торгівля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84350" y="9850418"/>
            <a:ext cx="487362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Будь-яка додаткова інформація </a:t>
            </a:r>
            <a:r>
              <a:rPr sz="1000" dirty="0">
                <a:latin typeface="Arial"/>
                <a:cs typeface="Arial"/>
              </a:rPr>
              <a:t>за </a:t>
            </a:r>
            <a:r>
              <a:rPr sz="1000" spc="-5" dirty="0">
                <a:latin typeface="Arial"/>
                <a:cs typeface="Arial"/>
              </a:rPr>
              <a:t>Вашим запитом на: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privatization@spfu.gov.ua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41</a:t>
            </a:fld>
            <a:endParaRPr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336" y="3097402"/>
            <a:ext cx="7423784" cy="1721485"/>
          </a:xfrm>
          <a:custGeom>
            <a:avLst/>
            <a:gdLst/>
            <a:ahLst/>
            <a:cxnLst/>
            <a:rect l="l" t="t" r="r" b="b"/>
            <a:pathLst>
              <a:path w="7423784" h="1721485">
                <a:moveTo>
                  <a:pt x="6478776" y="0"/>
                </a:moveTo>
                <a:lnTo>
                  <a:pt x="0" y="0"/>
                </a:lnTo>
                <a:lnTo>
                  <a:pt x="0" y="1721484"/>
                </a:lnTo>
                <a:lnTo>
                  <a:pt x="6478776" y="1721484"/>
                </a:lnTo>
                <a:lnTo>
                  <a:pt x="7423783" y="860805"/>
                </a:lnTo>
                <a:lnTo>
                  <a:pt x="6478776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08151" y="3243198"/>
            <a:ext cx="5786120" cy="14311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spcAft>
                <a:spcPts val="600"/>
              </a:spcAft>
            </a:pPr>
            <a:r>
              <a:rPr lang="ru-RU" sz="1600" b="1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600" b="1" spc="-5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поводу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любых вопросов, пожалуйста </a:t>
            </a:r>
            <a:r>
              <a:rPr lang="ru-RU" sz="1600" b="1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marL="121920">
              <a:lnSpc>
                <a:spcPts val="1610"/>
              </a:lnSpc>
              <a:buChar char="-"/>
              <a:tabLst>
                <a:tab pos="122555" algn="l"/>
              </a:tabLst>
            </a:pPr>
            <a:r>
              <a:rPr lang="ru-RU" sz="1600" spc="-5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звоните на </a:t>
            </a:r>
            <a:r>
              <a:rPr lang="ru-RU" sz="1600" spc="-5" dirty="0" smtClean="0">
                <a:solidFill>
                  <a:srgbClr val="333333"/>
                </a:solidFill>
                <a:latin typeface="Arial Cyr" pitchFamily="34" charset="-52"/>
                <a:cs typeface="Arial"/>
              </a:rPr>
              <a:t>“горячую </a:t>
            </a:r>
            <a:r>
              <a:rPr lang="ru-RU" sz="1600" dirty="0" smtClean="0">
                <a:solidFill>
                  <a:srgbClr val="333333"/>
                </a:solidFill>
                <a:latin typeface="Arial Cyr" pitchFamily="34" charset="-52"/>
                <a:cs typeface="Arial"/>
              </a:rPr>
              <a:t>линию” +380 </a:t>
            </a:r>
            <a:r>
              <a:rPr lang="ru-RU" sz="1600" dirty="0" smtClean="0">
                <a:solidFill>
                  <a:srgbClr val="333333"/>
                </a:solidFill>
                <a:latin typeface="Arial"/>
                <a:cs typeface="Arial"/>
              </a:rPr>
              <a:t>800 50 </a:t>
            </a:r>
            <a:r>
              <a:rPr lang="ru-RU" sz="1600" spc="-10" dirty="0" smtClean="0">
                <a:solidFill>
                  <a:srgbClr val="333333"/>
                </a:solidFill>
                <a:latin typeface="Arial"/>
                <a:cs typeface="Arial"/>
              </a:rPr>
              <a:t>56 </a:t>
            </a:r>
            <a:r>
              <a:rPr lang="ru-RU" sz="1600" dirty="0" smtClean="0">
                <a:solidFill>
                  <a:srgbClr val="333333"/>
                </a:solidFill>
                <a:latin typeface="Arial"/>
                <a:cs typeface="Arial"/>
              </a:rPr>
              <a:t>46</a:t>
            </a:r>
            <a:endParaRPr lang="ru-RU" sz="1600" dirty="0" smtClean="0">
              <a:latin typeface="Arial"/>
              <a:cs typeface="Arial"/>
            </a:endParaRPr>
          </a:p>
          <a:p>
            <a:pPr marL="121920">
              <a:lnSpc>
                <a:spcPts val="1610"/>
              </a:lnSpc>
              <a:buChar char="-"/>
              <a:tabLst>
                <a:tab pos="122555" algn="l"/>
              </a:tabLst>
            </a:pPr>
            <a:r>
              <a:rPr lang="ru-RU" sz="1600" spc="-5" dirty="0" smtClean="0">
                <a:solidFill>
                  <a:srgbClr val="333333"/>
                </a:solidFill>
                <a:latin typeface="Arial"/>
                <a:cs typeface="Arial"/>
              </a:rPr>
              <a:t>пишите </a:t>
            </a:r>
            <a:r>
              <a:rPr lang="ru-RU" sz="1600" dirty="0" smtClean="0">
                <a:solidFill>
                  <a:srgbClr val="333333"/>
                </a:solidFill>
                <a:latin typeface="Arial"/>
                <a:cs typeface="Arial"/>
              </a:rPr>
              <a:t>на:</a:t>
            </a:r>
            <a:r>
              <a:rPr lang="ru-RU" sz="1600" spc="-35" dirty="0" smtClean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lang="ru-RU" sz="1600" spc="-5" dirty="0" err="1" smtClean="0">
                <a:solidFill>
                  <a:srgbClr val="333333"/>
                </a:solidFill>
                <a:latin typeface="Arial"/>
                <a:cs typeface="Arial"/>
                <a:hlinkClick r:id="rId2"/>
              </a:rPr>
              <a:t>privatization@spfu.gov.ua</a:t>
            </a:r>
            <a:endParaRPr lang="ru-RU" sz="1600" dirty="0" smtClean="0">
              <a:latin typeface="Arial"/>
              <a:cs typeface="Arial"/>
            </a:endParaRPr>
          </a:p>
          <a:p>
            <a:pPr marL="121920">
              <a:lnSpc>
                <a:spcPts val="1610"/>
              </a:lnSpc>
              <a:buChar char="-"/>
              <a:tabLst>
                <a:tab pos="122555" algn="l"/>
              </a:tabLst>
            </a:pPr>
            <a:r>
              <a:rPr lang="ru-RU" sz="1600" spc="-5" dirty="0" smtClean="0">
                <a:solidFill>
                  <a:srgbClr val="333333"/>
                </a:solidFill>
                <a:latin typeface="Arial"/>
                <a:cs typeface="Arial"/>
              </a:rPr>
              <a:t>выбирайте объекты на:</a:t>
            </a:r>
            <a:r>
              <a:rPr lang="ru-RU" sz="1600" spc="55" dirty="0" smtClean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lang="ru-RU" sz="1600" spc="-5" dirty="0" err="1" smtClean="0">
                <a:solidFill>
                  <a:srgbClr val="333333"/>
                </a:solidFill>
                <a:latin typeface="Arial"/>
                <a:cs typeface="Arial"/>
                <a:hlinkClick r:id="rId3"/>
              </a:rPr>
              <a:t>www.privatization.gov.ua</a:t>
            </a:r>
            <a:endParaRPr lang="ru-RU" sz="1600" dirty="0" smtClean="0">
              <a:latin typeface="Arial"/>
              <a:cs typeface="Arial"/>
            </a:endParaRPr>
          </a:p>
          <a:p>
            <a:pPr marL="121920">
              <a:spcAft>
                <a:spcPts val="600"/>
              </a:spcAft>
              <a:buChar char="-"/>
              <a:tabLst>
                <a:tab pos="122555" algn="l"/>
              </a:tabLst>
            </a:pPr>
            <a:r>
              <a:rPr lang="ru-RU" sz="1600" spc="-5" dirty="0" smtClean="0">
                <a:solidFill>
                  <a:srgbClr val="333333"/>
                </a:solidFill>
                <a:latin typeface="Arial"/>
                <a:cs typeface="Arial"/>
              </a:rPr>
              <a:t>присылайте </a:t>
            </a:r>
            <a:r>
              <a:rPr lang="ru-RU" sz="1600" spc="-5" dirty="0" smtClean="0">
                <a:solidFill>
                  <a:srgbClr val="333333"/>
                </a:solidFill>
                <a:latin typeface="Arial"/>
                <a:cs typeface="Arial"/>
              </a:rPr>
              <a:t>письма: ул. Генерала </a:t>
            </a:r>
            <a:r>
              <a:rPr lang="ru-RU" sz="1600" spc="-5" dirty="0" err="1" smtClean="0">
                <a:solidFill>
                  <a:srgbClr val="333333"/>
                </a:solidFill>
                <a:latin typeface="Arial"/>
                <a:cs typeface="Arial"/>
              </a:rPr>
              <a:t>Алмазова</a:t>
            </a:r>
            <a:r>
              <a:rPr lang="ru-RU" sz="1600" spc="-5" dirty="0" smtClean="0">
                <a:solidFill>
                  <a:srgbClr val="333333"/>
                </a:solidFill>
                <a:latin typeface="Arial"/>
                <a:cs typeface="Arial"/>
              </a:rPr>
              <a:t>, 18/9, Киев, 01133,</a:t>
            </a:r>
            <a:r>
              <a:rPr lang="ru-RU" sz="1600" spc="105" dirty="0" smtClean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lang="ru-RU" sz="1600" spc="-5" dirty="0" smtClean="0">
                <a:solidFill>
                  <a:srgbClr val="333333"/>
                </a:solidFill>
                <a:latin typeface="Arial"/>
                <a:cs typeface="Arial"/>
              </a:rPr>
              <a:t>Украина</a:t>
            </a:r>
            <a:endParaRPr lang="ru-RU" sz="16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80135" y="6062624"/>
            <a:ext cx="6480429" cy="36099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6855968" y="10059246"/>
            <a:ext cx="17780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dirty="0">
                <a:latin typeface="Times New Roman"/>
                <a:cs typeface="Times New Roman"/>
              </a:rPr>
              <a:t>42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26641" y="681910"/>
            <a:ext cx="1913409" cy="100719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834389"/>
            <a:ext cx="5842000" cy="571500"/>
          </a:xfrm>
          <a:custGeom>
            <a:avLst/>
            <a:gdLst/>
            <a:ahLst/>
            <a:cxnLst/>
            <a:rect l="l" t="t" r="r" b="b"/>
            <a:pathLst>
              <a:path w="5842000" h="571500">
                <a:moveTo>
                  <a:pt x="5336667" y="0"/>
                </a:moveTo>
                <a:lnTo>
                  <a:pt x="0" y="0"/>
                </a:lnTo>
                <a:lnTo>
                  <a:pt x="0" y="571500"/>
                </a:lnTo>
                <a:lnTo>
                  <a:pt x="5336667" y="571500"/>
                </a:lnTo>
                <a:lnTo>
                  <a:pt x="5842000" y="285750"/>
                </a:lnTo>
                <a:lnTo>
                  <a:pt x="533666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9465208"/>
            <a:ext cx="5881370" cy="457200"/>
          </a:xfrm>
          <a:custGeom>
            <a:avLst/>
            <a:gdLst/>
            <a:ahLst/>
            <a:cxnLst/>
            <a:rect l="l" t="t" r="r" b="b"/>
            <a:pathLst>
              <a:path w="5881370" h="457200">
                <a:moveTo>
                  <a:pt x="5424932" y="0"/>
                </a:moveTo>
                <a:lnTo>
                  <a:pt x="0" y="0"/>
                </a:lnTo>
                <a:lnTo>
                  <a:pt x="0" y="457200"/>
                </a:lnTo>
                <a:lnTo>
                  <a:pt x="5424932" y="457200"/>
                </a:lnTo>
                <a:lnTo>
                  <a:pt x="5881370" y="228600"/>
                </a:lnTo>
                <a:lnTo>
                  <a:pt x="5424932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068120" y="7864093"/>
            <a:ext cx="138493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Період</a:t>
            </a:r>
            <a:r>
              <a:rPr sz="1400" spc="-6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аукціону: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8120" y="8389873"/>
            <a:ext cx="67246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Радни</a:t>
            </a:r>
            <a:r>
              <a:rPr sz="1400" spc="-10" dirty="0">
                <a:solidFill>
                  <a:srgbClr val="333333"/>
                </a:solidFill>
                <a:latin typeface="Arial"/>
                <a:cs typeface="Arial"/>
              </a:rPr>
              <a:t>к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59560" y="863345"/>
            <a:ext cx="3822065" cy="776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70"/>
              </a:lnSpc>
            </a:pPr>
            <a:r>
              <a:rPr sz="2000" b="1" dirty="0">
                <a:latin typeface="Arial"/>
                <a:cs typeface="Arial"/>
              </a:rPr>
              <a:t>Одеський </a:t>
            </a:r>
            <a:r>
              <a:rPr sz="2000" b="1" spc="-5" dirty="0">
                <a:latin typeface="Arial"/>
                <a:cs typeface="Arial"/>
              </a:rPr>
              <a:t>припортовий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завод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ts val="1650"/>
              </a:lnSpc>
            </a:pPr>
            <a:r>
              <a:rPr sz="1400" i="1" dirty="0">
                <a:latin typeface="Arial"/>
                <a:cs typeface="Arial"/>
              </a:rPr>
              <a:t>Хімія</a:t>
            </a:r>
            <a:endParaRPr sz="1400" dirty="0">
              <a:latin typeface="Arial"/>
              <a:cs typeface="Arial"/>
            </a:endParaRPr>
          </a:p>
          <a:p>
            <a:pPr marL="809625">
              <a:lnSpc>
                <a:spcPct val="100000"/>
              </a:lnSpc>
              <a:spcBef>
                <a:spcPts val="535"/>
              </a:spcBef>
            </a:pPr>
            <a:r>
              <a:rPr sz="1200" b="1" spc="-5" dirty="0">
                <a:solidFill>
                  <a:srgbClr val="404040"/>
                </a:solidFill>
                <a:latin typeface="Arial"/>
                <a:cs typeface="Arial"/>
              </a:rPr>
              <a:t>Карта</a:t>
            </a:r>
            <a:r>
              <a:rPr sz="1200" b="1" spc="-7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404040"/>
                </a:solidFill>
                <a:latin typeface="Arial"/>
                <a:cs typeface="Arial"/>
              </a:rPr>
              <a:t>України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71880" y="3631945"/>
            <a:ext cx="5869305" cy="10795"/>
          </a:xfrm>
          <a:custGeom>
            <a:avLst/>
            <a:gdLst/>
            <a:ahLst/>
            <a:cxnLst/>
            <a:rect l="l" t="t" r="r" b="b"/>
            <a:pathLst>
              <a:path w="5869305" h="10795">
                <a:moveTo>
                  <a:pt x="0" y="10795"/>
                </a:moveTo>
                <a:lnTo>
                  <a:pt x="5869305" y="0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080135" y="7413752"/>
            <a:ext cx="5741670" cy="15875"/>
          </a:xfrm>
          <a:custGeom>
            <a:avLst/>
            <a:gdLst/>
            <a:ahLst/>
            <a:cxnLst/>
            <a:rect l="l" t="t" r="r" b="b"/>
            <a:pathLst>
              <a:path w="5741670" h="15875">
                <a:moveTo>
                  <a:pt x="0" y="15875"/>
                </a:moveTo>
                <a:lnTo>
                  <a:pt x="5741670" y="0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880235" y="3600195"/>
            <a:ext cx="57150" cy="151130"/>
          </a:xfrm>
          <a:custGeom>
            <a:avLst/>
            <a:gdLst/>
            <a:ahLst/>
            <a:cxnLst/>
            <a:rect l="l" t="t" r="r" b="b"/>
            <a:pathLst>
              <a:path w="57150" h="151129">
                <a:moveTo>
                  <a:pt x="51307" y="0"/>
                </a:moveTo>
                <a:lnTo>
                  <a:pt x="24637" y="33401"/>
                </a:lnTo>
                <a:lnTo>
                  <a:pt x="1777" y="67183"/>
                </a:lnTo>
                <a:lnTo>
                  <a:pt x="0" y="70993"/>
                </a:lnTo>
                <a:lnTo>
                  <a:pt x="0" y="71628"/>
                </a:lnTo>
                <a:lnTo>
                  <a:pt x="22859" y="85471"/>
                </a:lnTo>
                <a:lnTo>
                  <a:pt x="26034" y="87122"/>
                </a:lnTo>
                <a:lnTo>
                  <a:pt x="26923" y="87757"/>
                </a:lnTo>
                <a:lnTo>
                  <a:pt x="27304" y="88519"/>
                </a:lnTo>
                <a:lnTo>
                  <a:pt x="27304" y="89535"/>
                </a:lnTo>
                <a:lnTo>
                  <a:pt x="26669" y="91567"/>
                </a:lnTo>
                <a:lnTo>
                  <a:pt x="24002" y="99187"/>
                </a:lnTo>
                <a:lnTo>
                  <a:pt x="16382" y="120142"/>
                </a:lnTo>
                <a:lnTo>
                  <a:pt x="8508" y="141224"/>
                </a:lnTo>
                <a:lnTo>
                  <a:pt x="6095" y="148082"/>
                </a:lnTo>
                <a:lnTo>
                  <a:pt x="5587" y="150114"/>
                </a:lnTo>
                <a:lnTo>
                  <a:pt x="5587" y="151130"/>
                </a:lnTo>
                <a:lnTo>
                  <a:pt x="32257" y="117475"/>
                </a:lnTo>
                <a:lnTo>
                  <a:pt x="55117" y="83693"/>
                </a:lnTo>
                <a:lnTo>
                  <a:pt x="56514" y="80899"/>
                </a:lnTo>
                <a:lnTo>
                  <a:pt x="57150" y="79883"/>
                </a:lnTo>
                <a:lnTo>
                  <a:pt x="57150" y="79248"/>
                </a:lnTo>
                <a:lnTo>
                  <a:pt x="56514" y="78232"/>
                </a:lnTo>
                <a:lnTo>
                  <a:pt x="55625" y="77089"/>
                </a:lnTo>
                <a:lnTo>
                  <a:pt x="52450" y="74676"/>
                </a:lnTo>
                <a:lnTo>
                  <a:pt x="48387" y="72263"/>
                </a:lnTo>
                <a:lnTo>
                  <a:pt x="43433" y="69977"/>
                </a:lnTo>
                <a:lnTo>
                  <a:pt x="34035" y="65405"/>
                </a:lnTo>
                <a:lnTo>
                  <a:pt x="31114" y="63754"/>
                </a:lnTo>
                <a:lnTo>
                  <a:pt x="30225" y="62992"/>
                </a:lnTo>
                <a:lnTo>
                  <a:pt x="29590" y="62738"/>
                </a:lnTo>
                <a:lnTo>
                  <a:pt x="29844" y="61595"/>
                </a:lnTo>
                <a:lnTo>
                  <a:pt x="30479" y="59563"/>
                </a:lnTo>
                <a:lnTo>
                  <a:pt x="33146" y="52324"/>
                </a:lnTo>
                <a:lnTo>
                  <a:pt x="40766" y="30988"/>
                </a:lnTo>
                <a:lnTo>
                  <a:pt x="48387" y="10033"/>
                </a:lnTo>
                <a:lnTo>
                  <a:pt x="51307" y="762"/>
                </a:lnTo>
                <a:lnTo>
                  <a:pt x="513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 txBox="1"/>
          <p:nvPr/>
        </p:nvSpPr>
        <p:spPr>
          <a:xfrm>
            <a:off x="2894202" y="8428258"/>
            <a:ext cx="1555115" cy="715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5400"/>
              </a:lnSpc>
            </a:pPr>
            <a:r>
              <a:rPr sz="1200" b="1" spc="-5" dirty="0">
                <a:solidFill>
                  <a:srgbClr val="303030"/>
                </a:solidFill>
                <a:latin typeface="Arial"/>
                <a:cs typeface="Arial"/>
              </a:rPr>
              <a:t>Шон</a:t>
            </a:r>
            <a:r>
              <a:rPr sz="1200" b="1" spc="-9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303030"/>
                </a:solidFill>
                <a:latin typeface="Arial"/>
                <a:cs typeface="Arial"/>
              </a:rPr>
              <a:t>Вайссенбергер  </a:t>
            </a:r>
            <a:r>
              <a:rPr sz="1200" i="1" spc="-5" dirty="0">
                <a:solidFill>
                  <a:srgbClr val="303030"/>
                </a:solidFill>
                <a:latin typeface="Arial"/>
                <a:cs typeface="Arial"/>
              </a:rPr>
              <a:t>Керуючий Директор  Регіону</a:t>
            </a:r>
            <a:r>
              <a:rPr sz="1200" i="1" spc="-5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i="1" spc="-5" dirty="0">
                <a:solidFill>
                  <a:srgbClr val="303030"/>
                </a:solidFill>
                <a:latin typeface="Arial"/>
                <a:cs typeface="Arial"/>
              </a:rPr>
              <a:t>EMEA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390"/>
              </a:lnSpc>
            </a:pP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+44 </a:t>
            </a:r>
            <a:r>
              <a:rPr sz="1200" dirty="0">
                <a:solidFill>
                  <a:srgbClr val="303030"/>
                </a:solidFill>
                <a:latin typeface="Arial"/>
                <a:cs typeface="Arial"/>
              </a:rPr>
              <a:t>(20)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7568</a:t>
            </a:r>
            <a:r>
              <a:rPr sz="1200" spc="-7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2106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080135" y="8286750"/>
            <a:ext cx="5734050" cy="9525"/>
          </a:xfrm>
          <a:custGeom>
            <a:avLst/>
            <a:gdLst/>
            <a:ahLst/>
            <a:cxnLst/>
            <a:rect l="l" t="t" r="r" b="b"/>
            <a:pathLst>
              <a:path w="5734050" h="9525">
                <a:moveTo>
                  <a:pt x="0" y="0"/>
                </a:moveTo>
                <a:lnTo>
                  <a:pt x="5734049" y="9524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3460750" y="7505827"/>
            <a:ext cx="485775" cy="304800"/>
          </a:xfrm>
          <a:custGeom>
            <a:avLst/>
            <a:gdLst/>
            <a:ahLst/>
            <a:cxnLst/>
            <a:rect l="l" t="t" r="r" b="b"/>
            <a:pathLst>
              <a:path w="485775" h="304800">
                <a:moveTo>
                  <a:pt x="434975" y="0"/>
                </a:moveTo>
                <a:lnTo>
                  <a:pt x="50800" y="0"/>
                </a:lnTo>
                <a:lnTo>
                  <a:pt x="31021" y="3990"/>
                </a:lnTo>
                <a:lnTo>
                  <a:pt x="14874" y="14874"/>
                </a:lnTo>
                <a:lnTo>
                  <a:pt x="3990" y="31021"/>
                </a:lnTo>
                <a:lnTo>
                  <a:pt x="0" y="50799"/>
                </a:lnTo>
                <a:lnTo>
                  <a:pt x="0" y="253999"/>
                </a:lnTo>
                <a:lnTo>
                  <a:pt x="3990" y="273778"/>
                </a:lnTo>
                <a:lnTo>
                  <a:pt x="14874" y="289925"/>
                </a:lnTo>
                <a:lnTo>
                  <a:pt x="31021" y="300809"/>
                </a:lnTo>
                <a:lnTo>
                  <a:pt x="50800" y="304799"/>
                </a:lnTo>
                <a:lnTo>
                  <a:pt x="434975" y="304799"/>
                </a:lnTo>
                <a:lnTo>
                  <a:pt x="454753" y="300809"/>
                </a:lnTo>
                <a:lnTo>
                  <a:pt x="470900" y="289925"/>
                </a:lnTo>
                <a:lnTo>
                  <a:pt x="481784" y="273778"/>
                </a:lnTo>
                <a:lnTo>
                  <a:pt x="485775" y="253999"/>
                </a:lnTo>
                <a:lnTo>
                  <a:pt x="485775" y="50799"/>
                </a:lnTo>
                <a:lnTo>
                  <a:pt x="481784" y="31021"/>
                </a:lnTo>
                <a:lnTo>
                  <a:pt x="470900" y="14874"/>
                </a:lnTo>
                <a:lnTo>
                  <a:pt x="454753" y="3990"/>
                </a:lnTo>
                <a:lnTo>
                  <a:pt x="434975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 txBox="1"/>
          <p:nvPr/>
        </p:nvSpPr>
        <p:spPr>
          <a:xfrm>
            <a:off x="1068120" y="3798442"/>
            <a:ext cx="5659120" cy="3972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4695" marR="353060">
              <a:lnSpc>
                <a:spcPts val="1620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Провідний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український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виробник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азотних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і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карбамідних 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добрив у Чорноморському</a:t>
            </a:r>
            <a:r>
              <a:rPr sz="1400" spc="-114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регіоні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760730" marR="40640">
              <a:lnSpc>
                <a:spcPts val="1610"/>
              </a:lnSpc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Стратегічне розташування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біля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порту Южний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та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доступ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до  газової і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хімічної трубопровідної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інфраструктури</a:t>
            </a:r>
            <a:endParaRPr sz="1400" dirty="0">
              <a:latin typeface="Arial"/>
              <a:cs typeface="Arial"/>
            </a:endParaRPr>
          </a:p>
          <a:p>
            <a:pPr marL="818515" marR="1635125">
              <a:lnSpc>
                <a:spcPts val="1610"/>
              </a:lnSpc>
              <a:spcBef>
                <a:spcPts val="1120"/>
              </a:spcBef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Експортує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90% карбаміду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і 99%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аміаку 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у понад 30 країн</a:t>
            </a:r>
            <a:r>
              <a:rPr sz="1400" spc="-10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світу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751205">
              <a:lnSpc>
                <a:spcPts val="1645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Найбільша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морська перевалка аміаку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і</a:t>
            </a:r>
            <a:r>
              <a:rPr sz="1400" spc="1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карбаміду:</a:t>
            </a:r>
            <a:endParaRPr sz="1400" dirty="0">
              <a:latin typeface="Arial"/>
              <a:cs typeface="Arial"/>
            </a:endParaRPr>
          </a:p>
          <a:p>
            <a:pPr marL="751205">
              <a:lnSpc>
                <a:spcPts val="1645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аміак (4.0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млн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т),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карбамід (3.6 </a:t>
            </a:r>
            <a:r>
              <a:rPr sz="1400" spc="-10" dirty="0">
                <a:solidFill>
                  <a:srgbClr val="303030"/>
                </a:solidFill>
                <a:latin typeface="Arial"/>
                <a:cs typeface="Arial"/>
              </a:rPr>
              <a:t>млн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т)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і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метанол (1.0 млн</a:t>
            </a:r>
            <a:r>
              <a:rPr sz="1400" spc="7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т)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723900" marR="5080" indent="30480">
              <a:lnSpc>
                <a:spcPts val="1620"/>
              </a:lnSpc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Виробляє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1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млн тонн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карбаміду і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1,16 млн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т -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аміаку або  23% всього виробництва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карбаміду і 18% - аміаку в</a:t>
            </a:r>
            <a:r>
              <a:rPr sz="1400" spc="1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Україні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723900" marR="454025">
              <a:lnSpc>
                <a:spcPts val="1610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Модернізовано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потужності до 180 тис.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т на рік аміаку і 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240 </a:t>
            </a:r>
            <a:r>
              <a:rPr sz="1400" spc="-10" dirty="0">
                <a:solidFill>
                  <a:srgbClr val="303030"/>
                </a:solidFill>
                <a:latin typeface="Arial"/>
                <a:cs typeface="Arial"/>
              </a:rPr>
              <a:t>тис.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т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карбаміду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у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2000-2006</a:t>
            </a:r>
            <a:r>
              <a:rPr sz="1400" spc="2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роках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98090" algn="l"/>
              </a:tabLst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Пакет акцій</a:t>
            </a:r>
            <a:r>
              <a:rPr sz="1400" spc="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до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приватизації:	</a:t>
            </a:r>
            <a:r>
              <a:rPr sz="1800" b="1" spc="-7" baseline="2314" dirty="0">
                <a:solidFill>
                  <a:srgbClr val="FFFFFF"/>
                </a:solidFill>
                <a:latin typeface="Arial"/>
                <a:cs typeface="Arial"/>
              </a:rPr>
              <a:t>99%</a:t>
            </a:r>
            <a:endParaRPr sz="1800" baseline="2314" dirty="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729864" y="7872729"/>
            <a:ext cx="1210945" cy="304800"/>
          </a:xfrm>
          <a:custGeom>
            <a:avLst/>
            <a:gdLst/>
            <a:ahLst/>
            <a:cxnLst/>
            <a:rect l="l" t="t" r="r" b="b"/>
            <a:pathLst>
              <a:path w="1210945" h="304800">
                <a:moveTo>
                  <a:pt x="1160145" y="0"/>
                </a:moveTo>
                <a:lnTo>
                  <a:pt x="50800" y="0"/>
                </a:lnTo>
                <a:lnTo>
                  <a:pt x="31021" y="3990"/>
                </a:lnTo>
                <a:lnTo>
                  <a:pt x="14874" y="14874"/>
                </a:lnTo>
                <a:lnTo>
                  <a:pt x="3990" y="31021"/>
                </a:lnTo>
                <a:lnTo>
                  <a:pt x="0" y="50799"/>
                </a:lnTo>
                <a:lnTo>
                  <a:pt x="0" y="253999"/>
                </a:lnTo>
                <a:lnTo>
                  <a:pt x="3990" y="273778"/>
                </a:lnTo>
                <a:lnTo>
                  <a:pt x="14874" y="289925"/>
                </a:lnTo>
                <a:lnTo>
                  <a:pt x="31021" y="300809"/>
                </a:lnTo>
                <a:lnTo>
                  <a:pt x="50800" y="304799"/>
                </a:lnTo>
                <a:lnTo>
                  <a:pt x="1160145" y="304799"/>
                </a:lnTo>
                <a:lnTo>
                  <a:pt x="1179923" y="300809"/>
                </a:lnTo>
                <a:lnTo>
                  <a:pt x="1196070" y="289925"/>
                </a:lnTo>
                <a:lnTo>
                  <a:pt x="1206954" y="273778"/>
                </a:lnTo>
                <a:lnTo>
                  <a:pt x="1210945" y="253999"/>
                </a:lnTo>
                <a:lnTo>
                  <a:pt x="1210945" y="50799"/>
                </a:lnTo>
                <a:lnTo>
                  <a:pt x="1206954" y="31021"/>
                </a:lnTo>
                <a:lnTo>
                  <a:pt x="1196070" y="14874"/>
                </a:lnTo>
                <a:lnTo>
                  <a:pt x="1179923" y="3990"/>
                </a:lnTo>
                <a:lnTo>
                  <a:pt x="1160145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 txBox="1"/>
          <p:nvPr/>
        </p:nvSpPr>
        <p:spPr>
          <a:xfrm>
            <a:off x="2824098" y="7926069"/>
            <a:ext cx="103886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Грудень</a:t>
            </a:r>
            <a:r>
              <a:rPr sz="12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2016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127760" y="5462269"/>
            <a:ext cx="415290" cy="6527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1080135" y="3728719"/>
            <a:ext cx="569595" cy="5695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1080135" y="4417059"/>
            <a:ext cx="509904" cy="5099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1080135" y="4988559"/>
            <a:ext cx="534670" cy="4762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1080135" y="6245859"/>
            <a:ext cx="486409" cy="49148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1080135" y="6822440"/>
            <a:ext cx="509904" cy="5156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1857755" y="8306434"/>
            <a:ext cx="942594" cy="4381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 txBox="1"/>
          <p:nvPr/>
        </p:nvSpPr>
        <p:spPr>
          <a:xfrm>
            <a:off x="5060060" y="8419845"/>
            <a:ext cx="1328420" cy="371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05"/>
              </a:lnSpc>
            </a:pPr>
            <a:r>
              <a:rPr sz="1200" b="1" spc="-5" dirty="0">
                <a:solidFill>
                  <a:srgbClr val="303030"/>
                </a:solidFill>
                <a:latin typeface="Arial"/>
                <a:cs typeface="Arial"/>
              </a:rPr>
              <a:t>Антон</a:t>
            </a:r>
            <a:r>
              <a:rPr sz="1200" b="1" spc="-7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303030"/>
                </a:solidFill>
                <a:latin typeface="Arial"/>
                <a:cs typeface="Arial"/>
              </a:rPr>
              <a:t>Потапенко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405"/>
              </a:lnSpc>
            </a:pPr>
            <a:r>
              <a:rPr sz="1200" i="1" spc="-5" dirty="0">
                <a:solidFill>
                  <a:srgbClr val="303030"/>
                </a:solidFill>
                <a:latin typeface="Arial"/>
                <a:cs typeface="Arial"/>
              </a:rPr>
              <a:t>Директор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060060" y="8945626"/>
            <a:ext cx="136017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+44 </a:t>
            </a:r>
            <a:r>
              <a:rPr sz="1200" dirty="0">
                <a:solidFill>
                  <a:srgbClr val="303030"/>
                </a:solidFill>
                <a:latin typeface="Arial"/>
                <a:cs typeface="Arial"/>
              </a:rPr>
              <a:t>(20)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7567</a:t>
            </a:r>
            <a:r>
              <a:rPr sz="1200" spc="-7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8000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68120" y="9122664"/>
            <a:ext cx="5885180" cy="694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38325">
              <a:lnSpc>
                <a:spcPct val="100000"/>
              </a:lnSpc>
            </a:pPr>
            <a:r>
              <a:rPr sz="1200" u="sng" spc="-5" dirty="0">
                <a:solidFill>
                  <a:srgbClr val="303030"/>
                </a:solidFill>
                <a:latin typeface="Arial"/>
                <a:cs typeface="Arial"/>
                <a:hlinkClick r:id="rId9"/>
              </a:rPr>
              <a:t>sean.weissenberger@ubs.com</a:t>
            </a:r>
            <a:r>
              <a:rPr sz="1200" u="sng" spc="28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u="sng" spc="-5" dirty="0">
                <a:solidFill>
                  <a:srgbClr val="303030"/>
                </a:solidFill>
                <a:latin typeface="Arial"/>
                <a:cs typeface="Arial"/>
                <a:hlinkClick r:id="rId10"/>
              </a:rPr>
              <a:t>anton.potapenko@ubs.com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Детальніше:</a:t>
            </a:r>
            <a:r>
              <a:rPr sz="1400" spc="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privatization.gov.ua/opz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289685" y="1619249"/>
            <a:ext cx="4038600" cy="197167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object 27"/>
          <p:cNvSpPr/>
          <p:nvPr/>
        </p:nvSpPr>
        <p:spPr>
          <a:xfrm>
            <a:off x="2835910" y="2065527"/>
            <a:ext cx="183514" cy="15367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8" name="object 28"/>
          <p:cNvSpPr/>
          <p:nvPr/>
        </p:nvSpPr>
        <p:spPr>
          <a:xfrm>
            <a:off x="2835910" y="2065527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4" h="153669">
                <a:moveTo>
                  <a:pt x="0" y="58674"/>
                </a:moveTo>
                <a:lnTo>
                  <a:pt x="70103" y="58674"/>
                </a:lnTo>
                <a:lnTo>
                  <a:pt x="91820" y="0"/>
                </a:lnTo>
                <a:lnTo>
                  <a:pt x="113410" y="58674"/>
                </a:lnTo>
                <a:lnTo>
                  <a:pt x="183514" y="58674"/>
                </a:lnTo>
                <a:lnTo>
                  <a:pt x="126745" y="94996"/>
                </a:lnTo>
                <a:lnTo>
                  <a:pt x="148462" y="153670"/>
                </a:lnTo>
                <a:lnTo>
                  <a:pt x="91820" y="117348"/>
                </a:lnTo>
                <a:lnTo>
                  <a:pt x="35051" y="153670"/>
                </a:lnTo>
                <a:lnTo>
                  <a:pt x="56768" y="94996"/>
                </a:lnTo>
                <a:lnTo>
                  <a:pt x="0" y="58674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object 29"/>
          <p:cNvSpPr txBox="1"/>
          <p:nvPr/>
        </p:nvSpPr>
        <p:spPr>
          <a:xfrm>
            <a:off x="2984119" y="1934717"/>
            <a:ext cx="241300" cy="136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i="1" spc="-5" dirty="0">
                <a:solidFill>
                  <a:srgbClr val="404040"/>
                </a:solidFill>
                <a:latin typeface="Arial"/>
                <a:cs typeface="Arial"/>
              </a:rPr>
              <a:t>К</a:t>
            </a:r>
            <a:r>
              <a:rPr sz="800" b="1" i="1" dirty="0">
                <a:solidFill>
                  <a:srgbClr val="404040"/>
                </a:solidFill>
                <a:latin typeface="Arial"/>
                <a:cs typeface="Arial"/>
              </a:rPr>
              <a:t>иїв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ts val="1410"/>
              </a:lnSpc>
            </a:pPr>
            <a:fld id="{81D60167-4931-47E6-BA6A-407CBD079E47}" type="slidenum">
              <a:rPr dirty="0"/>
              <a:pPr marL="101600">
                <a:lnSpc>
                  <a:spcPts val="1410"/>
                </a:lnSpc>
              </a:pPr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2538" y="9605555"/>
            <a:ext cx="5715000" cy="457200"/>
          </a:xfrm>
          <a:custGeom>
            <a:avLst/>
            <a:gdLst/>
            <a:ahLst/>
            <a:cxnLst/>
            <a:rect l="l" t="t" r="r" b="b"/>
            <a:pathLst>
              <a:path w="5715000" h="457200">
                <a:moveTo>
                  <a:pt x="5276086" y="0"/>
                </a:moveTo>
                <a:lnTo>
                  <a:pt x="0" y="0"/>
                </a:lnTo>
                <a:lnTo>
                  <a:pt x="0" y="457200"/>
                </a:lnTo>
                <a:lnTo>
                  <a:pt x="5276086" y="457200"/>
                </a:lnTo>
                <a:lnTo>
                  <a:pt x="5714998" y="228600"/>
                </a:lnTo>
                <a:lnTo>
                  <a:pt x="5276086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835024"/>
            <a:ext cx="6681470" cy="571500"/>
          </a:xfrm>
          <a:custGeom>
            <a:avLst/>
            <a:gdLst/>
            <a:ahLst/>
            <a:cxnLst/>
            <a:rect l="l" t="t" r="r" b="b"/>
            <a:pathLst>
              <a:path w="6681470" h="571500">
                <a:moveTo>
                  <a:pt x="6073013" y="0"/>
                </a:moveTo>
                <a:lnTo>
                  <a:pt x="0" y="0"/>
                </a:lnTo>
                <a:lnTo>
                  <a:pt x="0" y="571500"/>
                </a:lnTo>
                <a:lnTo>
                  <a:pt x="6073013" y="571500"/>
                </a:lnTo>
                <a:lnTo>
                  <a:pt x="6681470" y="285750"/>
                </a:lnTo>
                <a:lnTo>
                  <a:pt x="6073013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068120" y="7542529"/>
            <a:ext cx="236791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Пакет акцій до</a:t>
            </a:r>
            <a:r>
              <a:rPr sz="1400" spc="-5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приватизації: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8120" y="7864093"/>
            <a:ext cx="138493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Період</a:t>
            </a:r>
            <a:r>
              <a:rPr sz="1400" spc="-6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аукціону: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8120" y="9703815"/>
            <a:ext cx="306705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Детальніше:</a:t>
            </a:r>
            <a:r>
              <a:rPr sz="1400" spc="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privatization.gov.ua/bank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21739" y="1922525"/>
            <a:ext cx="2986913" cy="17199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080135" y="4033900"/>
            <a:ext cx="5365115" cy="0"/>
          </a:xfrm>
          <a:custGeom>
            <a:avLst/>
            <a:gdLst/>
            <a:ahLst/>
            <a:cxnLst/>
            <a:rect l="l" t="t" r="r" b="b"/>
            <a:pathLst>
              <a:path w="5365115">
                <a:moveTo>
                  <a:pt x="0" y="0"/>
                </a:moveTo>
                <a:lnTo>
                  <a:pt x="5365115" y="0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107439" y="7316596"/>
            <a:ext cx="5240020" cy="0"/>
          </a:xfrm>
          <a:custGeom>
            <a:avLst/>
            <a:gdLst/>
            <a:ahLst/>
            <a:cxnLst/>
            <a:rect l="l" t="t" r="r" b="b"/>
            <a:pathLst>
              <a:path w="5240020">
                <a:moveTo>
                  <a:pt x="0" y="0"/>
                </a:moveTo>
                <a:lnTo>
                  <a:pt x="5240020" y="0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1080135" y="8297544"/>
            <a:ext cx="5257800" cy="635"/>
          </a:xfrm>
          <a:custGeom>
            <a:avLst/>
            <a:gdLst/>
            <a:ahLst/>
            <a:cxnLst/>
            <a:rect l="l" t="t" r="r" b="b"/>
            <a:pathLst>
              <a:path w="5257800" h="634">
                <a:moveTo>
                  <a:pt x="0" y="0"/>
                </a:moveTo>
                <a:lnTo>
                  <a:pt x="5257800" y="634"/>
                </a:lnTo>
              </a:path>
            </a:pathLst>
          </a:custGeom>
          <a:ln w="1904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3694429" y="7511541"/>
            <a:ext cx="495300" cy="304800"/>
          </a:xfrm>
          <a:custGeom>
            <a:avLst/>
            <a:gdLst/>
            <a:ahLst/>
            <a:cxnLst/>
            <a:rect l="l" t="t" r="r" b="b"/>
            <a:pathLst>
              <a:path w="495300" h="304800">
                <a:moveTo>
                  <a:pt x="444500" y="0"/>
                </a:moveTo>
                <a:lnTo>
                  <a:pt x="50800" y="0"/>
                </a:lnTo>
                <a:lnTo>
                  <a:pt x="31021" y="3990"/>
                </a:lnTo>
                <a:lnTo>
                  <a:pt x="14874" y="14874"/>
                </a:lnTo>
                <a:lnTo>
                  <a:pt x="3990" y="31021"/>
                </a:lnTo>
                <a:lnTo>
                  <a:pt x="0" y="50800"/>
                </a:lnTo>
                <a:lnTo>
                  <a:pt x="0" y="254000"/>
                </a:lnTo>
                <a:lnTo>
                  <a:pt x="3990" y="273778"/>
                </a:lnTo>
                <a:lnTo>
                  <a:pt x="14874" y="289925"/>
                </a:lnTo>
                <a:lnTo>
                  <a:pt x="31021" y="300809"/>
                </a:lnTo>
                <a:lnTo>
                  <a:pt x="50800" y="304800"/>
                </a:lnTo>
                <a:lnTo>
                  <a:pt x="444500" y="304800"/>
                </a:lnTo>
                <a:lnTo>
                  <a:pt x="464278" y="300809"/>
                </a:lnTo>
                <a:lnTo>
                  <a:pt x="480425" y="289925"/>
                </a:lnTo>
                <a:lnTo>
                  <a:pt x="491309" y="273778"/>
                </a:lnTo>
                <a:lnTo>
                  <a:pt x="495300" y="254000"/>
                </a:lnTo>
                <a:lnTo>
                  <a:pt x="495300" y="50800"/>
                </a:lnTo>
                <a:lnTo>
                  <a:pt x="491309" y="31021"/>
                </a:lnTo>
                <a:lnTo>
                  <a:pt x="480425" y="14874"/>
                </a:lnTo>
                <a:lnTo>
                  <a:pt x="464278" y="3990"/>
                </a:lnTo>
                <a:lnTo>
                  <a:pt x="444500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 txBox="1"/>
          <p:nvPr/>
        </p:nvSpPr>
        <p:spPr>
          <a:xfrm>
            <a:off x="3788790" y="7564881"/>
            <a:ext cx="33210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884804" y="7886700"/>
            <a:ext cx="1304925" cy="304800"/>
          </a:xfrm>
          <a:custGeom>
            <a:avLst/>
            <a:gdLst/>
            <a:ahLst/>
            <a:cxnLst/>
            <a:rect l="l" t="t" r="r" b="b"/>
            <a:pathLst>
              <a:path w="1304925" h="304800">
                <a:moveTo>
                  <a:pt x="1254124" y="0"/>
                </a:moveTo>
                <a:lnTo>
                  <a:pt x="50800" y="0"/>
                </a:lnTo>
                <a:lnTo>
                  <a:pt x="31021" y="3990"/>
                </a:lnTo>
                <a:lnTo>
                  <a:pt x="14874" y="14874"/>
                </a:lnTo>
                <a:lnTo>
                  <a:pt x="3990" y="31021"/>
                </a:lnTo>
                <a:lnTo>
                  <a:pt x="0" y="50799"/>
                </a:lnTo>
                <a:lnTo>
                  <a:pt x="0" y="253999"/>
                </a:lnTo>
                <a:lnTo>
                  <a:pt x="3990" y="273778"/>
                </a:lnTo>
                <a:lnTo>
                  <a:pt x="14874" y="289925"/>
                </a:lnTo>
                <a:lnTo>
                  <a:pt x="31021" y="300809"/>
                </a:lnTo>
                <a:lnTo>
                  <a:pt x="50800" y="304799"/>
                </a:lnTo>
                <a:lnTo>
                  <a:pt x="1254124" y="304799"/>
                </a:lnTo>
                <a:lnTo>
                  <a:pt x="1273903" y="300809"/>
                </a:lnTo>
                <a:lnTo>
                  <a:pt x="1290050" y="289925"/>
                </a:lnTo>
                <a:lnTo>
                  <a:pt x="1300934" y="273778"/>
                </a:lnTo>
                <a:lnTo>
                  <a:pt x="1304924" y="253999"/>
                </a:lnTo>
                <a:lnTo>
                  <a:pt x="1304924" y="50799"/>
                </a:lnTo>
                <a:lnTo>
                  <a:pt x="1300934" y="31021"/>
                </a:lnTo>
                <a:lnTo>
                  <a:pt x="1290050" y="14874"/>
                </a:lnTo>
                <a:lnTo>
                  <a:pt x="1273903" y="3990"/>
                </a:lnTo>
                <a:lnTo>
                  <a:pt x="1254124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 txBox="1"/>
          <p:nvPr/>
        </p:nvSpPr>
        <p:spPr>
          <a:xfrm>
            <a:off x="2979547" y="7942833"/>
            <a:ext cx="113538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Листопад</a:t>
            </a:r>
            <a:r>
              <a:rPr sz="12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2016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64132" y="863345"/>
            <a:ext cx="3967479" cy="972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75"/>
              </a:lnSpc>
            </a:pPr>
            <a:r>
              <a:rPr sz="2000" b="1" dirty="0">
                <a:latin typeface="Arial"/>
                <a:cs typeface="Arial"/>
              </a:rPr>
              <a:t>Банк </a:t>
            </a:r>
            <a:r>
              <a:rPr sz="2000" b="1" spc="-5" dirty="0">
                <a:latin typeface="Arial"/>
                <a:cs typeface="Arial"/>
              </a:rPr>
              <a:t>реконструкції </a:t>
            </a:r>
            <a:r>
              <a:rPr sz="2000" b="1" spc="-10" dirty="0">
                <a:latin typeface="Arial"/>
                <a:cs typeface="Arial"/>
              </a:rPr>
              <a:t>та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розвитку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ts val="1655"/>
              </a:lnSpc>
            </a:pPr>
            <a:r>
              <a:rPr sz="1400" i="1" dirty="0">
                <a:latin typeface="Arial"/>
                <a:cs typeface="Arial"/>
              </a:rPr>
              <a:t>Банківська</a:t>
            </a:r>
            <a:r>
              <a:rPr sz="1400" i="1" spc="-100" dirty="0">
                <a:latin typeface="Arial"/>
                <a:cs typeface="Arial"/>
              </a:rPr>
              <a:t> </a:t>
            </a:r>
            <a:r>
              <a:rPr sz="1400" i="1" dirty="0">
                <a:latin typeface="Arial"/>
                <a:cs typeface="Arial"/>
              </a:rPr>
              <a:t>справа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 marL="476884">
              <a:lnSpc>
                <a:spcPct val="100000"/>
              </a:lnSpc>
            </a:pPr>
            <a:r>
              <a:rPr sz="1200" b="1" spc="-5" dirty="0">
                <a:solidFill>
                  <a:srgbClr val="404040"/>
                </a:solidFill>
                <a:latin typeface="Arial"/>
                <a:cs typeface="Arial"/>
              </a:rPr>
              <a:t>Карта</a:t>
            </a:r>
            <a:r>
              <a:rPr sz="1200" b="1" spc="-7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404040"/>
                </a:solidFill>
                <a:latin typeface="Arial"/>
                <a:cs typeface="Arial"/>
              </a:rPr>
              <a:t>України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028189" y="4209414"/>
            <a:ext cx="4337050" cy="2964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180" marR="5080">
              <a:lnSpc>
                <a:spcPts val="1610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Банк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був створений для надання фінансової  допомоги компаніям, зайнятим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в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інноваційній</a:t>
            </a:r>
            <a:r>
              <a:rPr sz="1400" spc="3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сфері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48895">
              <a:lnSpc>
                <a:spcPct val="100000"/>
              </a:lnSpc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36</a:t>
            </a:r>
            <a:r>
              <a:rPr sz="1400" spc="-3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співробітників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800" dirty="0">
              <a:latin typeface="Times New Roman"/>
              <a:cs typeface="Times New Roman"/>
            </a:endParaRPr>
          </a:p>
          <a:p>
            <a:pPr marL="12700" marR="306705">
              <a:lnSpc>
                <a:spcPts val="1620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$5.6 </a:t>
            </a:r>
            <a:r>
              <a:rPr sz="1400" spc="-10" dirty="0">
                <a:solidFill>
                  <a:srgbClr val="303030"/>
                </a:solidFill>
                <a:latin typeface="Arial"/>
                <a:cs typeface="Arial"/>
              </a:rPr>
              <a:t>млн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сумарних активів, $2.6 млн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фінансових 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зобов’язань станом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на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грудень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2015</a:t>
            </a:r>
            <a:r>
              <a:rPr sz="1400" spc="-1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року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100" dirty="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$1.1 </a:t>
            </a:r>
            <a:r>
              <a:rPr sz="1400" spc="-10" dirty="0">
                <a:solidFill>
                  <a:srgbClr val="303030"/>
                </a:solidFill>
                <a:latin typeface="Arial"/>
                <a:cs typeface="Arial"/>
              </a:rPr>
              <a:t>млн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річний </a:t>
            </a:r>
            <a:r>
              <a:rPr sz="1400" spc="-10" dirty="0">
                <a:solidFill>
                  <a:srgbClr val="303030"/>
                </a:solidFill>
                <a:latin typeface="Arial"/>
                <a:cs typeface="Arial"/>
              </a:rPr>
              <a:t>дохід,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0.6 -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EBITDA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в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2015</a:t>
            </a:r>
            <a:r>
              <a:rPr sz="1400" spc="4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році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00" dirty="0">
              <a:latin typeface="Times New Roman"/>
              <a:cs typeface="Times New Roman"/>
            </a:endParaRPr>
          </a:p>
          <a:p>
            <a:pPr marL="21590" marR="169545">
              <a:lnSpc>
                <a:spcPct val="96100"/>
              </a:lnSpc>
              <a:spcBef>
                <a:spcPts val="5"/>
              </a:spcBef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Диверсифіковані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джерела доходів ($): 0.046 млн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-  інші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банки,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0.61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млн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клієнти, 0,43 млн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угоди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з  цінними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паперами, 0,02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інші</a:t>
            </a:r>
            <a:r>
              <a:rPr sz="1400" spc="-2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доходи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241425" y="4101464"/>
            <a:ext cx="548639" cy="5486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1190625" y="4580889"/>
            <a:ext cx="648335" cy="64833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1301750" y="5276849"/>
            <a:ext cx="445769" cy="44577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1352550" y="5909944"/>
            <a:ext cx="431292" cy="43129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1353819" y="6567169"/>
            <a:ext cx="442594" cy="44259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2534920" y="2314447"/>
            <a:ext cx="183515" cy="15366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2534920" y="2314447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4" h="153669">
                <a:moveTo>
                  <a:pt x="0" y="58674"/>
                </a:moveTo>
                <a:lnTo>
                  <a:pt x="70104" y="58674"/>
                </a:lnTo>
                <a:lnTo>
                  <a:pt x="91821" y="0"/>
                </a:lnTo>
                <a:lnTo>
                  <a:pt x="113411" y="58674"/>
                </a:lnTo>
                <a:lnTo>
                  <a:pt x="183515" y="58674"/>
                </a:lnTo>
                <a:lnTo>
                  <a:pt x="126746" y="94995"/>
                </a:lnTo>
                <a:lnTo>
                  <a:pt x="148462" y="153669"/>
                </a:lnTo>
                <a:lnTo>
                  <a:pt x="91821" y="117347"/>
                </a:lnTo>
                <a:lnTo>
                  <a:pt x="35052" y="153669"/>
                </a:lnTo>
                <a:lnTo>
                  <a:pt x="56768" y="94995"/>
                </a:lnTo>
                <a:lnTo>
                  <a:pt x="0" y="58674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 txBox="1"/>
          <p:nvPr/>
        </p:nvSpPr>
        <p:spPr>
          <a:xfrm>
            <a:off x="2507107" y="2504693"/>
            <a:ext cx="241300" cy="136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i="1" spc="-5" dirty="0">
                <a:solidFill>
                  <a:srgbClr val="404040"/>
                </a:solidFill>
                <a:latin typeface="Arial"/>
                <a:cs typeface="Arial"/>
              </a:rPr>
              <a:t>К</a:t>
            </a:r>
            <a:r>
              <a:rPr sz="800" b="1" i="1" dirty="0">
                <a:solidFill>
                  <a:srgbClr val="404040"/>
                </a:solidFill>
                <a:latin typeface="Arial"/>
                <a:cs typeface="Arial"/>
              </a:rPr>
              <a:t>иїв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ts val="1410"/>
              </a:lnSpc>
            </a:pPr>
            <a:fld id="{81D60167-4931-47E6-BA6A-407CBD079E47}" type="slidenum">
              <a:rPr dirty="0"/>
              <a:pPr marL="101600">
                <a:lnSpc>
                  <a:spcPts val="1410"/>
                </a:lnSpc>
              </a:pPr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796" y="797559"/>
            <a:ext cx="6858000" cy="571500"/>
          </a:xfrm>
          <a:custGeom>
            <a:avLst/>
            <a:gdLst/>
            <a:ahLst/>
            <a:cxnLst/>
            <a:rect l="l" t="t" r="r" b="b"/>
            <a:pathLst>
              <a:path w="6858000" h="571500">
                <a:moveTo>
                  <a:pt x="6352665" y="0"/>
                </a:moveTo>
                <a:lnTo>
                  <a:pt x="0" y="0"/>
                </a:lnTo>
                <a:lnTo>
                  <a:pt x="0" y="571500"/>
                </a:lnTo>
                <a:lnTo>
                  <a:pt x="6352665" y="571500"/>
                </a:lnTo>
                <a:lnTo>
                  <a:pt x="6857998" y="285750"/>
                </a:lnTo>
                <a:lnTo>
                  <a:pt x="6352665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9548164"/>
            <a:ext cx="6772909" cy="457200"/>
          </a:xfrm>
          <a:custGeom>
            <a:avLst/>
            <a:gdLst/>
            <a:ahLst/>
            <a:cxnLst/>
            <a:rect l="l" t="t" r="r" b="b"/>
            <a:pathLst>
              <a:path w="6772909" h="457200">
                <a:moveTo>
                  <a:pt x="6316472" y="0"/>
                </a:moveTo>
                <a:lnTo>
                  <a:pt x="0" y="0"/>
                </a:lnTo>
                <a:lnTo>
                  <a:pt x="0" y="457200"/>
                </a:lnTo>
                <a:lnTo>
                  <a:pt x="6316472" y="457200"/>
                </a:lnTo>
                <a:lnTo>
                  <a:pt x="6772909" y="228600"/>
                </a:lnTo>
                <a:lnTo>
                  <a:pt x="6316472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78739" y="9581895"/>
            <a:ext cx="6208395" cy="361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4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Детальна</a:t>
            </a:r>
            <a:r>
              <a:rPr sz="1400" spc="-6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інформація: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ts val="1065"/>
              </a:lnSpc>
            </a:pPr>
            <a:r>
              <a:rPr sz="900" spc="-5" dirty="0">
                <a:solidFill>
                  <a:srgbClr val="333333"/>
                </a:solidFill>
                <a:latin typeface="Arial"/>
                <a:cs typeface="Arial"/>
              </a:rPr>
              <a:t>https://</a:t>
            </a:r>
            <a:r>
              <a:rPr sz="900" spc="-5" dirty="0">
                <a:solidFill>
                  <a:srgbClr val="333333"/>
                </a:solidFill>
                <a:latin typeface="Arial"/>
                <a:cs typeface="Arial"/>
                <a:hlinkClick r:id="rId2"/>
              </a:rPr>
              <a:t>www.energy-community.org/portal/page/portal/ENC_HOME/AREAS_OF_WORK/Implementation/Ukraine/Electricity</a:t>
            </a:r>
            <a:endParaRPr sz="900" dirty="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80820" y="2144521"/>
          <a:ext cx="5935674" cy="67005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0621"/>
                <a:gridCol w="2233066"/>
                <a:gridCol w="1981987"/>
              </a:tblGrid>
              <a:tr h="14618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321310" marR="255904" indent="91440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Енергетичне  </a:t>
                      </a:r>
                      <a:r>
                        <a:rPr sz="1200" b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зако</a:t>
                      </a:r>
                      <a:r>
                        <a:rPr sz="1200" b="1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b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200" b="1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</a:t>
                      </a:r>
                      <a:r>
                        <a:rPr sz="1200" b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</a:t>
                      </a:r>
                      <a:r>
                        <a:rPr sz="1200" b="1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200" b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ст</a:t>
                      </a:r>
                      <a:r>
                        <a:rPr sz="1200" b="1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200" b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о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FFD966"/>
                      </a:solidFill>
                      <a:prstDash val="solid"/>
                    </a:lnT>
                    <a:lnB w="6095">
                      <a:solidFill>
                        <a:srgbClr val="FFD9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 marR="212725">
                        <a:lnSpc>
                          <a:spcPts val="1380"/>
                        </a:lnSpc>
                        <a:spcBef>
                          <a:spcPts val="60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Новий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закон спрямований  на дотримання третього  Енергетичного Пакета</a:t>
                      </a:r>
                      <a:r>
                        <a:rPr sz="1200" spc="-4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ЄС.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126364" marR="412750">
                        <a:lnSpc>
                          <a:spcPct val="95900"/>
                        </a:lnSpc>
                        <a:spcBef>
                          <a:spcPts val="560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Розподіл операцій  обленерго на розподіл і  постачання.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T w="6096">
                      <a:solidFill>
                        <a:srgbClr val="FFD966"/>
                      </a:solidFill>
                      <a:prstDash val="solid"/>
                    </a:lnT>
                    <a:lnB w="6095">
                      <a:solidFill>
                        <a:srgbClr val="FFD9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166370">
                        <a:lnSpc>
                          <a:spcPts val="1380"/>
                        </a:lnSpc>
                        <a:spcBef>
                          <a:spcPts val="600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Схвалено Парламентом  України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у першому  читанні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22 вересня</a:t>
                      </a:r>
                      <a:r>
                        <a:rPr sz="1200" spc="-5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2016  року.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71755" marR="197485">
                        <a:lnSpc>
                          <a:spcPts val="1380"/>
                        </a:lnSpc>
                        <a:spcBef>
                          <a:spcPts val="60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Остаточне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схвалення 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закону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очікується в</a:t>
                      </a:r>
                      <a:r>
                        <a:rPr sz="1200" spc="-4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кінці  2016</a:t>
                      </a:r>
                      <a:r>
                        <a:rPr sz="1200" spc="-8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року.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T w="6096">
                      <a:solidFill>
                        <a:srgbClr val="FFD966"/>
                      </a:solidFill>
                      <a:prstDash val="solid"/>
                    </a:lnT>
                    <a:lnB w="6095">
                      <a:solidFill>
                        <a:srgbClr val="FFD966"/>
                      </a:solidFill>
                      <a:prstDash val="solid"/>
                    </a:lnB>
                  </a:tcPr>
                </a:tc>
              </a:tr>
              <a:tr h="11871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405130" marR="337185" indent="-1270" algn="ctr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Закон про  н</a:t>
                      </a:r>
                      <a:r>
                        <a:rPr sz="1200" b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ез</a:t>
                      </a:r>
                      <a:r>
                        <a:rPr sz="1200" b="1" spc="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</a:t>
                      </a:r>
                      <a:r>
                        <a:rPr sz="1200" b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л</a:t>
                      </a:r>
                      <a:r>
                        <a:rPr sz="1200" b="1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200" b="1" spc="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b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ого  </a:t>
                      </a:r>
                      <a:r>
                        <a:rPr sz="12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регулятора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5">
                      <a:solidFill>
                        <a:srgbClr val="FFD966"/>
                      </a:solidFill>
                      <a:prstDash val="solid"/>
                    </a:lnT>
                    <a:lnB w="6096">
                      <a:solidFill>
                        <a:srgbClr val="FFD9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 marR="404495">
                        <a:lnSpc>
                          <a:spcPts val="1380"/>
                        </a:lnSpc>
                        <a:spcBef>
                          <a:spcPts val="600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Збільшення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політичної</a:t>
                      </a:r>
                      <a:r>
                        <a:rPr sz="1200" spc="-7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і  фінансової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автономії 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регулятора.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T w="6095">
                      <a:solidFill>
                        <a:srgbClr val="FFD966"/>
                      </a:solidFill>
                      <a:prstDash val="solid"/>
                    </a:lnT>
                    <a:lnB w="6096">
                      <a:solidFill>
                        <a:srgbClr val="FFD9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142875">
                        <a:lnSpc>
                          <a:spcPts val="1380"/>
                        </a:lnSpc>
                        <a:spcBef>
                          <a:spcPts val="600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Ухвалено Парламентом  України </a:t>
                      </a:r>
                      <a:r>
                        <a:rPr sz="12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22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вересня 2016  року.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T w="6095">
                      <a:solidFill>
                        <a:srgbClr val="FFD966"/>
                      </a:solidFill>
                      <a:prstDash val="solid"/>
                    </a:lnT>
                    <a:lnB w="6096">
                      <a:solidFill>
                        <a:srgbClr val="FFD966"/>
                      </a:solidFill>
                      <a:prstDash val="solid"/>
                    </a:lnB>
                  </a:tcPr>
                </a:tc>
              </a:tr>
              <a:tr h="21628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59690" algn="ctr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RAB </a:t>
                      </a:r>
                      <a:r>
                        <a:rPr sz="1200" b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200" b="1" spc="-5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тариф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FFD966"/>
                      </a:solidFill>
                      <a:prstDash val="solid"/>
                    </a:lnT>
                    <a:lnB w="6095">
                      <a:solidFill>
                        <a:srgbClr val="FFD9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 marR="307340">
                        <a:lnSpc>
                          <a:spcPct val="95900"/>
                        </a:lnSpc>
                        <a:spcBef>
                          <a:spcPts val="560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Тарифи будуть</a:t>
                      </a:r>
                      <a:r>
                        <a:rPr sz="1200" spc="-5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включати 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регульовані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норми 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прибутковості на нові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та 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існуючі</a:t>
                      </a:r>
                      <a:r>
                        <a:rPr sz="1200" spc="-7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активи.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126364" marR="89535">
                        <a:lnSpc>
                          <a:spcPts val="1380"/>
                        </a:lnSpc>
                        <a:spcBef>
                          <a:spcPts val="630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Відібрані обленерго  отримають тариф на 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трирічний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термін з 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можливістю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продовження  ще на п'ять років,  зменшуючи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ризики </a:t>
                      </a:r>
                      <a:r>
                        <a:rPr sz="12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для 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майбутніх грошових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потоків.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71120" marB="0">
                    <a:lnT w="6096">
                      <a:solidFill>
                        <a:srgbClr val="FFD966"/>
                      </a:solidFill>
                      <a:prstDash val="solid"/>
                    </a:lnT>
                    <a:lnB w="6095">
                      <a:solidFill>
                        <a:srgbClr val="FFD9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152400">
                        <a:lnSpc>
                          <a:spcPts val="1380"/>
                        </a:lnSpc>
                        <a:spcBef>
                          <a:spcPts val="600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Ініціатива методології 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RAB-тарифу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вже  узгоджена</a:t>
                      </a:r>
                      <a:r>
                        <a:rPr sz="1200" spc="-8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Регулятором.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71755" marR="150495">
                        <a:lnSpc>
                          <a:spcPts val="1380"/>
                        </a:lnSpc>
                        <a:spcBef>
                          <a:spcPts val="600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Завершення методології  оцінки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активів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і  привабливих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ставок 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прибутковості очікується  до кінця 2016</a:t>
                      </a:r>
                      <a:r>
                        <a:rPr sz="1200" spc="-4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року.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T w="6096">
                      <a:solidFill>
                        <a:srgbClr val="FFD966"/>
                      </a:solidFill>
                      <a:prstDash val="solid"/>
                    </a:lnT>
                    <a:lnB w="6095">
                      <a:solidFill>
                        <a:srgbClr val="FFD966"/>
                      </a:solidFill>
                      <a:prstDash val="solid"/>
                    </a:lnB>
                  </a:tcPr>
                </a:tc>
              </a:tr>
              <a:tr h="18886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850" dirty="0">
                        <a:latin typeface="Times New Roman"/>
                        <a:cs typeface="Times New Roman"/>
                      </a:endParaRPr>
                    </a:p>
                    <a:p>
                      <a:pPr marL="55880" algn="ctr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Тарифна</a:t>
                      </a:r>
                      <a:r>
                        <a:rPr sz="1200" b="1" spc="-6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реформа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5">
                      <a:solidFill>
                        <a:srgbClr val="FFD966"/>
                      </a:solidFill>
                      <a:prstDash val="solid"/>
                    </a:lnT>
                    <a:lnB w="6096">
                      <a:solidFill>
                        <a:srgbClr val="FFD9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 marR="64135">
                        <a:lnSpc>
                          <a:spcPct val="95900"/>
                        </a:lnSpc>
                        <a:spcBef>
                          <a:spcPts val="560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Тарифи для населення  зростуть в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3,5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рази </a:t>
                      </a:r>
                      <a:r>
                        <a:rPr sz="12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до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рівня  компенсації витрат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до 2017 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року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для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скорочення 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перехресного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субсидування.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71120" marB="0">
                    <a:lnT w="6095">
                      <a:solidFill>
                        <a:srgbClr val="FFD966"/>
                      </a:solidFill>
                      <a:prstDash val="solid"/>
                    </a:lnT>
                    <a:lnB w="6096">
                      <a:solidFill>
                        <a:srgbClr val="FFD9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69850">
                        <a:lnSpc>
                          <a:spcPts val="1380"/>
                        </a:lnSpc>
                        <a:spcBef>
                          <a:spcPts val="600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Реалізація запланована в  п'ять</a:t>
                      </a:r>
                      <a:r>
                        <a:rPr sz="1200" spc="-8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етапів.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71755" marR="160020">
                        <a:lnSpc>
                          <a:spcPts val="1380"/>
                        </a:lnSpc>
                        <a:spcBef>
                          <a:spcPts val="60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Станом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липень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2016  року, чотири з п'яти 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етапів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зростання  відбулися за</a:t>
                      </a:r>
                      <a:r>
                        <a:rPr sz="1200" spc="-6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розкладом.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71755" marR="374015">
                        <a:lnSpc>
                          <a:spcPts val="1380"/>
                        </a:lnSpc>
                        <a:spcBef>
                          <a:spcPts val="600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Фінальне</a:t>
                      </a:r>
                      <a:r>
                        <a:rPr sz="1200" spc="-4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підвищення  очікується 1</a:t>
                      </a:r>
                      <a:r>
                        <a:rPr sz="1200" spc="-5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березня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ts val="1345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2017</a:t>
                      </a:r>
                      <a:r>
                        <a:rPr sz="1200" spc="-8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року.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T w="6095">
                      <a:solidFill>
                        <a:srgbClr val="FFD966"/>
                      </a:solidFill>
                      <a:prstDash val="solid"/>
                    </a:lnT>
                    <a:lnB w="6096">
                      <a:solidFill>
                        <a:srgbClr val="FFD966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068120" y="814577"/>
            <a:ext cx="5182235" cy="1135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1610">
              <a:lnSpc>
                <a:spcPts val="2375"/>
              </a:lnSpc>
            </a:pPr>
            <a:r>
              <a:rPr sz="2000" b="1" spc="-5" dirty="0">
                <a:latin typeface="Arial"/>
                <a:cs typeface="Arial"/>
              </a:rPr>
              <a:t>Реформи Сектору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Електроенергетики</a:t>
            </a:r>
            <a:endParaRPr sz="2000" dirty="0">
              <a:latin typeface="Arial"/>
              <a:cs typeface="Arial"/>
            </a:endParaRPr>
          </a:p>
          <a:p>
            <a:pPr marL="181610">
              <a:lnSpc>
                <a:spcPts val="1655"/>
              </a:lnSpc>
            </a:pPr>
            <a:r>
              <a:rPr sz="1400" i="1" dirty="0">
                <a:latin typeface="Arial"/>
                <a:cs typeface="Arial"/>
              </a:rPr>
              <a:t>Регулювання </a:t>
            </a:r>
            <a:r>
              <a:rPr sz="1400" i="1" spc="-5" dirty="0">
                <a:latin typeface="Arial"/>
                <a:cs typeface="Arial"/>
              </a:rPr>
              <a:t>та</a:t>
            </a:r>
            <a:r>
              <a:rPr sz="1400" i="1" spc="-40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Законодавство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350" dirty="0">
                <a:solidFill>
                  <a:srgbClr val="333333"/>
                </a:solidFill>
                <a:latin typeface="Arial"/>
                <a:cs typeface="Arial"/>
              </a:rPr>
              <a:t>Зміна </a:t>
            </a:r>
            <a:r>
              <a:rPr sz="1350" spc="-5" dirty="0">
                <a:solidFill>
                  <a:srgbClr val="333333"/>
                </a:solidFill>
                <a:latin typeface="Arial"/>
                <a:cs typeface="Arial"/>
              </a:rPr>
              <a:t>енергетичного законодавства </a:t>
            </a:r>
            <a:r>
              <a:rPr sz="1350" dirty="0">
                <a:solidFill>
                  <a:srgbClr val="333333"/>
                </a:solidFill>
                <a:latin typeface="Arial"/>
                <a:cs typeface="Arial"/>
              </a:rPr>
              <a:t>в </a:t>
            </a:r>
            <a:r>
              <a:rPr sz="1350" spc="-5" dirty="0">
                <a:solidFill>
                  <a:srgbClr val="333333"/>
                </a:solidFill>
                <a:latin typeface="Arial"/>
                <a:cs typeface="Arial"/>
              </a:rPr>
              <a:t>інтересах учасників</a:t>
            </a:r>
            <a:r>
              <a:rPr sz="1350" spc="8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350" spc="-5" dirty="0">
                <a:solidFill>
                  <a:srgbClr val="333333"/>
                </a:solidFill>
                <a:latin typeface="Arial"/>
                <a:cs typeface="Arial"/>
              </a:rPr>
              <a:t>ринку: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736725" y="2455036"/>
            <a:ext cx="405130" cy="405765"/>
          </a:xfrm>
          <a:custGeom>
            <a:avLst/>
            <a:gdLst/>
            <a:ahLst/>
            <a:cxnLst/>
            <a:rect l="l" t="t" r="r" b="b"/>
            <a:pathLst>
              <a:path w="405130" h="405764">
                <a:moveTo>
                  <a:pt x="202564" y="0"/>
                </a:moveTo>
                <a:lnTo>
                  <a:pt x="155954" y="5336"/>
                </a:lnTo>
                <a:lnTo>
                  <a:pt x="113254" y="20551"/>
                </a:lnTo>
                <a:lnTo>
                  <a:pt x="75652" y="44447"/>
                </a:lnTo>
                <a:lnTo>
                  <a:pt x="44337" y="75829"/>
                </a:lnTo>
                <a:lnTo>
                  <a:pt x="20497" y="113503"/>
                </a:lnTo>
                <a:lnTo>
                  <a:pt x="5322" y="156274"/>
                </a:lnTo>
                <a:lnTo>
                  <a:pt x="0" y="202946"/>
                </a:lnTo>
                <a:lnTo>
                  <a:pt x="5322" y="249370"/>
                </a:lnTo>
                <a:lnTo>
                  <a:pt x="20497" y="292029"/>
                </a:lnTo>
                <a:lnTo>
                  <a:pt x="44337" y="329692"/>
                </a:lnTo>
                <a:lnTo>
                  <a:pt x="75652" y="361128"/>
                </a:lnTo>
                <a:lnTo>
                  <a:pt x="113254" y="385105"/>
                </a:lnTo>
                <a:lnTo>
                  <a:pt x="155954" y="400395"/>
                </a:lnTo>
                <a:lnTo>
                  <a:pt x="202564" y="405765"/>
                </a:lnTo>
                <a:lnTo>
                  <a:pt x="248895" y="400395"/>
                </a:lnTo>
                <a:lnTo>
                  <a:pt x="291487" y="385105"/>
                </a:lnTo>
                <a:lnTo>
                  <a:pt x="329104" y="361128"/>
                </a:lnTo>
                <a:lnTo>
                  <a:pt x="360513" y="329692"/>
                </a:lnTo>
                <a:lnTo>
                  <a:pt x="382654" y="294894"/>
                </a:lnTo>
                <a:lnTo>
                  <a:pt x="116331" y="294894"/>
                </a:lnTo>
                <a:lnTo>
                  <a:pt x="114681" y="294004"/>
                </a:lnTo>
                <a:lnTo>
                  <a:pt x="113156" y="292480"/>
                </a:lnTo>
                <a:lnTo>
                  <a:pt x="109219" y="289305"/>
                </a:lnTo>
                <a:lnTo>
                  <a:pt x="109219" y="283718"/>
                </a:lnTo>
                <a:lnTo>
                  <a:pt x="113156" y="280543"/>
                </a:lnTo>
                <a:lnTo>
                  <a:pt x="160655" y="232282"/>
                </a:lnTo>
                <a:lnTo>
                  <a:pt x="155928" y="224153"/>
                </a:lnTo>
                <a:lnTo>
                  <a:pt x="152463" y="215344"/>
                </a:lnTo>
                <a:lnTo>
                  <a:pt x="150332" y="206083"/>
                </a:lnTo>
                <a:lnTo>
                  <a:pt x="149606" y="196596"/>
                </a:lnTo>
                <a:lnTo>
                  <a:pt x="150631" y="184884"/>
                </a:lnTo>
                <a:lnTo>
                  <a:pt x="153717" y="173767"/>
                </a:lnTo>
                <a:lnTo>
                  <a:pt x="158875" y="163556"/>
                </a:lnTo>
                <a:lnTo>
                  <a:pt x="166116" y="154558"/>
                </a:lnTo>
                <a:lnTo>
                  <a:pt x="196214" y="125222"/>
                </a:lnTo>
                <a:lnTo>
                  <a:pt x="193039" y="121285"/>
                </a:lnTo>
                <a:lnTo>
                  <a:pt x="193039" y="116586"/>
                </a:lnTo>
                <a:lnTo>
                  <a:pt x="196214" y="113411"/>
                </a:lnTo>
                <a:lnTo>
                  <a:pt x="199389" y="109347"/>
                </a:lnTo>
                <a:lnTo>
                  <a:pt x="247706" y="109347"/>
                </a:lnTo>
                <a:lnTo>
                  <a:pt x="265049" y="91948"/>
                </a:lnTo>
                <a:lnTo>
                  <a:pt x="370765" y="91948"/>
                </a:lnTo>
                <a:lnTo>
                  <a:pt x="360513" y="75829"/>
                </a:lnTo>
                <a:lnTo>
                  <a:pt x="329104" y="44447"/>
                </a:lnTo>
                <a:lnTo>
                  <a:pt x="291487" y="20551"/>
                </a:lnTo>
                <a:lnTo>
                  <a:pt x="248895" y="5336"/>
                </a:lnTo>
                <a:lnTo>
                  <a:pt x="202564" y="0"/>
                </a:lnTo>
                <a:close/>
              </a:path>
              <a:path w="405130" h="405764">
                <a:moveTo>
                  <a:pt x="173227" y="244094"/>
                </a:moveTo>
                <a:lnTo>
                  <a:pt x="123443" y="294004"/>
                </a:lnTo>
                <a:lnTo>
                  <a:pt x="121031" y="294894"/>
                </a:lnTo>
                <a:lnTo>
                  <a:pt x="382654" y="294894"/>
                </a:lnTo>
                <a:lnTo>
                  <a:pt x="384476" y="292029"/>
                </a:lnTo>
                <a:lnTo>
                  <a:pt x="397374" y="256031"/>
                </a:lnTo>
                <a:lnTo>
                  <a:pt x="208152" y="256031"/>
                </a:lnTo>
                <a:lnTo>
                  <a:pt x="198677" y="255291"/>
                </a:lnTo>
                <a:lnTo>
                  <a:pt x="189499" y="253063"/>
                </a:lnTo>
                <a:lnTo>
                  <a:pt x="180917" y="249334"/>
                </a:lnTo>
                <a:lnTo>
                  <a:pt x="173227" y="244094"/>
                </a:lnTo>
                <a:close/>
              </a:path>
              <a:path w="405130" h="405764">
                <a:moveTo>
                  <a:pt x="280162" y="208406"/>
                </a:moveTo>
                <a:lnTo>
                  <a:pt x="250062" y="238632"/>
                </a:lnTo>
                <a:lnTo>
                  <a:pt x="208152" y="256031"/>
                </a:lnTo>
                <a:lnTo>
                  <a:pt x="397374" y="256031"/>
                </a:lnTo>
                <a:lnTo>
                  <a:pt x="399764" y="249334"/>
                </a:lnTo>
                <a:lnTo>
                  <a:pt x="404219" y="210820"/>
                </a:lnTo>
                <a:lnTo>
                  <a:pt x="284099" y="210820"/>
                </a:lnTo>
                <a:lnTo>
                  <a:pt x="281686" y="210057"/>
                </a:lnTo>
                <a:lnTo>
                  <a:pt x="280162" y="208406"/>
                </a:lnTo>
                <a:close/>
              </a:path>
              <a:path w="405130" h="405764">
                <a:moveTo>
                  <a:pt x="208152" y="137160"/>
                </a:moveTo>
                <a:lnTo>
                  <a:pt x="178054" y="166497"/>
                </a:lnTo>
                <a:lnTo>
                  <a:pt x="166116" y="196596"/>
                </a:lnTo>
                <a:lnTo>
                  <a:pt x="166874" y="204852"/>
                </a:lnTo>
                <a:lnTo>
                  <a:pt x="192150" y="235616"/>
                </a:lnTo>
                <a:lnTo>
                  <a:pt x="208152" y="238632"/>
                </a:lnTo>
                <a:lnTo>
                  <a:pt x="216390" y="237874"/>
                </a:lnTo>
                <a:lnTo>
                  <a:pt x="224329" y="235616"/>
                </a:lnTo>
                <a:lnTo>
                  <a:pt x="231673" y="231882"/>
                </a:lnTo>
                <a:lnTo>
                  <a:pt x="238125" y="226695"/>
                </a:lnTo>
                <a:lnTo>
                  <a:pt x="268224" y="196596"/>
                </a:lnTo>
                <a:lnTo>
                  <a:pt x="208152" y="137160"/>
                </a:lnTo>
                <a:close/>
              </a:path>
              <a:path w="405130" h="405764">
                <a:moveTo>
                  <a:pt x="389526" y="127635"/>
                </a:moveTo>
                <a:lnTo>
                  <a:pt x="306197" y="127635"/>
                </a:lnTo>
                <a:lnTo>
                  <a:pt x="309372" y="130810"/>
                </a:lnTo>
                <a:lnTo>
                  <a:pt x="313308" y="133985"/>
                </a:lnTo>
                <a:lnTo>
                  <a:pt x="313308" y="139573"/>
                </a:lnTo>
                <a:lnTo>
                  <a:pt x="309372" y="142621"/>
                </a:lnTo>
                <a:lnTo>
                  <a:pt x="273812" y="178307"/>
                </a:lnTo>
                <a:lnTo>
                  <a:pt x="285623" y="191007"/>
                </a:lnTo>
                <a:lnTo>
                  <a:pt x="291973" y="196596"/>
                </a:lnTo>
                <a:lnTo>
                  <a:pt x="295148" y="199771"/>
                </a:lnTo>
                <a:lnTo>
                  <a:pt x="295148" y="205231"/>
                </a:lnTo>
                <a:lnTo>
                  <a:pt x="291973" y="208406"/>
                </a:lnTo>
                <a:lnTo>
                  <a:pt x="290449" y="210057"/>
                </a:lnTo>
                <a:lnTo>
                  <a:pt x="288036" y="210820"/>
                </a:lnTo>
                <a:lnTo>
                  <a:pt x="404219" y="210820"/>
                </a:lnTo>
                <a:lnTo>
                  <a:pt x="405130" y="202946"/>
                </a:lnTo>
                <a:lnTo>
                  <a:pt x="399760" y="156274"/>
                </a:lnTo>
                <a:lnTo>
                  <a:pt x="389526" y="127635"/>
                </a:lnTo>
                <a:close/>
              </a:path>
              <a:path w="405130" h="405764">
                <a:moveTo>
                  <a:pt x="370765" y="91948"/>
                </a:moveTo>
                <a:lnTo>
                  <a:pt x="270637" y="91948"/>
                </a:lnTo>
                <a:lnTo>
                  <a:pt x="276987" y="98298"/>
                </a:lnTo>
                <a:lnTo>
                  <a:pt x="276987" y="103886"/>
                </a:lnTo>
                <a:lnTo>
                  <a:pt x="238125" y="142621"/>
                </a:lnTo>
                <a:lnTo>
                  <a:pt x="261874" y="166497"/>
                </a:lnTo>
                <a:lnTo>
                  <a:pt x="297561" y="130810"/>
                </a:lnTo>
                <a:lnTo>
                  <a:pt x="301498" y="127635"/>
                </a:lnTo>
                <a:lnTo>
                  <a:pt x="389526" y="127635"/>
                </a:lnTo>
                <a:lnTo>
                  <a:pt x="384476" y="113503"/>
                </a:lnTo>
                <a:lnTo>
                  <a:pt x="370765" y="91948"/>
                </a:lnTo>
                <a:close/>
              </a:path>
              <a:path w="405130" h="405764">
                <a:moveTo>
                  <a:pt x="247706" y="109347"/>
                </a:moveTo>
                <a:lnTo>
                  <a:pt x="204977" y="109347"/>
                </a:lnTo>
                <a:lnTo>
                  <a:pt x="208152" y="113411"/>
                </a:lnTo>
                <a:lnTo>
                  <a:pt x="214375" y="118872"/>
                </a:lnTo>
                <a:lnTo>
                  <a:pt x="226313" y="130810"/>
                </a:lnTo>
                <a:lnTo>
                  <a:pt x="247706" y="109347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902841" y="2592196"/>
            <a:ext cx="102235" cy="101600"/>
          </a:xfrm>
          <a:custGeom>
            <a:avLst/>
            <a:gdLst/>
            <a:ahLst/>
            <a:cxnLst/>
            <a:rect l="l" t="t" r="r" b="b"/>
            <a:pathLst>
              <a:path w="102235" h="101600">
                <a:moveTo>
                  <a:pt x="42036" y="0"/>
                </a:moveTo>
                <a:lnTo>
                  <a:pt x="76765" y="34361"/>
                </a:lnTo>
                <a:lnTo>
                  <a:pt x="94599" y="52006"/>
                </a:lnTo>
                <a:lnTo>
                  <a:pt x="101169" y="58507"/>
                </a:lnTo>
                <a:lnTo>
                  <a:pt x="102107" y="59435"/>
                </a:lnTo>
                <a:lnTo>
                  <a:pt x="84707" y="76836"/>
                </a:lnTo>
                <a:lnTo>
                  <a:pt x="75771" y="85772"/>
                </a:lnTo>
                <a:lnTo>
                  <a:pt x="72479" y="89064"/>
                </a:lnTo>
                <a:lnTo>
                  <a:pt x="72008" y="89534"/>
                </a:lnTo>
                <a:lnTo>
                  <a:pt x="65557" y="94722"/>
                </a:lnTo>
                <a:lnTo>
                  <a:pt x="58213" y="98456"/>
                </a:lnTo>
                <a:lnTo>
                  <a:pt x="50274" y="100714"/>
                </a:lnTo>
                <a:lnTo>
                  <a:pt x="42036" y="101472"/>
                </a:lnTo>
                <a:lnTo>
                  <a:pt x="33833" y="100714"/>
                </a:lnTo>
                <a:lnTo>
                  <a:pt x="3016" y="75676"/>
                </a:lnTo>
                <a:lnTo>
                  <a:pt x="0" y="59435"/>
                </a:lnTo>
                <a:lnTo>
                  <a:pt x="758" y="51125"/>
                </a:lnTo>
                <a:lnTo>
                  <a:pt x="3016" y="43148"/>
                </a:lnTo>
                <a:lnTo>
                  <a:pt x="6750" y="35790"/>
                </a:lnTo>
                <a:lnTo>
                  <a:pt x="11937" y="29336"/>
                </a:lnTo>
                <a:lnTo>
                  <a:pt x="42036" y="0"/>
                </a:lnTo>
                <a:close/>
              </a:path>
            </a:pathLst>
          </a:custGeom>
          <a:ln w="12700">
            <a:solidFill>
              <a:srgbClr val="BB8B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736725" y="2455036"/>
            <a:ext cx="405130" cy="405765"/>
          </a:xfrm>
          <a:custGeom>
            <a:avLst/>
            <a:gdLst/>
            <a:ahLst/>
            <a:cxnLst/>
            <a:rect l="l" t="t" r="r" b="b"/>
            <a:pathLst>
              <a:path w="405130" h="405764">
                <a:moveTo>
                  <a:pt x="405130" y="202946"/>
                </a:moveTo>
                <a:lnTo>
                  <a:pt x="399760" y="249370"/>
                </a:lnTo>
                <a:lnTo>
                  <a:pt x="384476" y="292029"/>
                </a:lnTo>
                <a:lnTo>
                  <a:pt x="360513" y="329692"/>
                </a:lnTo>
                <a:lnTo>
                  <a:pt x="329104" y="361128"/>
                </a:lnTo>
                <a:lnTo>
                  <a:pt x="291487" y="385105"/>
                </a:lnTo>
                <a:lnTo>
                  <a:pt x="248895" y="400395"/>
                </a:lnTo>
                <a:lnTo>
                  <a:pt x="202564" y="405765"/>
                </a:lnTo>
                <a:lnTo>
                  <a:pt x="155954" y="400395"/>
                </a:lnTo>
                <a:lnTo>
                  <a:pt x="113254" y="385105"/>
                </a:lnTo>
                <a:lnTo>
                  <a:pt x="75652" y="361128"/>
                </a:lnTo>
                <a:lnTo>
                  <a:pt x="44337" y="329692"/>
                </a:lnTo>
                <a:lnTo>
                  <a:pt x="20497" y="292029"/>
                </a:lnTo>
                <a:lnTo>
                  <a:pt x="5322" y="249370"/>
                </a:lnTo>
                <a:lnTo>
                  <a:pt x="0" y="202946"/>
                </a:lnTo>
                <a:lnTo>
                  <a:pt x="5322" y="156274"/>
                </a:lnTo>
                <a:lnTo>
                  <a:pt x="20497" y="113503"/>
                </a:lnTo>
                <a:lnTo>
                  <a:pt x="44337" y="75829"/>
                </a:lnTo>
                <a:lnTo>
                  <a:pt x="75652" y="44447"/>
                </a:lnTo>
                <a:lnTo>
                  <a:pt x="113254" y="20551"/>
                </a:lnTo>
                <a:lnTo>
                  <a:pt x="155954" y="5336"/>
                </a:lnTo>
                <a:lnTo>
                  <a:pt x="202564" y="0"/>
                </a:lnTo>
                <a:lnTo>
                  <a:pt x="248895" y="5336"/>
                </a:lnTo>
                <a:lnTo>
                  <a:pt x="291487" y="20551"/>
                </a:lnTo>
                <a:lnTo>
                  <a:pt x="329104" y="44447"/>
                </a:lnTo>
                <a:lnTo>
                  <a:pt x="360513" y="75829"/>
                </a:lnTo>
                <a:lnTo>
                  <a:pt x="384476" y="113503"/>
                </a:lnTo>
                <a:lnTo>
                  <a:pt x="399760" y="156274"/>
                </a:lnTo>
                <a:lnTo>
                  <a:pt x="405130" y="202946"/>
                </a:lnTo>
                <a:close/>
              </a:path>
            </a:pathLst>
          </a:custGeom>
          <a:ln w="12700">
            <a:solidFill>
              <a:srgbClr val="BB8B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1845945" y="2546984"/>
            <a:ext cx="204470" cy="203200"/>
          </a:xfrm>
          <a:custGeom>
            <a:avLst/>
            <a:gdLst/>
            <a:ahLst/>
            <a:cxnLst/>
            <a:rect l="l" t="t" r="r" b="b"/>
            <a:pathLst>
              <a:path w="204469" h="203200">
                <a:moveTo>
                  <a:pt x="200152" y="38862"/>
                </a:moveTo>
                <a:lnTo>
                  <a:pt x="196977" y="35687"/>
                </a:lnTo>
                <a:lnTo>
                  <a:pt x="192278" y="35687"/>
                </a:lnTo>
                <a:lnTo>
                  <a:pt x="188341" y="38862"/>
                </a:lnTo>
                <a:lnTo>
                  <a:pt x="167709" y="59493"/>
                </a:lnTo>
                <a:lnTo>
                  <a:pt x="157114" y="70088"/>
                </a:lnTo>
                <a:lnTo>
                  <a:pt x="153211" y="73991"/>
                </a:lnTo>
                <a:lnTo>
                  <a:pt x="152654" y="74549"/>
                </a:lnTo>
                <a:lnTo>
                  <a:pt x="138924" y="60745"/>
                </a:lnTo>
                <a:lnTo>
                  <a:pt x="131873" y="53657"/>
                </a:lnTo>
                <a:lnTo>
                  <a:pt x="129276" y="51046"/>
                </a:lnTo>
                <a:lnTo>
                  <a:pt x="128905" y="50673"/>
                </a:lnTo>
                <a:lnTo>
                  <a:pt x="149536" y="30114"/>
                </a:lnTo>
                <a:lnTo>
                  <a:pt x="160131" y="19558"/>
                </a:lnTo>
                <a:lnTo>
                  <a:pt x="164034" y="15668"/>
                </a:lnTo>
                <a:lnTo>
                  <a:pt x="164592" y="15113"/>
                </a:lnTo>
                <a:lnTo>
                  <a:pt x="167767" y="11938"/>
                </a:lnTo>
                <a:lnTo>
                  <a:pt x="167767" y="6350"/>
                </a:lnTo>
                <a:lnTo>
                  <a:pt x="164592" y="3175"/>
                </a:lnTo>
                <a:lnTo>
                  <a:pt x="161417" y="0"/>
                </a:lnTo>
                <a:lnTo>
                  <a:pt x="155829" y="0"/>
                </a:lnTo>
                <a:lnTo>
                  <a:pt x="152654" y="3175"/>
                </a:lnTo>
                <a:lnTo>
                  <a:pt x="132095" y="23806"/>
                </a:lnTo>
                <a:lnTo>
                  <a:pt x="121538" y="34401"/>
                </a:lnTo>
                <a:lnTo>
                  <a:pt x="117649" y="38304"/>
                </a:lnTo>
                <a:lnTo>
                  <a:pt x="117093" y="38862"/>
                </a:lnTo>
                <a:lnTo>
                  <a:pt x="105156" y="26924"/>
                </a:lnTo>
                <a:lnTo>
                  <a:pt x="98932" y="21463"/>
                </a:lnTo>
                <a:lnTo>
                  <a:pt x="95757" y="17399"/>
                </a:lnTo>
                <a:lnTo>
                  <a:pt x="90169" y="17399"/>
                </a:lnTo>
                <a:lnTo>
                  <a:pt x="86994" y="21463"/>
                </a:lnTo>
                <a:lnTo>
                  <a:pt x="83819" y="24638"/>
                </a:lnTo>
                <a:lnTo>
                  <a:pt x="83819" y="29337"/>
                </a:lnTo>
                <a:lnTo>
                  <a:pt x="57366" y="62152"/>
                </a:lnTo>
                <a:lnTo>
                  <a:pt x="56896" y="62610"/>
                </a:lnTo>
                <a:lnTo>
                  <a:pt x="49655" y="71608"/>
                </a:lnTo>
                <a:lnTo>
                  <a:pt x="44497" y="81819"/>
                </a:lnTo>
                <a:lnTo>
                  <a:pt x="41411" y="92936"/>
                </a:lnTo>
                <a:lnTo>
                  <a:pt x="40386" y="104648"/>
                </a:lnTo>
                <a:lnTo>
                  <a:pt x="41112" y="114135"/>
                </a:lnTo>
                <a:lnTo>
                  <a:pt x="43243" y="123396"/>
                </a:lnTo>
                <a:lnTo>
                  <a:pt x="46708" y="132205"/>
                </a:lnTo>
                <a:lnTo>
                  <a:pt x="51435" y="140334"/>
                </a:lnTo>
                <a:lnTo>
                  <a:pt x="23975" y="168235"/>
                </a:lnTo>
                <a:lnTo>
                  <a:pt x="9874" y="182562"/>
                </a:lnTo>
                <a:lnTo>
                  <a:pt x="4679" y="187840"/>
                </a:lnTo>
                <a:lnTo>
                  <a:pt x="3937" y="188595"/>
                </a:lnTo>
                <a:lnTo>
                  <a:pt x="0" y="191770"/>
                </a:lnTo>
                <a:lnTo>
                  <a:pt x="0" y="197357"/>
                </a:lnTo>
                <a:lnTo>
                  <a:pt x="3937" y="200532"/>
                </a:lnTo>
                <a:lnTo>
                  <a:pt x="5461" y="202056"/>
                </a:lnTo>
                <a:lnTo>
                  <a:pt x="7112" y="202946"/>
                </a:lnTo>
                <a:lnTo>
                  <a:pt x="9525" y="202946"/>
                </a:lnTo>
                <a:lnTo>
                  <a:pt x="11811" y="202946"/>
                </a:lnTo>
                <a:lnTo>
                  <a:pt x="14224" y="202056"/>
                </a:lnTo>
                <a:lnTo>
                  <a:pt x="15748" y="200532"/>
                </a:lnTo>
                <a:lnTo>
                  <a:pt x="43648" y="172559"/>
                </a:lnTo>
                <a:lnTo>
                  <a:pt x="57975" y="158194"/>
                </a:lnTo>
                <a:lnTo>
                  <a:pt x="63253" y="152902"/>
                </a:lnTo>
                <a:lnTo>
                  <a:pt x="64007" y="152146"/>
                </a:lnTo>
                <a:lnTo>
                  <a:pt x="71697" y="157386"/>
                </a:lnTo>
                <a:lnTo>
                  <a:pt x="80279" y="161115"/>
                </a:lnTo>
                <a:lnTo>
                  <a:pt x="89457" y="163343"/>
                </a:lnTo>
                <a:lnTo>
                  <a:pt x="98932" y="164083"/>
                </a:lnTo>
                <a:lnTo>
                  <a:pt x="110571" y="162919"/>
                </a:lnTo>
                <a:lnTo>
                  <a:pt x="158243" y="129210"/>
                </a:lnTo>
                <a:lnTo>
                  <a:pt x="170471" y="116931"/>
                </a:lnTo>
                <a:lnTo>
                  <a:pt x="170942" y="116458"/>
                </a:lnTo>
                <a:lnTo>
                  <a:pt x="172466" y="118109"/>
                </a:lnTo>
                <a:lnTo>
                  <a:pt x="174879" y="118872"/>
                </a:lnTo>
                <a:lnTo>
                  <a:pt x="176403" y="118872"/>
                </a:lnTo>
                <a:lnTo>
                  <a:pt x="178816" y="118872"/>
                </a:lnTo>
                <a:lnTo>
                  <a:pt x="181229" y="118109"/>
                </a:lnTo>
                <a:lnTo>
                  <a:pt x="182753" y="116458"/>
                </a:lnTo>
                <a:lnTo>
                  <a:pt x="185928" y="113283"/>
                </a:lnTo>
                <a:lnTo>
                  <a:pt x="185928" y="107823"/>
                </a:lnTo>
                <a:lnTo>
                  <a:pt x="182753" y="104648"/>
                </a:lnTo>
                <a:lnTo>
                  <a:pt x="176403" y="99059"/>
                </a:lnTo>
                <a:lnTo>
                  <a:pt x="164592" y="86359"/>
                </a:lnTo>
                <a:lnTo>
                  <a:pt x="185150" y="65728"/>
                </a:lnTo>
                <a:lnTo>
                  <a:pt x="195707" y="55133"/>
                </a:lnTo>
                <a:lnTo>
                  <a:pt x="199596" y="51230"/>
                </a:lnTo>
                <a:lnTo>
                  <a:pt x="200152" y="50673"/>
                </a:lnTo>
                <a:lnTo>
                  <a:pt x="204088" y="47625"/>
                </a:lnTo>
                <a:lnTo>
                  <a:pt x="204088" y="42037"/>
                </a:lnTo>
                <a:lnTo>
                  <a:pt x="200152" y="38862"/>
                </a:lnTo>
                <a:close/>
              </a:path>
            </a:pathLst>
          </a:custGeom>
          <a:ln w="12700">
            <a:solidFill>
              <a:srgbClr val="BB8B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1736725" y="3692016"/>
            <a:ext cx="405130" cy="406400"/>
          </a:xfrm>
          <a:custGeom>
            <a:avLst/>
            <a:gdLst/>
            <a:ahLst/>
            <a:cxnLst/>
            <a:rect l="l" t="t" r="r" b="b"/>
            <a:pathLst>
              <a:path w="405130" h="406400">
                <a:moveTo>
                  <a:pt x="202564" y="0"/>
                </a:moveTo>
                <a:lnTo>
                  <a:pt x="156234" y="5377"/>
                </a:lnTo>
                <a:lnTo>
                  <a:pt x="113642" y="20690"/>
                </a:lnTo>
                <a:lnTo>
                  <a:pt x="76025" y="44706"/>
                </a:lnTo>
                <a:lnTo>
                  <a:pt x="44616" y="76197"/>
                </a:lnTo>
                <a:lnTo>
                  <a:pt x="20653" y="113929"/>
                </a:lnTo>
                <a:lnTo>
                  <a:pt x="5369" y="156674"/>
                </a:lnTo>
                <a:lnTo>
                  <a:pt x="0" y="203200"/>
                </a:lnTo>
                <a:lnTo>
                  <a:pt x="5369" y="249925"/>
                </a:lnTo>
                <a:lnTo>
                  <a:pt x="20653" y="292747"/>
                </a:lnTo>
                <a:lnTo>
                  <a:pt x="44616" y="330469"/>
                </a:lnTo>
                <a:lnTo>
                  <a:pt x="76025" y="361892"/>
                </a:lnTo>
                <a:lnTo>
                  <a:pt x="113642" y="385820"/>
                </a:lnTo>
                <a:lnTo>
                  <a:pt x="156234" y="401055"/>
                </a:lnTo>
                <a:lnTo>
                  <a:pt x="202564" y="406400"/>
                </a:lnTo>
                <a:lnTo>
                  <a:pt x="248895" y="401055"/>
                </a:lnTo>
                <a:lnTo>
                  <a:pt x="291487" y="385820"/>
                </a:lnTo>
                <a:lnTo>
                  <a:pt x="329104" y="361892"/>
                </a:lnTo>
                <a:lnTo>
                  <a:pt x="360513" y="330469"/>
                </a:lnTo>
                <a:lnTo>
                  <a:pt x="381903" y="296799"/>
                </a:lnTo>
                <a:lnTo>
                  <a:pt x="114681" y="296799"/>
                </a:lnTo>
                <a:lnTo>
                  <a:pt x="111506" y="294386"/>
                </a:lnTo>
                <a:lnTo>
                  <a:pt x="109981" y="291211"/>
                </a:lnTo>
                <a:lnTo>
                  <a:pt x="109981" y="241300"/>
                </a:lnTo>
                <a:lnTo>
                  <a:pt x="113156" y="237236"/>
                </a:lnTo>
                <a:lnTo>
                  <a:pt x="156758" y="237236"/>
                </a:lnTo>
                <a:lnTo>
                  <a:pt x="170942" y="223012"/>
                </a:lnTo>
                <a:lnTo>
                  <a:pt x="174879" y="219837"/>
                </a:lnTo>
                <a:lnTo>
                  <a:pt x="403218" y="219837"/>
                </a:lnTo>
                <a:lnTo>
                  <a:pt x="405130" y="203200"/>
                </a:lnTo>
                <a:lnTo>
                  <a:pt x="403195" y="186436"/>
                </a:lnTo>
                <a:lnTo>
                  <a:pt x="174879" y="186436"/>
                </a:lnTo>
                <a:lnTo>
                  <a:pt x="173227" y="185674"/>
                </a:lnTo>
                <a:lnTo>
                  <a:pt x="170942" y="184150"/>
                </a:lnTo>
                <a:lnTo>
                  <a:pt x="156912" y="169799"/>
                </a:lnTo>
                <a:lnTo>
                  <a:pt x="113156" y="169799"/>
                </a:lnTo>
                <a:lnTo>
                  <a:pt x="109981" y="165862"/>
                </a:lnTo>
                <a:lnTo>
                  <a:pt x="109981" y="115062"/>
                </a:lnTo>
                <a:lnTo>
                  <a:pt x="111506" y="111887"/>
                </a:lnTo>
                <a:lnTo>
                  <a:pt x="114681" y="111125"/>
                </a:lnTo>
                <a:lnTo>
                  <a:pt x="116331" y="110236"/>
                </a:lnTo>
                <a:lnTo>
                  <a:pt x="382130" y="110236"/>
                </a:lnTo>
                <a:lnTo>
                  <a:pt x="360513" y="76197"/>
                </a:lnTo>
                <a:lnTo>
                  <a:pt x="329104" y="44706"/>
                </a:lnTo>
                <a:lnTo>
                  <a:pt x="291487" y="20690"/>
                </a:lnTo>
                <a:lnTo>
                  <a:pt x="248895" y="5377"/>
                </a:lnTo>
                <a:lnTo>
                  <a:pt x="202564" y="0"/>
                </a:lnTo>
                <a:close/>
              </a:path>
              <a:path w="405130" h="406400">
                <a:moveTo>
                  <a:pt x="239775" y="279400"/>
                </a:moveTo>
                <a:lnTo>
                  <a:pt x="165354" y="279400"/>
                </a:lnTo>
                <a:lnTo>
                  <a:pt x="168529" y="283337"/>
                </a:lnTo>
                <a:lnTo>
                  <a:pt x="168529" y="292862"/>
                </a:lnTo>
                <a:lnTo>
                  <a:pt x="165354" y="296799"/>
                </a:lnTo>
                <a:lnTo>
                  <a:pt x="239775" y="296799"/>
                </a:lnTo>
                <a:lnTo>
                  <a:pt x="236600" y="292862"/>
                </a:lnTo>
                <a:lnTo>
                  <a:pt x="236600" y="283337"/>
                </a:lnTo>
                <a:lnTo>
                  <a:pt x="239775" y="279400"/>
                </a:lnTo>
                <a:close/>
              </a:path>
              <a:path w="405130" h="406400">
                <a:moveTo>
                  <a:pt x="401218" y="237236"/>
                </a:moveTo>
                <a:lnTo>
                  <a:pt x="291973" y="237236"/>
                </a:lnTo>
                <a:lnTo>
                  <a:pt x="295148" y="241300"/>
                </a:lnTo>
                <a:lnTo>
                  <a:pt x="295148" y="291211"/>
                </a:lnTo>
                <a:lnTo>
                  <a:pt x="293624" y="294386"/>
                </a:lnTo>
                <a:lnTo>
                  <a:pt x="290449" y="296799"/>
                </a:lnTo>
                <a:lnTo>
                  <a:pt x="381903" y="296799"/>
                </a:lnTo>
                <a:lnTo>
                  <a:pt x="384476" y="292747"/>
                </a:lnTo>
                <a:lnTo>
                  <a:pt x="399760" y="249925"/>
                </a:lnTo>
                <a:lnTo>
                  <a:pt x="401218" y="237236"/>
                </a:lnTo>
                <a:close/>
              </a:path>
              <a:path w="405130" h="406400">
                <a:moveTo>
                  <a:pt x="225551" y="219837"/>
                </a:moveTo>
                <a:lnTo>
                  <a:pt x="179577" y="219837"/>
                </a:lnTo>
                <a:lnTo>
                  <a:pt x="183514" y="223012"/>
                </a:lnTo>
                <a:lnTo>
                  <a:pt x="186689" y="226187"/>
                </a:lnTo>
                <a:lnTo>
                  <a:pt x="186689" y="231775"/>
                </a:lnTo>
                <a:lnTo>
                  <a:pt x="183514" y="234950"/>
                </a:lnTo>
                <a:lnTo>
                  <a:pt x="138430" y="279400"/>
                </a:lnTo>
                <a:lnTo>
                  <a:pt x="266700" y="279400"/>
                </a:lnTo>
                <a:lnTo>
                  <a:pt x="221614" y="234950"/>
                </a:lnTo>
                <a:lnTo>
                  <a:pt x="218439" y="231775"/>
                </a:lnTo>
                <a:lnTo>
                  <a:pt x="218439" y="226187"/>
                </a:lnTo>
                <a:lnTo>
                  <a:pt x="221614" y="223012"/>
                </a:lnTo>
                <a:lnTo>
                  <a:pt x="225551" y="219837"/>
                </a:lnTo>
                <a:close/>
              </a:path>
              <a:path w="405130" h="406400">
                <a:moveTo>
                  <a:pt x="156758" y="237236"/>
                </a:moveTo>
                <a:lnTo>
                  <a:pt x="122681" y="237236"/>
                </a:lnTo>
                <a:lnTo>
                  <a:pt x="126618" y="241300"/>
                </a:lnTo>
                <a:lnTo>
                  <a:pt x="126618" y="267462"/>
                </a:lnTo>
                <a:lnTo>
                  <a:pt x="156758" y="237236"/>
                </a:lnTo>
                <a:close/>
              </a:path>
              <a:path w="405130" h="406400">
                <a:moveTo>
                  <a:pt x="403218" y="219837"/>
                </a:moveTo>
                <a:lnTo>
                  <a:pt x="230250" y="219837"/>
                </a:lnTo>
                <a:lnTo>
                  <a:pt x="234187" y="223012"/>
                </a:lnTo>
                <a:lnTo>
                  <a:pt x="278511" y="267462"/>
                </a:lnTo>
                <a:lnTo>
                  <a:pt x="278511" y="241300"/>
                </a:lnTo>
                <a:lnTo>
                  <a:pt x="282448" y="237236"/>
                </a:lnTo>
                <a:lnTo>
                  <a:pt x="401218" y="237236"/>
                </a:lnTo>
                <a:lnTo>
                  <a:pt x="403218" y="219837"/>
                </a:lnTo>
                <a:close/>
              </a:path>
              <a:path w="405130" h="406400">
                <a:moveTo>
                  <a:pt x="266700" y="127000"/>
                </a:moveTo>
                <a:lnTo>
                  <a:pt x="138430" y="127000"/>
                </a:lnTo>
                <a:lnTo>
                  <a:pt x="186689" y="175387"/>
                </a:lnTo>
                <a:lnTo>
                  <a:pt x="186689" y="180975"/>
                </a:lnTo>
                <a:lnTo>
                  <a:pt x="183514" y="184150"/>
                </a:lnTo>
                <a:lnTo>
                  <a:pt x="181229" y="185674"/>
                </a:lnTo>
                <a:lnTo>
                  <a:pt x="179577" y="186436"/>
                </a:lnTo>
                <a:lnTo>
                  <a:pt x="225551" y="186436"/>
                </a:lnTo>
                <a:lnTo>
                  <a:pt x="223900" y="185674"/>
                </a:lnTo>
                <a:lnTo>
                  <a:pt x="221614" y="184150"/>
                </a:lnTo>
                <a:lnTo>
                  <a:pt x="218439" y="180975"/>
                </a:lnTo>
                <a:lnTo>
                  <a:pt x="218439" y="175387"/>
                </a:lnTo>
                <a:lnTo>
                  <a:pt x="266700" y="127000"/>
                </a:lnTo>
                <a:close/>
              </a:path>
              <a:path w="405130" h="406400">
                <a:moveTo>
                  <a:pt x="278511" y="138811"/>
                </a:moveTo>
                <a:lnTo>
                  <a:pt x="234187" y="184150"/>
                </a:lnTo>
                <a:lnTo>
                  <a:pt x="231901" y="185674"/>
                </a:lnTo>
                <a:lnTo>
                  <a:pt x="230250" y="186436"/>
                </a:lnTo>
                <a:lnTo>
                  <a:pt x="403195" y="186436"/>
                </a:lnTo>
                <a:lnTo>
                  <a:pt x="401275" y="169799"/>
                </a:lnTo>
                <a:lnTo>
                  <a:pt x="282448" y="169799"/>
                </a:lnTo>
                <a:lnTo>
                  <a:pt x="278511" y="165862"/>
                </a:lnTo>
                <a:lnTo>
                  <a:pt x="278511" y="138811"/>
                </a:lnTo>
                <a:close/>
              </a:path>
              <a:path w="405130" h="406400">
                <a:moveTo>
                  <a:pt x="126618" y="138811"/>
                </a:moveTo>
                <a:lnTo>
                  <a:pt x="126618" y="165862"/>
                </a:lnTo>
                <a:lnTo>
                  <a:pt x="122681" y="169799"/>
                </a:lnTo>
                <a:lnTo>
                  <a:pt x="156912" y="169799"/>
                </a:lnTo>
                <a:lnTo>
                  <a:pt x="126618" y="138811"/>
                </a:lnTo>
                <a:close/>
              </a:path>
              <a:path w="405130" h="406400">
                <a:moveTo>
                  <a:pt x="382130" y="110236"/>
                </a:moveTo>
                <a:lnTo>
                  <a:pt x="288798" y="110236"/>
                </a:lnTo>
                <a:lnTo>
                  <a:pt x="290449" y="111125"/>
                </a:lnTo>
                <a:lnTo>
                  <a:pt x="293624" y="111887"/>
                </a:lnTo>
                <a:lnTo>
                  <a:pt x="295148" y="115062"/>
                </a:lnTo>
                <a:lnTo>
                  <a:pt x="295148" y="165862"/>
                </a:lnTo>
                <a:lnTo>
                  <a:pt x="291973" y="169799"/>
                </a:lnTo>
                <a:lnTo>
                  <a:pt x="401275" y="169799"/>
                </a:lnTo>
                <a:lnTo>
                  <a:pt x="399760" y="156674"/>
                </a:lnTo>
                <a:lnTo>
                  <a:pt x="384476" y="113929"/>
                </a:lnTo>
                <a:lnTo>
                  <a:pt x="382130" y="110236"/>
                </a:lnTo>
                <a:close/>
              </a:path>
              <a:path w="405130" h="406400">
                <a:moveTo>
                  <a:pt x="239775" y="110236"/>
                </a:moveTo>
                <a:lnTo>
                  <a:pt x="165354" y="110236"/>
                </a:lnTo>
                <a:lnTo>
                  <a:pt x="168529" y="114300"/>
                </a:lnTo>
                <a:lnTo>
                  <a:pt x="168529" y="123825"/>
                </a:lnTo>
                <a:lnTo>
                  <a:pt x="165354" y="127000"/>
                </a:lnTo>
                <a:lnTo>
                  <a:pt x="239775" y="127000"/>
                </a:lnTo>
                <a:lnTo>
                  <a:pt x="236600" y="123825"/>
                </a:lnTo>
                <a:lnTo>
                  <a:pt x="236600" y="114300"/>
                </a:lnTo>
                <a:lnTo>
                  <a:pt x="239775" y="110236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1736725" y="3692016"/>
            <a:ext cx="405130" cy="406400"/>
          </a:xfrm>
          <a:custGeom>
            <a:avLst/>
            <a:gdLst/>
            <a:ahLst/>
            <a:cxnLst/>
            <a:rect l="l" t="t" r="r" b="b"/>
            <a:pathLst>
              <a:path w="405130" h="406400">
                <a:moveTo>
                  <a:pt x="202564" y="0"/>
                </a:moveTo>
                <a:lnTo>
                  <a:pt x="156234" y="5377"/>
                </a:lnTo>
                <a:lnTo>
                  <a:pt x="113642" y="20690"/>
                </a:lnTo>
                <a:lnTo>
                  <a:pt x="76025" y="44706"/>
                </a:lnTo>
                <a:lnTo>
                  <a:pt x="44616" y="76197"/>
                </a:lnTo>
                <a:lnTo>
                  <a:pt x="20653" y="113929"/>
                </a:lnTo>
                <a:lnTo>
                  <a:pt x="5369" y="156674"/>
                </a:lnTo>
                <a:lnTo>
                  <a:pt x="0" y="203200"/>
                </a:lnTo>
                <a:lnTo>
                  <a:pt x="5369" y="249925"/>
                </a:lnTo>
                <a:lnTo>
                  <a:pt x="20653" y="292747"/>
                </a:lnTo>
                <a:lnTo>
                  <a:pt x="44616" y="330469"/>
                </a:lnTo>
                <a:lnTo>
                  <a:pt x="76025" y="361892"/>
                </a:lnTo>
                <a:lnTo>
                  <a:pt x="113642" y="385820"/>
                </a:lnTo>
                <a:lnTo>
                  <a:pt x="156234" y="401055"/>
                </a:lnTo>
                <a:lnTo>
                  <a:pt x="202564" y="406400"/>
                </a:lnTo>
                <a:lnTo>
                  <a:pt x="248895" y="401055"/>
                </a:lnTo>
                <a:lnTo>
                  <a:pt x="291487" y="385820"/>
                </a:lnTo>
                <a:lnTo>
                  <a:pt x="329104" y="361892"/>
                </a:lnTo>
                <a:lnTo>
                  <a:pt x="360513" y="330469"/>
                </a:lnTo>
                <a:lnTo>
                  <a:pt x="384476" y="292747"/>
                </a:lnTo>
                <a:lnTo>
                  <a:pt x="399760" y="249925"/>
                </a:lnTo>
                <a:lnTo>
                  <a:pt x="405130" y="203200"/>
                </a:lnTo>
                <a:lnTo>
                  <a:pt x="399760" y="156674"/>
                </a:lnTo>
                <a:lnTo>
                  <a:pt x="384476" y="113929"/>
                </a:lnTo>
                <a:lnTo>
                  <a:pt x="360513" y="76197"/>
                </a:lnTo>
                <a:lnTo>
                  <a:pt x="329104" y="44706"/>
                </a:lnTo>
                <a:lnTo>
                  <a:pt x="291487" y="20690"/>
                </a:lnTo>
                <a:lnTo>
                  <a:pt x="248895" y="5377"/>
                </a:lnTo>
                <a:lnTo>
                  <a:pt x="202564" y="0"/>
                </a:lnTo>
                <a:close/>
              </a:path>
            </a:pathLst>
          </a:custGeom>
          <a:ln w="12700">
            <a:solidFill>
              <a:srgbClr val="787878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1846707" y="3911853"/>
            <a:ext cx="76835" cy="77470"/>
          </a:xfrm>
          <a:custGeom>
            <a:avLst/>
            <a:gdLst/>
            <a:ahLst/>
            <a:cxnLst/>
            <a:rect l="l" t="t" r="r" b="b"/>
            <a:pathLst>
              <a:path w="76835" h="77470">
                <a:moveTo>
                  <a:pt x="73532" y="15112"/>
                </a:moveTo>
                <a:lnTo>
                  <a:pt x="47468" y="40810"/>
                </a:lnTo>
                <a:lnTo>
                  <a:pt x="34083" y="54006"/>
                </a:lnTo>
                <a:lnTo>
                  <a:pt x="29152" y="58868"/>
                </a:lnTo>
                <a:lnTo>
                  <a:pt x="28448" y="59562"/>
                </a:lnTo>
                <a:lnTo>
                  <a:pt x="50673" y="59562"/>
                </a:lnTo>
                <a:lnTo>
                  <a:pt x="55372" y="59562"/>
                </a:lnTo>
                <a:lnTo>
                  <a:pt x="58547" y="63500"/>
                </a:lnTo>
                <a:lnTo>
                  <a:pt x="58547" y="68199"/>
                </a:lnTo>
                <a:lnTo>
                  <a:pt x="58547" y="73025"/>
                </a:lnTo>
                <a:lnTo>
                  <a:pt x="55372" y="76961"/>
                </a:lnTo>
                <a:lnTo>
                  <a:pt x="4699" y="76961"/>
                </a:lnTo>
                <a:lnTo>
                  <a:pt x="1524" y="74549"/>
                </a:lnTo>
                <a:lnTo>
                  <a:pt x="0" y="71374"/>
                </a:lnTo>
                <a:lnTo>
                  <a:pt x="0" y="70611"/>
                </a:lnTo>
                <a:lnTo>
                  <a:pt x="0" y="69850"/>
                </a:lnTo>
                <a:lnTo>
                  <a:pt x="0" y="21462"/>
                </a:lnTo>
                <a:lnTo>
                  <a:pt x="3175" y="17399"/>
                </a:lnTo>
                <a:lnTo>
                  <a:pt x="7874" y="17399"/>
                </a:lnTo>
                <a:lnTo>
                  <a:pt x="12700" y="17399"/>
                </a:lnTo>
                <a:lnTo>
                  <a:pt x="16637" y="21462"/>
                </a:lnTo>
                <a:lnTo>
                  <a:pt x="16637" y="26161"/>
                </a:lnTo>
                <a:lnTo>
                  <a:pt x="16637" y="47625"/>
                </a:lnTo>
                <a:lnTo>
                  <a:pt x="42261" y="21927"/>
                </a:lnTo>
                <a:lnTo>
                  <a:pt x="55419" y="8731"/>
                </a:lnTo>
                <a:lnTo>
                  <a:pt x="60267" y="3869"/>
                </a:lnTo>
                <a:lnTo>
                  <a:pt x="60960" y="3175"/>
                </a:lnTo>
                <a:lnTo>
                  <a:pt x="64897" y="0"/>
                </a:lnTo>
                <a:lnTo>
                  <a:pt x="69595" y="0"/>
                </a:lnTo>
                <a:lnTo>
                  <a:pt x="73532" y="3175"/>
                </a:lnTo>
                <a:lnTo>
                  <a:pt x="76707" y="6350"/>
                </a:lnTo>
                <a:lnTo>
                  <a:pt x="76707" y="11937"/>
                </a:lnTo>
                <a:lnTo>
                  <a:pt x="73532" y="15112"/>
                </a:lnTo>
                <a:close/>
              </a:path>
            </a:pathLst>
          </a:custGeom>
          <a:ln w="12700">
            <a:solidFill>
              <a:srgbClr val="787878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1846707" y="3802252"/>
            <a:ext cx="76835" cy="76200"/>
          </a:xfrm>
          <a:custGeom>
            <a:avLst/>
            <a:gdLst/>
            <a:ahLst/>
            <a:cxnLst/>
            <a:rect l="l" t="t" r="r" b="b"/>
            <a:pathLst>
              <a:path w="76835" h="76200">
                <a:moveTo>
                  <a:pt x="73532" y="73913"/>
                </a:moveTo>
                <a:lnTo>
                  <a:pt x="71247" y="75437"/>
                </a:lnTo>
                <a:lnTo>
                  <a:pt x="69595" y="76200"/>
                </a:lnTo>
                <a:lnTo>
                  <a:pt x="67310" y="76200"/>
                </a:lnTo>
                <a:lnTo>
                  <a:pt x="64897" y="76200"/>
                </a:lnTo>
                <a:lnTo>
                  <a:pt x="63245" y="75437"/>
                </a:lnTo>
                <a:lnTo>
                  <a:pt x="60960" y="73913"/>
                </a:lnTo>
                <a:lnTo>
                  <a:pt x="35335" y="47702"/>
                </a:lnTo>
                <a:lnTo>
                  <a:pt x="22177" y="34242"/>
                </a:lnTo>
                <a:lnTo>
                  <a:pt x="17329" y="29283"/>
                </a:lnTo>
                <a:lnTo>
                  <a:pt x="16637" y="28575"/>
                </a:lnTo>
                <a:lnTo>
                  <a:pt x="16637" y="50800"/>
                </a:lnTo>
                <a:lnTo>
                  <a:pt x="16637" y="55625"/>
                </a:lnTo>
                <a:lnTo>
                  <a:pt x="12700" y="59562"/>
                </a:lnTo>
                <a:lnTo>
                  <a:pt x="7874" y="59562"/>
                </a:lnTo>
                <a:lnTo>
                  <a:pt x="3175" y="59562"/>
                </a:lnTo>
                <a:lnTo>
                  <a:pt x="0" y="55625"/>
                </a:lnTo>
                <a:lnTo>
                  <a:pt x="0" y="4825"/>
                </a:lnTo>
                <a:lnTo>
                  <a:pt x="1524" y="1650"/>
                </a:lnTo>
                <a:lnTo>
                  <a:pt x="4699" y="888"/>
                </a:lnTo>
                <a:lnTo>
                  <a:pt x="6350" y="0"/>
                </a:lnTo>
                <a:lnTo>
                  <a:pt x="7112" y="0"/>
                </a:lnTo>
                <a:lnTo>
                  <a:pt x="7874" y="0"/>
                </a:lnTo>
                <a:lnTo>
                  <a:pt x="55372" y="0"/>
                </a:lnTo>
                <a:lnTo>
                  <a:pt x="58547" y="4063"/>
                </a:lnTo>
                <a:lnTo>
                  <a:pt x="58547" y="8762"/>
                </a:lnTo>
                <a:lnTo>
                  <a:pt x="58547" y="13588"/>
                </a:lnTo>
                <a:lnTo>
                  <a:pt x="55372" y="16763"/>
                </a:lnTo>
                <a:lnTo>
                  <a:pt x="50673" y="16763"/>
                </a:lnTo>
                <a:lnTo>
                  <a:pt x="28448" y="16763"/>
                </a:lnTo>
                <a:lnTo>
                  <a:pt x="54512" y="42902"/>
                </a:lnTo>
                <a:lnTo>
                  <a:pt x="67897" y="56324"/>
                </a:lnTo>
                <a:lnTo>
                  <a:pt x="72828" y="61269"/>
                </a:lnTo>
                <a:lnTo>
                  <a:pt x="73532" y="61975"/>
                </a:lnTo>
                <a:lnTo>
                  <a:pt x="76707" y="65150"/>
                </a:lnTo>
                <a:lnTo>
                  <a:pt x="76707" y="70738"/>
                </a:lnTo>
                <a:lnTo>
                  <a:pt x="73532" y="73913"/>
                </a:lnTo>
                <a:close/>
              </a:path>
            </a:pathLst>
          </a:custGeom>
          <a:ln w="12700">
            <a:solidFill>
              <a:srgbClr val="787878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1955164" y="3911853"/>
            <a:ext cx="76835" cy="77470"/>
          </a:xfrm>
          <a:custGeom>
            <a:avLst/>
            <a:gdLst/>
            <a:ahLst/>
            <a:cxnLst/>
            <a:rect l="l" t="t" r="r" b="b"/>
            <a:pathLst>
              <a:path w="76835" h="77470">
                <a:moveTo>
                  <a:pt x="76708" y="68199"/>
                </a:moveTo>
                <a:lnTo>
                  <a:pt x="76708" y="69850"/>
                </a:lnTo>
                <a:lnTo>
                  <a:pt x="76708" y="70611"/>
                </a:lnTo>
                <a:lnTo>
                  <a:pt x="76708" y="71374"/>
                </a:lnTo>
                <a:lnTo>
                  <a:pt x="75184" y="74549"/>
                </a:lnTo>
                <a:lnTo>
                  <a:pt x="72009" y="76961"/>
                </a:lnTo>
                <a:lnTo>
                  <a:pt x="68834" y="76961"/>
                </a:lnTo>
                <a:lnTo>
                  <a:pt x="44090" y="76961"/>
                </a:lnTo>
                <a:lnTo>
                  <a:pt x="31384" y="76961"/>
                </a:lnTo>
                <a:lnTo>
                  <a:pt x="26703" y="76961"/>
                </a:lnTo>
                <a:lnTo>
                  <a:pt x="26035" y="76961"/>
                </a:lnTo>
                <a:lnTo>
                  <a:pt x="21336" y="76961"/>
                </a:lnTo>
                <a:lnTo>
                  <a:pt x="18161" y="73025"/>
                </a:lnTo>
                <a:lnTo>
                  <a:pt x="18161" y="68199"/>
                </a:lnTo>
                <a:lnTo>
                  <a:pt x="18161" y="63500"/>
                </a:lnTo>
                <a:lnTo>
                  <a:pt x="21336" y="59562"/>
                </a:lnTo>
                <a:lnTo>
                  <a:pt x="26035" y="59562"/>
                </a:lnTo>
                <a:lnTo>
                  <a:pt x="48260" y="59562"/>
                </a:lnTo>
                <a:lnTo>
                  <a:pt x="22195" y="33865"/>
                </a:lnTo>
                <a:lnTo>
                  <a:pt x="8810" y="20669"/>
                </a:lnTo>
                <a:lnTo>
                  <a:pt x="3879" y="15807"/>
                </a:lnTo>
                <a:lnTo>
                  <a:pt x="3175" y="15112"/>
                </a:lnTo>
                <a:lnTo>
                  <a:pt x="0" y="11937"/>
                </a:lnTo>
                <a:lnTo>
                  <a:pt x="0" y="6350"/>
                </a:lnTo>
                <a:lnTo>
                  <a:pt x="3175" y="3175"/>
                </a:lnTo>
                <a:lnTo>
                  <a:pt x="7112" y="0"/>
                </a:lnTo>
                <a:lnTo>
                  <a:pt x="11811" y="0"/>
                </a:lnTo>
                <a:lnTo>
                  <a:pt x="15748" y="3175"/>
                </a:lnTo>
                <a:lnTo>
                  <a:pt x="41372" y="28872"/>
                </a:lnTo>
                <a:lnTo>
                  <a:pt x="54530" y="42068"/>
                </a:lnTo>
                <a:lnTo>
                  <a:pt x="59378" y="46930"/>
                </a:lnTo>
                <a:lnTo>
                  <a:pt x="60071" y="47625"/>
                </a:lnTo>
                <a:lnTo>
                  <a:pt x="60071" y="26161"/>
                </a:lnTo>
                <a:lnTo>
                  <a:pt x="60071" y="21462"/>
                </a:lnTo>
                <a:lnTo>
                  <a:pt x="64008" y="17399"/>
                </a:lnTo>
                <a:lnTo>
                  <a:pt x="68834" y="17399"/>
                </a:lnTo>
                <a:lnTo>
                  <a:pt x="73533" y="17399"/>
                </a:lnTo>
                <a:lnTo>
                  <a:pt x="76708" y="21462"/>
                </a:lnTo>
                <a:lnTo>
                  <a:pt x="76708" y="26161"/>
                </a:lnTo>
                <a:lnTo>
                  <a:pt x="76708" y="68199"/>
                </a:lnTo>
                <a:close/>
              </a:path>
            </a:pathLst>
          </a:custGeom>
          <a:ln w="12700">
            <a:solidFill>
              <a:srgbClr val="787878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1955164" y="3802252"/>
            <a:ext cx="76835" cy="76200"/>
          </a:xfrm>
          <a:custGeom>
            <a:avLst/>
            <a:gdLst/>
            <a:ahLst/>
            <a:cxnLst/>
            <a:rect l="l" t="t" r="r" b="b"/>
            <a:pathLst>
              <a:path w="76835" h="76200">
                <a:moveTo>
                  <a:pt x="76708" y="50800"/>
                </a:moveTo>
                <a:lnTo>
                  <a:pt x="76708" y="55625"/>
                </a:lnTo>
                <a:lnTo>
                  <a:pt x="73533" y="59562"/>
                </a:lnTo>
                <a:lnTo>
                  <a:pt x="68834" y="59562"/>
                </a:lnTo>
                <a:lnTo>
                  <a:pt x="64008" y="59562"/>
                </a:lnTo>
                <a:lnTo>
                  <a:pt x="60071" y="55625"/>
                </a:lnTo>
                <a:lnTo>
                  <a:pt x="60071" y="50800"/>
                </a:lnTo>
                <a:lnTo>
                  <a:pt x="60071" y="28575"/>
                </a:lnTo>
                <a:lnTo>
                  <a:pt x="34446" y="54786"/>
                </a:lnTo>
                <a:lnTo>
                  <a:pt x="21288" y="68246"/>
                </a:lnTo>
                <a:lnTo>
                  <a:pt x="16440" y="73205"/>
                </a:lnTo>
                <a:lnTo>
                  <a:pt x="15748" y="73913"/>
                </a:lnTo>
                <a:lnTo>
                  <a:pt x="13462" y="75437"/>
                </a:lnTo>
                <a:lnTo>
                  <a:pt x="11811" y="76200"/>
                </a:lnTo>
                <a:lnTo>
                  <a:pt x="9398" y="76200"/>
                </a:lnTo>
                <a:lnTo>
                  <a:pt x="7112" y="76200"/>
                </a:lnTo>
                <a:lnTo>
                  <a:pt x="5461" y="75437"/>
                </a:lnTo>
                <a:lnTo>
                  <a:pt x="3175" y="73913"/>
                </a:lnTo>
                <a:lnTo>
                  <a:pt x="0" y="70738"/>
                </a:lnTo>
                <a:lnTo>
                  <a:pt x="0" y="65150"/>
                </a:lnTo>
                <a:lnTo>
                  <a:pt x="3175" y="61975"/>
                </a:lnTo>
                <a:lnTo>
                  <a:pt x="29239" y="35837"/>
                </a:lnTo>
                <a:lnTo>
                  <a:pt x="42624" y="22415"/>
                </a:lnTo>
                <a:lnTo>
                  <a:pt x="47555" y="17470"/>
                </a:lnTo>
                <a:lnTo>
                  <a:pt x="48260" y="16763"/>
                </a:lnTo>
                <a:lnTo>
                  <a:pt x="26035" y="16763"/>
                </a:lnTo>
                <a:lnTo>
                  <a:pt x="21336" y="16763"/>
                </a:lnTo>
                <a:lnTo>
                  <a:pt x="18161" y="13588"/>
                </a:lnTo>
                <a:lnTo>
                  <a:pt x="18161" y="8762"/>
                </a:lnTo>
                <a:lnTo>
                  <a:pt x="18161" y="4063"/>
                </a:lnTo>
                <a:lnTo>
                  <a:pt x="21336" y="0"/>
                </a:lnTo>
                <a:lnTo>
                  <a:pt x="68834" y="0"/>
                </a:lnTo>
                <a:lnTo>
                  <a:pt x="70358" y="0"/>
                </a:lnTo>
                <a:lnTo>
                  <a:pt x="72009" y="888"/>
                </a:lnTo>
                <a:lnTo>
                  <a:pt x="75184" y="1650"/>
                </a:lnTo>
                <a:lnTo>
                  <a:pt x="76708" y="4825"/>
                </a:lnTo>
                <a:lnTo>
                  <a:pt x="76708" y="8762"/>
                </a:lnTo>
                <a:lnTo>
                  <a:pt x="76708" y="50800"/>
                </a:lnTo>
                <a:close/>
              </a:path>
            </a:pathLst>
          </a:custGeom>
          <a:ln w="12700">
            <a:solidFill>
              <a:srgbClr val="787878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1740535" y="7328915"/>
            <a:ext cx="406400" cy="4063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1849247" y="7441691"/>
            <a:ext cx="128270" cy="125095"/>
          </a:xfrm>
          <a:custGeom>
            <a:avLst/>
            <a:gdLst/>
            <a:ahLst/>
            <a:cxnLst/>
            <a:rect l="l" t="t" r="r" b="b"/>
            <a:pathLst>
              <a:path w="128269" h="125095">
                <a:moveTo>
                  <a:pt x="127888" y="19050"/>
                </a:moveTo>
                <a:lnTo>
                  <a:pt x="67315" y="80063"/>
                </a:lnTo>
                <a:lnTo>
                  <a:pt x="36210" y="111394"/>
                </a:lnTo>
                <a:lnTo>
                  <a:pt x="24751" y="122937"/>
                </a:lnTo>
                <a:lnTo>
                  <a:pt x="4413" y="77343"/>
                </a:lnTo>
                <a:lnTo>
                  <a:pt x="0" y="18288"/>
                </a:lnTo>
                <a:lnTo>
                  <a:pt x="17674" y="22574"/>
                </a:lnTo>
                <a:lnTo>
                  <a:pt x="40719" y="23431"/>
                </a:lnTo>
                <a:lnTo>
                  <a:pt x="67026" y="17145"/>
                </a:lnTo>
                <a:lnTo>
                  <a:pt x="94487" y="0"/>
                </a:lnTo>
                <a:lnTo>
                  <a:pt x="102850" y="6548"/>
                </a:lnTo>
                <a:lnTo>
                  <a:pt x="111188" y="11906"/>
                </a:lnTo>
                <a:lnTo>
                  <a:pt x="119526" y="16073"/>
                </a:lnTo>
                <a:lnTo>
                  <a:pt x="127888" y="19050"/>
                </a:lnTo>
                <a:close/>
              </a:path>
            </a:pathLst>
          </a:custGeom>
          <a:ln w="6350">
            <a:solidFill>
              <a:srgbClr val="A4A4A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1880997" y="7464678"/>
            <a:ext cx="135255" cy="127000"/>
          </a:xfrm>
          <a:custGeom>
            <a:avLst/>
            <a:gdLst/>
            <a:ahLst/>
            <a:cxnLst/>
            <a:rect l="l" t="t" r="r" b="b"/>
            <a:pathLst>
              <a:path w="135255" h="127000">
                <a:moveTo>
                  <a:pt x="115950" y="0"/>
                </a:moveTo>
                <a:lnTo>
                  <a:pt x="48916" y="67034"/>
                </a:lnTo>
                <a:lnTo>
                  <a:pt x="14493" y="101457"/>
                </a:lnTo>
                <a:lnTo>
                  <a:pt x="1811" y="114139"/>
                </a:lnTo>
                <a:lnTo>
                  <a:pt x="0" y="115950"/>
                </a:lnTo>
                <a:lnTo>
                  <a:pt x="2412" y="119887"/>
                </a:lnTo>
                <a:lnTo>
                  <a:pt x="5587" y="123062"/>
                </a:lnTo>
                <a:lnTo>
                  <a:pt x="8000" y="126999"/>
                </a:lnTo>
                <a:lnTo>
                  <a:pt x="81422" y="53578"/>
                </a:lnTo>
                <a:lnTo>
                  <a:pt x="119125" y="15874"/>
                </a:lnTo>
                <a:lnTo>
                  <a:pt x="133016" y="1984"/>
                </a:lnTo>
                <a:lnTo>
                  <a:pt x="135000" y="0"/>
                </a:lnTo>
                <a:lnTo>
                  <a:pt x="128650" y="761"/>
                </a:lnTo>
                <a:lnTo>
                  <a:pt x="122300" y="761"/>
                </a:lnTo>
                <a:lnTo>
                  <a:pt x="115950" y="0"/>
                </a:lnTo>
                <a:close/>
              </a:path>
            </a:pathLst>
          </a:custGeom>
          <a:ln w="6350">
            <a:solidFill>
              <a:srgbClr val="A4A4A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1740535" y="7328915"/>
            <a:ext cx="406400" cy="406400"/>
          </a:xfrm>
          <a:custGeom>
            <a:avLst/>
            <a:gdLst/>
            <a:ahLst/>
            <a:cxnLst/>
            <a:rect l="l" t="t" r="r" b="b"/>
            <a:pathLst>
              <a:path w="406400" h="406400">
                <a:moveTo>
                  <a:pt x="406400" y="203199"/>
                </a:moveTo>
                <a:lnTo>
                  <a:pt x="401015" y="249725"/>
                </a:lnTo>
                <a:lnTo>
                  <a:pt x="385687" y="292470"/>
                </a:lnTo>
                <a:lnTo>
                  <a:pt x="361653" y="330202"/>
                </a:lnTo>
                <a:lnTo>
                  <a:pt x="330149" y="361693"/>
                </a:lnTo>
                <a:lnTo>
                  <a:pt x="292414" y="385709"/>
                </a:lnTo>
                <a:lnTo>
                  <a:pt x="249685" y="401022"/>
                </a:lnTo>
                <a:lnTo>
                  <a:pt x="203200" y="406399"/>
                </a:lnTo>
                <a:lnTo>
                  <a:pt x="156474" y="401022"/>
                </a:lnTo>
                <a:lnTo>
                  <a:pt x="113652" y="385709"/>
                </a:lnTo>
                <a:lnTo>
                  <a:pt x="75930" y="361693"/>
                </a:lnTo>
                <a:lnTo>
                  <a:pt x="44507" y="330202"/>
                </a:lnTo>
                <a:lnTo>
                  <a:pt x="20579" y="292470"/>
                </a:lnTo>
                <a:lnTo>
                  <a:pt x="5344" y="249725"/>
                </a:lnTo>
                <a:lnTo>
                  <a:pt x="0" y="203199"/>
                </a:lnTo>
                <a:lnTo>
                  <a:pt x="5344" y="156474"/>
                </a:lnTo>
                <a:lnTo>
                  <a:pt x="20579" y="113652"/>
                </a:lnTo>
                <a:lnTo>
                  <a:pt x="44507" y="75930"/>
                </a:lnTo>
                <a:lnTo>
                  <a:pt x="75930" y="44507"/>
                </a:lnTo>
                <a:lnTo>
                  <a:pt x="113652" y="20579"/>
                </a:lnTo>
                <a:lnTo>
                  <a:pt x="156474" y="5344"/>
                </a:lnTo>
                <a:lnTo>
                  <a:pt x="203200" y="0"/>
                </a:lnTo>
                <a:lnTo>
                  <a:pt x="249685" y="5344"/>
                </a:lnTo>
                <a:lnTo>
                  <a:pt x="292414" y="20579"/>
                </a:lnTo>
                <a:lnTo>
                  <a:pt x="330149" y="44507"/>
                </a:lnTo>
                <a:lnTo>
                  <a:pt x="361653" y="75930"/>
                </a:lnTo>
                <a:lnTo>
                  <a:pt x="385687" y="113652"/>
                </a:lnTo>
                <a:lnTo>
                  <a:pt x="401015" y="156474"/>
                </a:lnTo>
                <a:lnTo>
                  <a:pt x="406400" y="203199"/>
                </a:lnTo>
                <a:close/>
              </a:path>
            </a:pathLst>
          </a:custGeom>
          <a:ln w="6350">
            <a:solidFill>
              <a:srgbClr val="A4A4A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1833372" y="7420990"/>
            <a:ext cx="220345" cy="238125"/>
          </a:xfrm>
          <a:custGeom>
            <a:avLst/>
            <a:gdLst/>
            <a:ahLst/>
            <a:cxnLst/>
            <a:rect l="l" t="t" r="r" b="b"/>
            <a:pathLst>
              <a:path w="220344" h="238125">
                <a:moveTo>
                  <a:pt x="219963" y="25399"/>
                </a:moveTo>
                <a:lnTo>
                  <a:pt x="219963" y="22224"/>
                </a:lnTo>
                <a:lnTo>
                  <a:pt x="218312" y="19938"/>
                </a:lnTo>
                <a:lnTo>
                  <a:pt x="215137" y="18287"/>
                </a:lnTo>
                <a:lnTo>
                  <a:pt x="212725" y="17525"/>
                </a:lnTo>
                <a:lnTo>
                  <a:pt x="209550" y="17525"/>
                </a:lnTo>
                <a:lnTo>
                  <a:pt x="207263" y="19049"/>
                </a:lnTo>
                <a:lnTo>
                  <a:pt x="199014" y="22605"/>
                </a:lnTo>
                <a:lnTo>
                  <a:pt x="177657" y="27209"/>
                </a:lnTo>
                <a:lnTo>
                  <a:pt x="148274" y="23764"/>
                </a:lnTo>
                <a:lnTo>
                  <a:pt x="115950" y="3174"/>
                </a:lnTo>
                <a:lnTo>
                  <a:pt x="112775" y="0"/>
                </a:lnTo>
                <a:lnTo>
                  <a:pt x="107187" y="0"/>
                </a:lnTo>
                <a:lnTo>
                  <a:pt x="104012" y="3174"/>
                </a:lnTo>
                <a:lnTo>
                  <a:pt x="72243" y="23889"/>
                </a:lnTo>
                <a:lnTo>
                  <a:pt x="43211" y="27543"/>
                </a:lnTo>
                <a:lnTo>
                  <a:pt x="21752" y="22981"/>
                </a:lnTo>
                <a:lnTo>
                  <a:pt x="12700" y="19049"/>
                </a:lnTo>
                <a:lnTo>
                  <a:pt x="10413" y="17525"/>
                </a:lnTo>
                <a:lnTo>
                  <a:pt x="7238" y="17525"/>
                </a:lnTo>
                <a:lnTo>
                  <a:pt x="4825" y="18287"/>
                </a:lnTo>
                <a:lnTo>
                  <a:pt x="2412" y="19938"/>
                </a:lnTo>
                <a:lnTo>
                  <a:pt x="0" y="22224"/>
                </a:lnTo>
                <a:lnTo>
                  <a:pt x="0" y="25399"/>
                </a:lnTo>
                <a:lnTo>
                  <a:pt x="1727" y="91756"/>
                </a:lnTo>
                <a:lnTo>
                  <a:pt x="19492" y="145066"/>
                </a:lnTo>
                <a:lnTo>
                  <a:pt x="46069" y="185769"/>
                </a:lnTo>
                <a:lnTo>
                  <a:pt x="74233" y="214300"/>
                </a:lnTo>
                <a:lnTo>
                  <a:pt x="106425" y="236600"/>
                </a:lnTo>
                <a:lnTo>
                  <a:pt x="106425" y="237362"/>
                </a:lnTo>
                <a:lnTo>
                  <a:pt x="107187" y="237362"/>
                </a:lnTo>
                <a:lnTo>
                  <a:pt x="107950" y="237362"/>
                </a:lnTo>
                <a:lnTo>
                  <a:pt x="108838" y="238124"/>
                </a:lnTo>
                <a:lnTo>
                  <a:pt x="109600" y="238124"/>
                </a:lnTo>
                <a:lnTo>
                  <a:pt x="110362" y="238124"/>
                </a:lnTo>
                <a:lnTo>
                  <a:pt x="111125" y="238124"/>
                </a:lnTo>
                <a:lnTo>
                  <a:pt x="112013" y="237362"/>
                </a:lnTo>
                <a:lnTo>
                  <a:pt x="112775" y="237362"/>
                </a:lnTo>
                <a:lnTo>
                  <a:pt x="113537" y="237362"/>
                </a:lnTo>
                <a:lnTo>
                  <a:pt x="114300" y="236600"/>
                </a:lnTo>
                <a:lnTo>
                  <a:pt x="123643" y="231098"/>
                </a:lnTo>
                <a:lnTo>
                  <a:pt x="145955" y="214300"/>
                </a:lnTo>
                <a:lnTo>
                  <a:pt x="173989" y="185769"/>
                </a:lnTo>
                <a:lnTo>
                  <a:pt x="200500" y="145066"/>
                </a:lnTo>
                <a:lnTo>
                  <a:pt x="218240" y="91756"/>
                </a:lnTo>
                <a:lnTo>
                  <a:pt x="219963" y="25399"/>
                </a:lnTo>
                <a:close/>
              </a:path>
            </a:pathLst>
          </a:custGeom>
          <a:ln w="6349">
            <a:solidFill>
              <a:srgbClr val="A4A4A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1900047" y="7466329"/>
            <a:ext cx="138430" cy="174625"/>
          </a:xfrm>
          <a:custGeom>
            <a:avLst/>
            <a:gdLst/>
            <a:ahLst/>
            <a:cxnLst/>
            <a:rect l="l" t="t" r="r" b="b"/>
            <a:pathLst>
              <a:path w="138430" h="174625">
                <a:moveTo>
                  <a:pt x="0" y="138048"/>
                </a:moveTo>
                <a:lnTo>
                  <a:pt x="13434" y="151443"/>
                </a:lnTo>
                <a:lnTo>
                  <a:pt x="25749" y="161956"/>
                </a:lnTo>
                <a:lnTo>
                  <a:pt x="36111" y="169660"/>
                </a:lnTo>
                <a:lnTo>
                  <a:pt x="43687" y="174624"/>
                </a:lnTo>
                <a:lnTo>
                  <a:pt x="67042" y="158019"/>
                </a:lnTo>
                <a:lnTo>
                  <a:pt x="99552" y="124174"/>
                </a:lnTo>
                <a:lnTo>
                  <a:pt x="127752" y="71897"/>
                </a:lnTo>
                <a:lnTo>
                  <a:pt x="138175" y="0"/>
                </a:lnTo>
                <a:lnTo>
                  <a:pt x="0" y="138048"/>
                </a:lnTo>
                <a:close/>
              </a:path>
            </a:pathLst>
          </a:custGeom>
          <a:ln w="6349">
            <a:solidFill>
              <a:srgbClr val="A4A4A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1735454" y="5542279"/>
            <a:ext cx="407670" cy="406400"/>
          </a:xfrm>
          <a:custGeom>
            <a:avLst/>
            <a:gdLst/>
            <a:ahLst/>
            <a:cxnLst/>
            <a:rect l="l" t="t" r="r" b="b"/>
            <a:pathLst>
              <a:path w="407669" h="406400">
                <a:moveTo>
                  <a:pt x="203834" y="0"/>
                </a:moveTo>
                <a:lnTo>
                  <a:pt x="156954" y="5337"/>
                </a:lnTo>
                <a:lnTo>
                  <a:pt x="113994" y="20556"/>
                </a:lnTo>
                <a:lnTo>
                  <a:pt x="76155" y="44467"/>
                </a:lnTo>
                <a:lnTo>
                  <a:pt x="44636" y="75877"/>
                </a:lnTo>
                <a:lnTo>
                  <a:pt x="20638" y="113596"/>
                </a:lnTo>
                <a:lnTo>
                  <a:pt x="5359" y="156434"/>
                </a:lnTo>
                <a:lnTo>
                  <a:pt x="0" y="203200"/>
                </a:lnTo>
                <a:lnTo>
                  <a:pt x="5359" y="249685"/>
                </a:lnTo>
                <a:lnTo>
                  <a:pt x="20638" y="292414"/>
                </a:lnTo>
                <a:lnTo>
                  <a:pt x="44636" y="330149"/>
                </a:lnTo>
                <a:lnTo>
                  <a:pt x="76155" y="361653"/>
                </a:lnTo>
                <a:lnTo>
                  <a:pt x="113994" y="385687"/>
                </a:lnTo>
                <a:lnTo>
                  <a:pt x="156954" y="401015"/>
                </a:lnTo>
                <a:lnTo>
                  <a:pt x="203834" y="406400"/>
                </a:lnTo>
                <a:lnTo>
                  <a:pt x="250475" y="401015"/>
                </a:lnTo>
                <a:lnTo>
                  <a:pt x="293342" y="385687"/>
                </a:lnTo>
                <a:lnTo>
                  <a:pt x="331194" y="361653"/>
                </a:lnTo>
                <a:lnTo>
                  <a:pt x="362793" y="330149"/>
                </a:lnTo>
                <a:lnTo>
                  <a:pt x="386898" y="292414"/>
                </a:lnTo>
                <a:lnTo>
                  <a:pt x="402270" y="249685"/>
                </a:lnTo>
                <a:lnTo>
                  <a:pt x="407669" y="203200"/>
                </a:lnTo>
                <a:lnTo>
                  <a:pt x="402270" y="156434"/>
                </a:lnTo>
                <a:lnTo>
                  <a:pt x="386898" y="113596"/>
                </a:lnTo>
                <a:lnTo>
                  <a:pt x="362793" y="75877"/>
                </a:lnTo>
                <a:lnTo>
                  <a:pt x="331194" y="44467"/>
                </a:lnTo>
                <a:lnTo>
                  <a:pt x="293342" y="20556"/>
                </a:lnTo>
                <a:lnTo>
                  <a:pt x="250475" y="5337"/>
                </a:lnTo>
                <a:lnTo>
                  <a:pt x="203834" y="0"/>
                </a:lnTo>
                <a:close/>
              </a:path>
            </a:pathLst>
          </a:custGeom>
          <a:ln w="12699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1811908" y="5804153"/>
            <a:ext cx="17145" cy="34290"/>
          </a:xfrm>
          <a:custGeom>
            <a:avLst/>
            <a:gdLst/>
            <a:ahLst/>
            <a:cxnLst/>
            <a:rect l="l" t="t" r="r" b="b"/>
            <a:pathLst>
              <a:path w="17144" h="34289">
                <a:moveTo>
                  <a:pt x="16764" y="25400"/>
                </a:moveTo>
                <a:lnTo>
                  <a:pt x="16764" y="30225"/>
                </a:lnTo>
                <a:lnTo>
                  <a:pt x="12700" y="34162"/>
                </a:lnTo>
                <a:lnTo>
                  <a:pt x="8001" y="34162"/>
                </a:lnTo>
                <a:lnTo>
                  <a:pt x="3175" y="34162"/>
                </a:lnTo>
                <a:lnTo>
                  <a:pt x="0" y="30225"/>
                </a:lnTo>
                <a:lnTo>
                  <a:pt x="0" y="25400"/>
                </a:lnTo>
                <a:lnTo>
                  <a:pt x="0" y="8762"/>
                </a:lnTo>
                <a:lnTo>
                  <a:pt x="0" y="3937"/>
                </a:lnTo>
                <a:lnTo>
                  <a:pt x="3175" y="0"/>
                </a:lnTo>
                <a:lnTo>
                  <a:pt x="8001" y="0"/>
                </a:lnTo>
                <a:lnTo>
                  <a:pt x="12700" y="0"/>
                </a:lnTo>
                <a:lnTo>
                  <a:pt x="16764" y="3937"/>
                </a:lnTo>
                <a:lnTo>
                  <a:pt x="16764" y="8762"/>
                </a:lnTo>
                <a:lnTo>
                  <a:pt x="16764" y="25400"/>
                </a:lnTo>
                <a:close/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25"/>
          <p:cNvSpPr/>
          <p:nvPr/>
        </p:nvSpPr>
        <p:spPr>
          <a:xfrm>
            <a:off x="1845310" y="5787516"/>
            <a:ext cx="17780" cy="50800"/>
          </a:xfrm>
          <a:custGeom>
            <a:avLst/>
            <a:gdLst/>
            <a:ahLst/>
            <a:cxnLst/>
            <a:rect l="l" t="t" r="r" b="b"/>
            <a:pathLst>
              <a:path w="17780" h="50800">
                <a:moveTo>
                  <a:pt x="17525" y="42037"/>
                </a:moveTo>
                <a:lnTo>
                  <a:pt x="17525" y="46862"/>
                </a:lnTo>
                <a:lnTo>
                  <a:pt x="13588" y="50800"/>
                </a:lnTo>
                <a:lnTo>
                  <a:pt x="8762" y="50800"/>
                </a:lnTo>
                <a:lnTo>
                  <a:pt x="4063" y="50800"/>
                </a:lnTo>
                <a:lnTo>
                  <a:pt x="0" y="46862"/>
                </a:lnTo>
                <a:lnTo>
                  <a:pt x="0" y="42037"/>
                </a:lnTo>
                <a:lnTo>
                  <a:pt x="0" y="22800"/>
                </a:lnTo>
                <a:lnTo>
                  <a:pt x="0" y="12922"/>
                </a:lnTo>
                <a:lnTo>
                  <a:pt x="0" y="9282"/>
                </a:lnTo>
                <a:lnTo>
                  <a:pt x="0" y="8762"/>
                </a:lnTo>
                <a:lnTo>
                  <a:pt x="0" y="3937"/>
                </a:lnTo>
                <a:lnTo>
                  <a:pt x="4063" y="0"/>
                </a:lnTo>
                <a:lnTo>
                  <a:pt x="8762" y="0"/>
                </a:lnTo>
                <a:lnTo>
                  <a:pt x="13588" y="0"/>
                </a:lnTo>
                <a:lnTo>
                  <a:pt x="17525" y="3937"/>
                </a:lnTo>
                <a:lnTo>
                  <a:pt x="17525" y="8762"/>
                </a:lnTo>
                <a:lnTo>
                  <a:pt x="17525" y="42037"/>
                </a:lnTo>
                <a:close/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object 26"/>
          <p:cNvSpPr/>
          <p:nvPr/>
        </p:nvSpPr>
        <p:spPr>
          <a:xfrm>
            <a:off x="1879600" y="5762116"/>
            <a:ext cx="17145" cy="76200"/>
          </a:xfrm>
          <a:custGeom>
            <a:avLst/>
            <a:gdLst/>
            <a:ahLst/>
            <a:cxnLst/>
            <a:rect l="l" t="t" r="r" b="b"/>
            <a:pathLst>
              <a:path w="17144" h="76200">
                <a:moveTo>
                  <a:pt x="16637" y="67437"/>
                </a:moveTo>
                <a:lnTo>
                  <a:pt x="16637" y="72262"/>
                </a:lnTo>
                <a:lnTo>
                  <a:pt x="13462" y="76200"/>
                </a:lnTo>
                <a:lnTo>
                  <a:pt x="8762" y="76200"/>
                </a:lnTo>
                <a:lnTo>
                  <a:pt x="3937" y="76200"/>
                </a:lnTo>
                <a:lnTo>
                  <a:pt x="0" y="72262"/>
                </a:lnTo>
                <a:lnTo>
                  <a:pt x="0" y="67437"/>
                </a:lnTo>
                <a:lnTo>
                  <a:pt x="0" y="33516"/>
                </a:lnTo>
                <a:lnTo>
                  <a:pt x="0" y="16097"/>
                </a:lnTo>
                <a:lnTo>
                  <a:pt x="0" y="9679"/>
                </a:lnTo>
                <a:lnTo>
                  <a:pt x="0" y="8762"/>
                </a:lnTo>
                <a:lnTo>
                  <a:pt x="0" y="3937"/>
                </a:lnTo>
                <a:lnTo>
                  <a:pt x="3937" y="0"/>
                </a:lnTo>
                <a:lnTo>
                  <a:pt x="8762" y="0"/>
                </a:lnTo>
                <a:lnTo>
                  <a:pt x="13462" y="0"/>
                </a:lnTo>
                <a:lnTo>
                  <a:pt x="16637" y="3937"/>
                </a:lnTo>
                <a:lnTo>
                  <a:pt x="16637" y="8762"/>
                </a:lnTo>
                <a:lnTo>
                  <a:pt x="16637" y="67437"/>
                </a:lnTo>
                <a:close/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object 27"/>
          <p:cNvSpPr/>
          <p:nvPr/>
        </p:nvSpPr>
        <p:spPr>
          <a:xfrm>
            <a:off x="1913763" y="5753353"/>
            <a:ext cx="17145" cy="85090"/>
          </a:xfrm>
          <a:custGeom>
            <a:avLst/>
            <a:gdLst/>
            <a:ahLst/>
            <a:cxnLst/>
            <a:rect l="l" t="t" r="r" b="b"/>
            <a:pathLst>
              <a:path w="17144" h="85089">
                <a:moveTo>
                  <a:pt x="16763" y="76200"/>
                </a:moveTo>
                <a:lnTo>
                  <a:pt x="16763" y="81025"/>
                </a:lnTo>
                <a:lnTo>
                  <a:pt x="12826" y="84962"/>
                </a:lnTo>
                <a:lnTo>
                  <a:pt x="8000" y="84962"/>
                </a:lnTo>
                <a:lnTo>
                  <a:pt x="3175" y="84962"/>
                </a:lnTo>
                <a:lnTo>
                  <a:pt x="0" y="81025"/>
                </a:lnTo>
                <a:lnTo>
                  <a:pt x="0" y="76200"/>
                </a:lnTo>
                <a:lnTo>
                  <a:pt x="0" y="37212"/>
                </a:lnTo>
                <a:lnTo>
                  <a:pt x="0" y="17192"/>
                </a:lnTo>
                <a:lnTo>
                  <a:pt x="0" y="9816"/>
                </a:lnTo>
                <a:lnTo>
                  <a:pt x="0" y="8762"/>
                </a:lnTo>
                <a:lnTo>
                  <a:pt x="0" y="3937"/>
                </a:lnTo>
                <a:lnTo>
                  <a:pt x="3175" y="0"/>
                </a:lnTo>
                <a:lnTo>
                  <a:pt x="8000" y="0"/>
                </a:lnTo>
                <a:lnTo>
                  <a:pt x="12826" y="0"/>
                </a:lnTo>
                <a:lnTo>
                  <a:pt x="16763" y="3937"/>
                </a:lnTo>
                <a:lnTo>
                  <a:pt x="16763" y="8762"/>
                </a:lnTo>
                <a:lnTo>
                  <a:pt x="16763" y="76200"/>
                </a:lnTo>
                <a:close/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8" name="object 28"/>
          <p:cNvSpPr/>
          <p:nvPr/>
        </p:nvSpPr>
        <p:spPr>
          <a:xfrm>
            <a:off x="1947291" y="5753353"/>
            <a:ext cx="17780" cy="85090"/>
          </a:xfrm>
          <a:custGeom>
            <a:avLst/>
            <a:gdLst/>
            <a:ahLst/>
            <a:cxnLst/>
            <a:rect l="l" t="t" r="r" b="b"/>
            <a:pathLst>
              <a:path w="17780" h="85089">
                <a:moveTo>
                  <a:pt x="17525" y="76200"/>
                </a:moveTo>
                <a:lnTo>
                  <a:pt x="17525" y="81025"/>
                </a:lnTo>
                <a:lnTo>
                  <a:pt x="13461" y="84962"/>
                </a:lnTo>
                <a:lnTo>
                  <a:pt x="8762" y="84962"/>
                </a:lnTo>
                <a:lnTo>
                  <a:pt x="3936" y="84962"/>
                </a:lnTo>
                <a:lnTo>
                  <a:pt x="0" y="81025"/>
                </a:lnTo>
                <a:lnTo>
                  <a:pt x="0" y="76200"/>
                </a:lnTo>
                <a:lnTo>
                  <a:pt x="0" y="37212"/>
                </a:lnTo>
                <a:lnTo>
                  <a:pt x="0" y="17192"/>
                </a:lnTo>
                <a:lnTo>
                  <a:pt x="0" y="9816"/>
                </a:lnTo>
                <a:lnTo>
                  <a:pt x="0" y="8762"/>
                </a:lnTo>
                <a:lnTo>
                  <a:pt x="0" y="3937"/>
                </a:lnTo>
                <a:lnTo>
                  <a:pt x="3936" y="0"/>
                </a:lnTo>
                <a:lnTo>
                  <a:pt x="8762" y="0"/>
                </a:lnTo>
                <a:lnTo>
                  <a:pt x="13461" y="0"/>
                </a:lnTo>
                <a:lnTo>
                  <a:pt x="17525" y="3937"/>
                </a:lnTo>
                <a:lnTo>
                  <a:pt x="17525" y="8762"/>
                </a:lnTo>
                <a:lnTo>
                  <a:pt x="17525" y="76200"/>
                </a:lnTo>
                <a:close/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object 29"/>
          <p:cNvSpPr/>
          <p:nvPr/>
        </p:nvSpPr>
        <p:spPr>
          <a:xfrm>
            <a:off x="1981454" y="5727953"/>
            <a:ext cx="17145" cy="110489"/>
          </a:xfrm>
          <a:custGeom>
            <a:avLst/>
            <a:gdLst/>
            <a:ahLst/>
            <a:cxnLst/>
            <a:rect l="l" t="t" r="r" b="b"/>
            <a:pathLst>
              <a:path w="17144" h="110489">
                <a:moveTo>
                  <a:pt x="16763" y="101600"/>
                </a:moveTo>
                <a:lnTo>
                  <a:pt x="16763" y="106425"/>
                </a:lnTo>
                <a:lnTo>
                  <a:pt x="13588" y="110362"/>
                </a:lnTo>
                <a:lnTo>
                  <a:pt x="8762" y="110362"/>
                </a:lnTo>
                <a:lnTo>
                  <a:pt x="4063" y="110362"/>
                </a:lnTo>
                <a:lnTo>
                  <a:pt x="0" y="106425"/>
                </a:lnTo>
                <a:lnTo>
                  <a:pt x="0" y="101600"/>
                </a:lnTo>
                <a:lnTo>
                  <a:pt x="0" y="47928"/>
                </a:lnTo>
                <a:lnTo>
                  <a:pt x="0" y="20367"/>
                </a:lnTo>
                <a:lnTo>
                  <a:pt x="0" y="10213"/>
                </a:lnTo>
                <a:lnTo>
                  <a:pt x="0" y="8762"/>
                </a:lnTo>
                <a:lnTo>
                  <a:pt x="0" y="3937"/>
                </a:lnTo>
                <a:lnTo>
                  <a:pt x="4063" y="0"/>
                </a:lnTo>
                <a:lnTo>
                  <a:pt x="8762" y="0"/>
                </a:lnTo>
                <a:lnTo>
                  <a:pt x="13588" y="0"/>
                </a:lnTo>
                <a:lnTo>
                  <a:pt x="16763" y="3937"/>
                </a:lnTo>
                <a:lnTo>
                  <a:pt x="16763" y="8762"/>
                </a:lnTo>
                <a:lnTo>
                  <a:pt x="16763" y="101600"/>
                </a:lnTo>
                <a:close/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0" name="object 30"/>
          <p:cNvSpPr/>
          <p:nvPr/>
        </p:nvSpPr>
        <p:spPr>
          <a:xfrm>
            <a:off x="2015744" y="5702553"/>
            <a:ext cx="17145" cy="135890"/>
          </a:xfrm>
          <a:custGeom>
            <a:avLst/>
            <a:gdLst/>
            <a:ahLst/>
            <a:cxnLst/>
            <a:rect l="l" t="t" r="r" b="b"/>
            <a:pathLst>
              <a:path w="17144" h="135889">
                <a:moveTo>
                  <a:pt x="16763" y="127000"/>
                </a:moveTo>
                <a:lnTo>
                  <a:pt x="16763" y="131825"/>
                </a:lnTo>
                <a:lnTo>
                  <a:pt x="12700" y="135762"/>
                </a:lnTo>
                <a:lnTo>
                  <a:pt x="8000" y="135762"/>
                </a:lnTo>
                <a:lnTo>
                  <a:pt x="3175" y="135762"/>
                </a:lnTo>
                <a:lnTo>
                  <a:pt x="0" y="131825"/>
                </a:lnTo>
                <a:lnTo>
                  <a:pt x="0" y="127000"/>
                </a:lnTo>
                <a:lnTo>
                  <a:pt x="0" y="58644"/>
                </a:lnTo>
                <a:lnTo>
                  <a:pt x="0" y="23542"/>
                </a:lnTo>
                <a:lnTo>
                  <a:pt x="0" y="10610"/>
                </a:lnTo>
                <a:lnTo>
                  <a:pt x="0" y="8762"/>
                </a:lnTo>
                <a:lnTo>
                  <a:pt x="0" y="3937"/>
                </a:lnTo>
                <a:lnTo>
                  <a:pt x="3175" y="0"/>
                </a:lnTo>
                <a:lnTo>
                  <a:pt x="8000" y="0"/>
                </a:lnTo>
                <a:lnTo>
                  <a:pt x="12700" y="0"/>
                </a:lnTo>
                <a:lnTo>
                  <a:pt x="16763" y="3937"/>
                </a:lnTo>
                <a:lnTo>
                  <a:pt x="16763" y="8762"/>
                </a:lnTo>
                <a:lnTo>
                  <a:pt x="16763" y="127000"/>
                </a:lnTo>
                <a:close/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object 31"/>
          <p:cNvSpPr/>
          <p:nvPr/>
        </p:nvSpPr>
        <p:spPr>
          <a:xfrm>
            <a:off x="1810257" y="5635116"/>
            <a:ext cx="239395" cy="152400"/>
          </a:xfrm>
          <a:custGeom>
            <a:avLst/>
            <a:gdLst/>
            <a:ahLst/>
            <a:cxnLst/>
            <a:rect l="l" t="t" r="r" b="b"/>
            <a:pathLst>
              <a:path w="239394" h="152400">
                <a:moveTo>
                  <a:pt x="238887" y="42037"/>
                </a:moveTo>
                <a:lnTo>
                  <a:pt x="238887" y="46862"/>
                </a:lnTo>
                <a:lnTo>
                  <a:pt x="235712" y="50800"/>
                </a:lnTo>
                <a:lnTo>
                  <a:pt x="230886" y="50800"/>
                </a:lnTo>
                <a:lnTo>
                  <a:pt x="226187" y="50800"/>
                </a:lnTo>
                <a:lnTo>
                  <a:pt x="222250" y="46862"/>
                </a:lnTo>
                <a:lnTo>
                  <a:pt x="222250" y="42037"/>
                </a:lnTo>
                <a:lnTo>
                  <a:pt x="222250" y="28575"/>
                </a:lnTo>
                <a:lnTo>
                  <a:pt x="181721" y="69397"/>
                </a:lnTo>
                <a:lnTo>
                  <a:pt x="160909" y="90360"/>
                </a:lnTo>
                <a:lnTo>
                  <a:pt x="153241" y="98083"/>
                </a:lnTo>
                <a:lnTo>
                  <a:pt x="152146" y="99187"/>
                </a:lnTo>
                <a:lnTo>
                  <a:pt x="150494" y="100837"/>
                </a:lnTo>
                <a:lnTo>
                  <a:pt x="148081" y="101600"/>
                </a:lnTo>
                <a:lnTo>
                  <a:pt x="145796" y="101600"/>
                </a:lnTo>
                <a:lnTo>
                  <a:pt x="108057" y="101600"/>
                </a:lnTo>
                <a:lnTo>
                  <a:pt x="88677" y="101600"/>
                </a:lnTo>
                <a:lnTo>
                  <a:pt x="81537" y="101600"/>
                </a:lnTo>
                <a:lnTo>
                  <a:pt x="80518" y="101600"/>
                </a:lnTo>
                <a:lnTo>
                  <a:pt x="42705" y="130014"/>
                </a:lnTo>
                <a:lnTo>
                  <a:pt x="23288" y="144605"/>
                </a:lnTo>
                <a:lnTo>
                  <a:pt x="16134" y="149981"/>
                </a:lnTo>
                <a:lnTo>
                  <a:pt x="15112" y="150749"/>
                </a:lnTo>
                <a:lnTo>
                  <a:pt x="13589" y="151637"/>
                </a:lnTo>
                <a:lnTo>
                  <a:pt x="11937" y="152400"/>
                </a:lnTo>
                <a:lnTo>
                  <a:pt x="9652" y="152400"/>
                </a:lnTo>
                <a:lnTo>
                  <a:pt x="7239" y="152400"/>
                </a:lnTo>
                <a:lnTo>
                  <a:pt x="4825" y="151637"/>
                </a:lnTo>
                <a:lnTo>
                  <a:pt x="3175" y="149225"/>
                </a:lnTo>
                <a:lnTo>
                  <a:pt x="0" y="145287"/>
                </a:lnTo>
                <a:lnTo>
                  <a:pt x="889" y="139700"/>
                </a:lnTo>
                <a:lnTo>
                  <a:pt x="4825" y="137287"/>
                </a:lnTo>
                <a:lnTo>
                  <a:pt x="43959" y="107918"/>
                </a:lnTo>
                <a:lnTo>
                  <a:pt x="64055" y="92837"/>
                </a:lnTo>
                <a:lnTo>
                  <a:pt x="71459" y="87280"/>
                </a:lnTo>
                <a:lnTo>
                  <a:pt x="72517" y="86487"/>
                </a:lnTo>
                <a:lnTo>
                  <a:pt x="74041" y="84962"/>
                </a:lnTo>
                <a:lnTo>
                  <a:pt x="75692" y="84962"/>
                </a:lnTo>
                <a:lnTo>
                  <a:pt x="78105" y="84962"/>
                </a:lnTo>
                <a:lnTo>
                  <a:pt x="115403" y="84962"/>
                </a:lnTo>
                <a:lnTo>
                  <a:pt x="134556" y="84962"/>
                </a:lnTo>
                <a:lnTo>
                  <a:pt x="141612" y="84962"/>
                </a:lnTo>
                <a:lnTo>
                  <a:pt x="142621" y="84962"/>
                </a:lnTo>
                <a:lnTo>
                  <a:pt x="181681" y="45462"/>
                </a:lnTo>
                <a:lnTo>
                  <a:pt x="201739" y="25177"/>
                </a:lnTo>
                <a:lnTo>
                  <a:pt x="209129" y="17704"/>
                </a:lnTo>
                <a:lnTo>
                  <a:pt x="210185" y="16637"/>
                </a:lnTo>
                <a:lnTo>
                  <a:pt x="196723" y="16637"/>
                </a:lnTo>
                <a:lnTo>
                  <a:pt x="191897" y="16637"/>
                </a:lnTo>
                <a:lnTo>
                  <a:pt x="187960" y="13462"/>
                </a:lnTo>
                <a:lnTo>
                  <a:pt x="187960" y="8762"/>
                </a:lnTo>
                <a:lnTo>
                  <a:pt x="187960" y="3937"/>
                </a:lnTo>
                <a:lnTo>
                  <a:pt x="191897" y="0"/>
                </a:lnTo>
                <a:lnTo>
                  <a:pt x="232537" y="0"/>
                </a:lnTo>
                <a:lnTo>
                  <a:pt x="234187" y="762"/>
                </a:lnTo>
                <a:lnTo>
                  <a:pt x="235712" y="1524"/>
                </a:lnTo>
                <a:lnTo>
                  <a:pt x="237362" y="3175"/>
                </a:lnTo>
                <a:lnTo>
                  <a:pt x="238887" y="5587"/>
                </a:lnTo>
                <a:lnTo>
                  <a:pt x="238887" y="6350"/>
                </a:lnTo>
                <a:lnTo>
                  <a:pt x="238887" y="7112"/>
                </a:lnTo>
                <a:lnTo>
                  <a:pt x="238887" y="8762"/>
                </a:lnTo>
                <a:lnTo>
                  <a:pt x="238887" y="42037"/>
                </a:lnTo>
                <a:close/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2" name="object 3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ts val="1410"/>
              </a:lnSpc>
            </a:pPr>
            <a:fld id="{81D60167-4931-47E6-BA6A-407CBD079E47}" type="slidenum">
              <a:rPr dirty="0"/>
              <a:pPr marL="101600">
                <a:lnSpc>
                  <a:spcPts val="1410"/>
                </a:lnSpc>
              </a:pPr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15060" y="1673859"/>
            <a:ext cx="2936240" cy="1866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834389"/>
            <a:ext cx="5538470" cy="571500"/>
          </a:xfrm>
          <a:custGeom>
            <a:avLst/>
            <a:gdLst/>
            <a:ahLst/>
            <a:cxnLst/>
            <a:rect l="l" t="t" r="r" b="b"/>
            <a:pathLst>
              <a:path w="5538470" h="571500">
                <a:moveTo>
                  <a:pt x="5033137" y="0"/>
                </a:moveTo>
                <a:lnTo>
                  <a:pt x="0" y="0"/>
                </a:lnTo>
                <a:lnTo>
                  <a:pt x="0" y="571500"/>
                </a:lnTo>
                <a:lnTo>
                  <a:pt x="5033137" y="571500"/>
                </a:lnTo>
                <a:lnTo>
                  <a:pt x="5538470" y="285750"/>
                </a:lnTo>
                <a:lnTo>
                  <a:pt x="503313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0" y="9669665"/>
            <a:ext cx="5881370" cy="457200"/>
          </a:xfrm>
          <a:custGeom>
            <a:avLst/>
            <a:gdLst/>
            <a:ahLst/>
            <a:cxnLst/>
            <a:rect l="l" t="t" r="r" b="b"/>
            <a:pathLst>
              <a:path w="5881370" h="457200">
                <a:moveTo>
                  <a:pt x="5424932" y="0"/>
                </a:moveTo>
                <a:lnTo>
                  <a:pt x="0" y="0"/>
                </a:lnTo>
                <a:lnTo>
                  <a:pt x="0" y="457199"/>
                </a:lnTo>
                <a:lnTo>
                  <a:pt x="5424932" y="457199"/>
                </a:lnTo>
                <a:lnTo>
                  <a:pt x="5881370" y="228599"/>
                </a:lnTo>
                <a:lnTo>
                  <a:pt x="5424932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068120" y="7484617"/>
            <a:ext cx="236791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Пакет акцій до</a:t>
            </a:r>
            <a:r>
              <a:rPr sz="1400" spc="-5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приватизації: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8120" y="7806181"/>
            <a:ext cx="138493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Період</a:t>
            </a:r>
            <a:r>
              <a:rPr sz="1400" spc="-6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аукціону: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8120" y="8331961"/>
            <a:ext cx="67246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Радни</a:t>
            </a:r>
            <a:r>
              <a:rPr sz="1400" spc="-10" dirty="0">
                <a:solidFill>
                  <a:srgbClr val="333333"/>
                </a:solidFill>
                <a:latin typeface="Arial"/>
                <a:cs typeface="Arial"/>
              </a:rPr>
              <a:t>к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8120" y="9792207"/>
            <a:ext cx="352234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Детальніше:</a:t>
            </a:r>
            <a:r>
              <a:rPr sz="1400" spc="5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privatization.gov.ua/khmelnitsk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338704" y="2029967"/>
            <a:ext cx="183514" cy="1536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2338704" y="2029967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4" h="153669">
                <a:moveTo>
                  <a:pt x="0" y="58674"/>
                </a:moveTo>
                <a:lnTo>
                  <a:pt x="70103" y="58674"/>
                </a:lnTo>
                <a:lnTo>
                  <a:pt x="91820" y="0"/>
                </a:lnTo>
                <a:lnTo>
                  <a:pt x="113411" y="58674"/>
                </a:lnTo>
                <a:lnTo>
                  <a:pt x="183514" y="58674"/>
                </a:lnTo>
                <a:lnTo>
                  <a:pt x="126745" y="94996"/>
                </a:lnTo>
                <a:lnTo>
                  <a:pt x="148462" y="153670"/>
                </a:lnTo>
                <a:lnTo>
                  <a:pt x="91820" y="117475"/>
                </a:lnTo>
                <a:lnTo>
                  <a:pt x="35051" y="153670"/>
                </a:lnTo>
                <a:lnTo>
                  <a:pt x="56768" y="94996"/>
                </a:lnTo>
                <a:lnTo>
                  <a:pt x="0" y="58674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 txBox="1"/>
          <p:nvPr/>
        </p:nvSpPr>
        <p:spPr>
          <a:xfrm>
            <a:off x="1222044" y="2219705"/>
            <a:ext cx="1329690" cy="316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01090">
              <a:lnSpc>
                <a:spcPct val="100000"/>
              </a:lnSpc>
            </a:pPr>
            <a:r>
              <a:rPr sz="800" b="1" i="1" spc="-5" dirty="0">
                <a:solidFill>
                  <a:srgbClr val="404040"/>
                </a:solidFill>
                <a:latin typeface="Arial"/>
                <a:cs typeface="Arial"/>
              </a:rPr>
              <a:t>К</a:t>
            </a:r>
            <a:r>
              <a:rPr sz="800" b="1" i="1" dirty="0">
                <a:solidFill>
                  <a:srgbClr val="404040"/>
                </a:solidFill>
                <a:latin typeface="Arial"/>
                <a:cs typeface="Arial"/>
              </a:rPr>
              <a:t>иїв</a:t>
            </a:r>
            <a:endParaRPr sz="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900" b="1" i="1" spc="-5" dirty="0">
                <a:solidFill>
                  <a:srgbClr val="404040"/>
                </a:solidFill>
                <a:latin typeface="Arial"/>
                <a:cs typeface="Arial"/>
              </a:rPr>
              <a:t>Хмельницький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59560" y="863345"/>
            <a:ext cx="2917825" cy="8299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65"/>
              </a:lnSpc>
            </a:pPr>
            <a:r>
              <a:rPr sz="2000" b="1" dirty="0">
                <a:latin typeface="Arial"/>
                <a:cs typeface="Arial"/>
              </a:rPr>
              <a:t>Хмел</a:t>
            </a:r>
            <a:r>
              <a:rPr sz="2000" b="1" spc="-10" dirty="0">
                <a:latin typeface="Arial"/>
                <a:cs typeface="Arial"/>
              </a:rPr>
              <a:t>ь</a:t>
            </a:r>
            <a:r>
              <a:rPr sz="2000" b="1" dirty="0">
                <a:latin typeface="Arial"/>
                <a:cs typeface="Arial"/>
              </a:rPr>
              <a:t>н</a:t>
            </a:r>
            <a:r>
              <a:rPr sz="2000" b="1" spc="-10" dirty="0">
                <a:latin typeface="Arial"/>
                <a:cs typeface="Arial"/>
              </a:rPr>
              <a:t>и</a:t>
            </a:r>
            <a:r>
              <a:rPr sz="2000" b="1" dirty="0">
                <a:latin typeface="Arial"/>
                <a:cs typeface="Arial"/>
              </a:rPr>
              <a:t>цькобл</a:t>
            </a:r>
            <a:r>
              <a:rPr sz="2000" b="1" spc="-15" dirty="0">
                <a:latin typeface="Arial"/>
                <a:cs typeface="Arial"/>
              </a:rPr>
              <a:t>е</a:t>
            </a:r>
            <a:r>
              <a:rPr sz="2000" b="1" dirty="0">
                <a:latin typeface="Arial"/>
                <a:cs typeface="Arial"/>
              </a:rPr>
              <a:t>не</a:t>
            </a:r>
            <a:r>
              <a:rPr sz="2000" b="1" spc="-10" dirty="0">
                <a:latin typeface="Arial"/>
                <a:cs typeface="Arial"/>
              </a:rPr>
              <a:t>р</a:t>
            </a:r>
            <a:r>
              <a:rPr sz="2000" b="1" dirty="0">
                <a:latin typeface="Arial"/>
                <a:cs typeface="Arial"/>
              </a:rPr>
              <a:t>го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i="1" dirty="0">
                <a:latin typeface="Arial"/>
                <a:cs typeface="Arial"/>
              </a:rPr>
              <a:t>Розподіл</a:t>
            </a:r>
            <a:r>
              <a:rPr sz="1400" i="1" spc="-45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електроенергії</a:t>
            </a:r>
            <a:endParaRPr sz="1400" dirty="0">
              <a:latin typeface="Arial"/>
              <a:cs typeface="Arial"/>
            </a:endParaRPr>
          </a:p>
          <a:p>
            <a:pPr marL="337185">
              <a:lnSpc>
                <a:spcPct val="100000"/>
              </a:lnSpc>
              <a:spcBef>
                <a:spcPts val="965"/>
              </a:spcBef>
            </a:pPr>
            <a:r>
              <a:rPr sz="1200" b="1" spc="-5" dirty="0">
                <a:solidFill>
                  <a:srgbClr val="404040"/>
                </a:solidFill>
                <a:latin typeface="Arial"/>
                <a:cs typeface="Arial"/>
              </a:rPr>
              <a:t>Карта</a:t>
            </a:r>
            <a:r>
              <a:rPr sz="1200" b="1" spc="-7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404040"/>
                </a:solidFill>
                <a:latin typeface="Arial"/>
                <a:cs typeface="Arial"/>
              </a:rPr>
              <a:t>України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160144" y="4702682"/>
            <a:ext cx="303530" cy="2021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1278866" y="4702682"/>
            <a:ext cx="129539" cy="200660"/>
          </a:xfrm>
          <a:custGeom>
            <a:avLst/>
            <a:gdLst/>
            <a:ahLst/>
            <a:cxnLst/>
            <a:rect l="l" t="t" r="r" b="b"/>
            <a:pathLst>
              <a:path w="129540" h="200660">
                <a:moveTo>
                  <a:pt x="3452" y="153415"/>
                </a:moveTo>
                <a:lnTo>
                  <a:pt x="0" y="166741"/>
                </a:lnTo>
                <a:lnTo>
                  <a:pt x="690" y="178292"/>
                </a:lnTo>
                <a:lnTo>
                  <a:pt x="5524" y="187723"/>
                </a:lnTo>
                <a:lnTo>
                  <a:pt x="14501" y="194690"/>
                </a:lnTo>
                <a:lnTo>
                  <a:pt x="26162" y="200282"/>
                </a:lnTo>
                <a:lnTo>
                  <a:pt x="38155" y="200278"/>
                </a:lnTo>
                <a:lnTo>
                  <a:pt x="73570" y="147393"/>
                </a:lnTo>
                <a:lnTo>
                  <a:pt x="98274" y="86121"/>
                </a:lnTo>
                <a:lnTo>
                  <a:pt x="120905" y="27636"/>
                </a:lnTo>
                <a:lnTo>
                  <a:pt x="129309" y="0"/>
                </a:lnTo>
                <a:lnTo>
                  <a:pt x="108090" y="19792"/>
                </a:lnTo>
                <a:lnTo>
                  <a:pt x="67762" y="68325"/>
                </a:lnTo>
                <a:lnTo>
                  <a:pt x="26743" y="121050"/>
                </a:lnTo>
                <a:lnTo>
                  <a:pt x="3452" y="153415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1160144" y="4710175"/>
            <a:ext cx="193040" cy="194945"/>
          </a:xfrm>
          <a:custGeom>
            <a:avLst/>
            <a:gdLst/>
            <a:ahLst/>
            <a:cxnLst/>
            <a:rect l="l" t="t" r="r" b="b"/>
            <a:pathLst>
              <a:path w="193040" h="194945">
                <a:moveTo>
                  <a:pt x="151765" y="29972"/>
                </a:moveTo>
                <a:lnTo>
                  <a:pt x="159131" y="29972"/>
                </a:lnTo>
                <a:lnTo>
                  <a:pt x="166624" y="29972"/>
                </a:lnTo>
                <a:lnTo>
                  <a:pt x="170307" y="33782"/>
                </a:lnTo>
                <a:lnTo>
                  <a:pt x="175833" y="25902"/>
                </a:lnTo>
                <a:lnTo>
                  <a:pt x="181371" y="18748"/>
                </a:lnTo>
                <a:lnTo>
                  <a:pt x="186934" y="11618"/>
                </a:lnTo>
                <a:lnTo>
                  <a:pt x="192532" y="3810"/>
                </a:lnTo>
                <a:lnTo>
                  <a:pt x="183536" y="1607"/>
                </a:lnTo>
                <a:lnTo>
                  <a:pt x="173529" y="476"/>
                </a:lnTo>
                <a:lnTo>
                  <a:pt x="162831" y="59"/>
                </a:lnTo>
                <a:lnTo>
                  <a:pt x="151765" y="0"/>
                </a:lnTo>
                <a:lnTo>
                  <a:pt x="103287" y="8145"/>
                </a:lnTo>
                <a:lnTo>
                  <a:pt x="61562" y="31024"/>
                </a:lnTo>
                <a:lnTo>
                  <a:pt x="28900" y="66303"/>
                </a:lnTo>
                <a:lnTo>
                  <a:pt x="7610" y="111646"/>
                </a:lnTo>
                <a:lnTo>
                  <a:pt x="0" y="164719"/>
                </a:lnTo>
                <a:lnTo>
                  <a:pt x="0" y="168402"/>
                </a:lnTo>
                <a:lnTo>
                  <a:pt x="0" y="175895"/>
                </a:lnTo>
                <a:lnTo>
                  <a:pt x="0" y="179705"/>
                </a:lnTo>
                <a:lnTo>
                  <a:pt x="3708" y="190881"/>
                </a:lnTo>
                <a:lnTo>
                  <a:pt x="11099" y="194691"/>
                </a:lnTo>
                <a:lnTo>
                  <a:pt x="18503" y="194691"/>
                </a:lnTo>
                <a:lnTo>
                  <a:pt x="25908" y="194691"/>
                </a:lnTo>
                <a:lnTo>
                  <a:pt x="33312" y="187198"/>
                </a:lnTo>
                <a:lnTo>
                  <a:pt x="29616" y="179705"/>
                </a:lnTo>
                <a:lnTo>
                  <a:pt x="29616" y="175895"/>
                </a:lnTo>
                <a:lnTo>
                  <a:pt x="29616" y="168402"/>
                </a:lnTo>
                <a:lnTo>
                  <a:pt x="29616" y="164719"/>
                </a:lnTo>
                <a:lnTo>
                  <a:pt x="39333" y="112107"/>
                </a:lnTo>
                <a:lnTo>
                  <a:pt x="65706" y="69294"/>
                </a:lnTo>
                <a:lnTo>
                  <a:pt x="104572" y="40507"/>
                </a:lnTo>
                <a:lnTo>
                  <a:pt x="151765" y="29972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1408175" y="4758816"/>
            <a:ext cx="55880" cy="146050"/>
          </a:xfrm>
          <a:custGeom>
            <a:avLst/>
            <a:gdLst/>
            <a:ahLst/>
            <a:cxnLst/>
            <a:rect l="l" t="t" r="r" b="b"/>
            <a:pathLst>
              <a:path w="55880" h="146050">
                <a:moveTo>
                  <a:pt x="14732" y="0"/>
                </a:moveTo>
                <a:lnTo>
                  <a:pt x="9840" y="8457"/>
                </a:lnTo>
                <a:lnTo>
                  <a:pt x="5984" y="16890"/>
                </a:lnTo>
                <a:lnTo>
                  <a:pt x="2819" y="25324"/>
                </a:lnTo>
                <a:lnTo>
                  <a:pt x="0" y="33781"/>
                </a:lnTo>
                <a:lnTo>
                  <a:pt x="10263" y="51855"/>
                </a:lnTo>
                <a:lnTo>
                  <a:pt x="18478" y="72072"/>
                </a:lnTo>
                <a:lnTo>
                  <a:pt x="23931" y="93718"/>
                </a:lnTo>
                <a:lnTo>
                  <a:pt x="25908" y="116077"/>
                </a:lnTo>
                <a:lnTo>
                  <a:pt x="25908" y="119761"/>
                </a:lnTo>
                <a:lnTo>
                  <a:pt x="25908" y="127253"/>
                </a:lnTo>
                <a:lnTo>
                  <a:pt x="25908" y="131063"/>
                </a:lnTo>
                <a:lnTo>
                  <a:pt x="22225" y="138556"/>
                </a:lnTo>
                <a:lnTo>
                  <a:pt x="29590" y="146050"/>
                </a:lnTo>
                <a:lnTo>
                  <a:pt x="36957" y="146050"/>
                </a:lnTo>
                <a:lnTo>
                  <a:pt x="40640" y="146050"/>
                </a:lnTo>
                <a:lnTo>
                  <a:pt x="48133" y="146050"/>
                </a:lnTo>
                <a:lnTo>
                  <a:pt x="55499" y="142239"/>
                </a:lnTo>
                <a:lnTo>
                  <a:pt x="55499" y="134746"/>
                </a:lnTo>
                <a:lnTo>
                  <a:pt x="55499" y="127253"/>
                </a:lnTo>
                <a:lnTo>
                  <a:pt x="55499" y="123570"/>
                </a:lnTo>
                <a:lnTo>
                  <a:pt x="55499" y="116077"/>
                </a:lnTo>
                <a:lnTo>
                  <a:pt x="52772" y="83188"/>
                </a:lnTo>
                <a:lnTo>
                  <a:pt x="44831" y="52419"/>
                </a:lnTo>
                <a:lnTo>
                  <a:pt x="32031" y="24459"/>
                </a:lnTo>
                <a:lnTo>
                  <a:pt x="14732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1180464" y="5705474"/>
            <a:ext cx="260350" cy="3022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1087119" y="3712590"/>
            <a:ext cx="5365115" cy="0"/>
          </a:xfrm>
          <a:custGeom>
            <a:avLst/>
            <a:gdLst/>
            <a:ahLst/>
            <a:cxnLst/>
            <a:rect l="l" t="t" r="r" b="b"/>
            <a:pathLst>
              <a:path w="5365115">
                <a:moveTo>
                  <a:pt x="0" y="0"/>
                </a:moveTo>
                <a:lnTo>
                  <a:pt x="5365115" y="0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1097914" y="7324852"/>
            <a:ext cx="5240020" cy="0"/>
          </a:xfrm>
          <a:custGeom>
            <a:avLst/>
            <a:gdLst/>
            <a:ahLst/>
            <a:cxnLst/>
            <a:rect l="l" t="t" r="r" b="b"/>
            <a:pathLst>
              <a:path w="5240020">
                <a:moveTo>
                  <a:pt x="0" y="0"/>
                </a:moveTo>
                <a:lnTo>
                  <a:pt x="5240020" y="0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1160144" y="5159374"/>
            <a:ext cx="303530" cy="2921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1160144" y="5158739"/>
            <a:ext cx="303530" cy="292735"/>
          </a:xfrm>
          <a:custGeom>
            <a:avLst/>
            <a:gdLst/>
            <a:ahLst/>
            <a:cxnLst/>
            <a:rect l="l" t="t" r="r" b="b"/>
            <a:pathLst>
              <a:path w="303530" h="292735">
                <a:moveTo>
                  <a:pt x="292989" y="261747"/>
                </a:moveTo>
                <a:lnTo>
                  <a:pt x="292100" y="261747"/>
                </a:lnTo>
                <a:lnTo>
                  <a:pt x="292100" y="14605"/>
                </a:lnTo>
                <a:lnTo>
                  <a:pt x="292100" y="6604"/>
                </a:lnTo>
                <a:lnTo>
                  <a:pt x="285496" y="0"/>
                </a:lnTo>
                <a:lnTo>
                  <a:pt x="277114" y="0"/>
                </a:lnTo>
                <a:lnTo>
                  <a:pt x="274955" y="0"/>
                </a:lnTo>
                <a:lnTo>
                  <a:pt x="266573" y="0"/>
                </a:lnTo>
                <a:lnTo>
                  <a:pt x="259969" y="6604"/>
                </a:lnTo>
                <a:lnTo>
                  <a:pt x="259969" y="14605"/>
                </a:lnTo>
                <a:lnTo>
                  <a:pt x="259969" y="261747"/>
                </a:lnTo>
                <a:lnTo>
                  <a:pt x="43548" y="261747"/>
                </a:lnTo>
                <a:lnTo>
                  <a:pt x="43548" y="14605"/>
                </a:lnTo>
                <a:lnTo>
                  <a:pt x="43548" y="6604"/>
                </a:lnTo>
                <a:lnTo>
                  <a:pt x="36957" y="0"/>
                </a:lnTo>
                <a:lnTo>
                  <a:pt x="28600" y="0"/>
                </a:lnTo>
                <a:lnTo>
                  <a:pt x="26390" y="0"/>
                </a:lnTo>
                <a:lnTo>
                  <a:pt x="18034" y="0"/>
                </a:lnTo>
                <a:lnTo>
                  <a:pt x="11442" y="6604"/>
                </a:lnTo>
                <a:lnTo>
                  <a:pt x="11442" y="14605"/>
                </a:lnTo>
                <a:lnTo>
                  <a:pt x="11442" y="261747"/>
                </a:lnTo>
                <a:lnTo>
                  <a:pt x="10553" y="261747"/>
                </a:lnTo>
                <a:lnTo>
                  <a:pt x="4394" y="261747"/>
                </a:lnTo>
                <a:lnTo>
                  <a:pt x="0" y="266573"/>
                </a:lnTo>
                <a:lnTo>
                  <a:pt x="0" y="272415"/>
                </a:lnTo>
                <a:lnTo>
                  <a:pt x="0" y="281686"/>
                </a:lnTo>
                <a:lnTo>
                  <a:pt x="0" y="287909"/>
                </a:lnTo>
                <a:lnTo>
                  <a:pt x="4394" y="292735"/>
                </a:lnTo>
                <a:lnTo>
                  <a:pt x="10553" y="292735"/>
                </a:lnTo>
                <a:lnTo>
                  <a:pt x="292989" y="292735"/>
                </a:lnTo>
                <a:lnTo>
                  <a:pt x="299085" y="292735"/>
                </a:lnTo>
                <a:lnTo>
                  <a:pt x="303530" y="287909"/>
                </a:lnTo>
                <a:lnTo>
                  <a:pt x="303530" y="281686"/>
                </a:lnTo>
                <a:lnTo>
                  <a:pt x="303530" y="272415"/>
                </a:lnTo>
                <a:lnTo>
                  <a:pt x="303530" y="266573"/>
                </a:lnTo>
                <a:lnTo>
                  <a:pt x="299085" y="261747"/>
                </a:lnTo>
                <a:lnTo>
                  <a:pt x="292989" y="261747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1212494" y="5370448"/>
            <a:ext cx="196215" cy="33655"/>
          </a:xfrm>
          <a:custGeom>
            <a:avLst/>
            <a:gdLst/>
            <a:ahLst/>
            <a:cxnLst/>
            <a:rect l="l" t="t" r="r" b="b"/>
            <a:pathLst>
              <a:path w="196215" h="33654">
                <a:moveTo>
                  <a:pt x="179933" y="0"/>
                </a:moveTo>
                <a:lnTo>
                  <a:pt x="172059" y="0"/>
                </a:lnTo>
                <a:lnTo>
                  <a:pt x="165455" y="5714"/>
                </a:lnTo>
                <a:lnTo>
                  <a:pt x="164058" y="13208"/>
                </a:lnTo>
                <a:lnTo>
                  <a:pt x="155295" y="13208"/>
                </a:lnTo>
                <a:lnTo>
                  <a:pt x="153517" y="5714"/>
                </a:lnTo>
                <a:lnTo>
                  <a:pt x="146913" y="0"/>
                </a:lnTo>
                <a:lnTo>
                  <a:pt x="139039" y="0"/>
                </a:lnTo>
                <a:lnTo>
                  <a:pt x="131038" y="0"/>
                </a:lnTo>
                <a:lnTo>
                  <a:pt x="124434" y="5714"/>
                </a:lnTo>
                <a:lnTo>
                  <a:pt x="123164" y="13208"/>
                </a:lnTo>
                <a:lnTo>
                  <a:pt x="114401" y="13208"/>
                </a:lnTo>
                <a:lnTo>
                  <a:pt x="112623" y="5714"/>
                </a:lnTo>
                <a:lnTo>
                  <a:pt x="106019" y="0"/>
                </a:lnTo>
                <a:lnTo>
                  <a:pt x="98145" y="0"/>
                </a:lnTo>
                <a:lnTo>
                  <a:pt x="90144" y="0"/>
                </a:lnTo>
                <a:lnTo>
                  <a:pt x="84048" y="5714"/>
                </a:lnTo>
                <a:lnTo>
                  <a:pt x="82270" y="13208"/>
                </a:lnTo>
                <a:lnTo>
                  <a:pt x="32550" y="13208"/>
                </a:lnTo>
                <a:lnTo>
                  <a:pt x="30797" y="5714"/>
                </a:lnTo>
                <a:lnTo>
                  <a:pt x="24193" y="0"/>
                </a:lnTo>
                <a:lnTo>
                  <a:pt x="16281" y="0"/>
                </a:lnTo>
                <a:lnTo>
                  <a:pt x="7480" y="0"/>
                </a:lnTo>
                <a:lnTo>
                  <a:pt x="0" y="7493"/>
                </a:lnTo>
                <a:lnTo>
                  <a:pt x="0" y="16763"/>
                </a:lnTo>
                <a:lnTo>
                  <a:pt x="0" y="25654"/>
                </a:lnTo>
                <a:lnTo>
                  <a:pt x="7480" y="33147"/>
                </a:lnTo>
                <a:lnTo>
                  <a:pt x="16281" y="33147"/>
                </a:lnTo>
                <a:lnTo>
                  <a:pt x="24193" y="33147"/>
                </a:lnTo>
                <a:lnTo>
                  <a:pt x="30797" y="27432"/>
                </a:lnTo>
                <a:lnTo>
                  <a:pt x="32550" y="20320"/>
                </a:lnTo>
                <a:lnTo>
                  <a:pt x="82270" y="20320"/>
                </a:lnTo>
                <a:lnTo>
                  <a:pt x="84048" y="27432"/>
                </a:lnTo>
                <a:lnTo>
                  <a:pt x="90144" y="33147"/>
                </a:lnTo>
                <a:lnTo>
                  <a:pt x="98145" y="33147"/>
                </a:lnTo>
                <a:lnTo>
                  <a:pt x="106019" y="33147"/>
                </a:lnTo>
                <a:lnTo>
                  <a:pt x="112623" y="27432"/>
                </a:lnTo>
                <a:lnTo>
                  <a:pt x="114401" y="20320"/>
                </a:lnTo>
                <a:lnTo>
                  <a:pt x="123164" y="20320"/>
                </a:lnTo>
                <a:lnTo>
                  <a:pt x="124434" y="27432"/>
                </a:lnTo>
                <a:lnTo>
                  <a:pt x="131038" y="33147"/>
                </a:lnTo>
                <a:lnTo>
                  <a:pt x="139039" y="33147"/>
                </a:lnTo>
                <a:lnTo>
                  <a:pt x="146913" y="33147"/>
                </a:lnTo>
                <a:lnTo>
                  <a:pt x="153517" y="27432"/>
                </a:lnTo>
                <a:lnTo>
                  <a:pt x="155295" y="20320"/>
                </a:lnTo>
                <a:lnTo>
                  <a:pt x="164058" y="20320"/>
                </a:lnTo>
                <a:lnTo>
                  <a:pt x="165455" y="27432"/>
                </a:lnTo>
                <a:lnTo>
                  <a:pt x="172059" y="33147"/>
                </a:lnTo>
                <a:lnTo>
                  <a:pt x="179933" y="33147"/>
                </a:lnTo>
                <a:lnTo>
                  <a:pt x="189204" y="33147"/>
                </a:lnTo>
                <a:lnTo>
                  <a:pt x="196189" y="25654"/>
                </a:lnTo>
                <a:lnTo>
                  <a:pt x="196189" y="16763"/>
                </a:lnTo>
                <a:lnTo>
                  <a:pt x="196189" y="7493"/>
                </a:lnTo>
                <a:lnTo>
                  <a:pt x="189204" y="0"/>
                </a:lnTo>
                <a:lnTo>
                  <a:pt x="179933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1212494" y="5323077"/>
            <a:ext cx="196215" cy="33655"/>
          </a:xfrm>
          <a:custGeom>
            <a:avLst/>
            <a:gdLst/>
            <a:ahLst/>
            <a:cxnLst/>
            <a:rect l="l" t="t" r="r" b="b"/>
            <a:pathLst>
              <a:path w="196215" h="33654">
                <a:moveTo>
                  <a:pt x="179933" y="0"/>
                </a:moveTo>
                <a:lnTo>
                  <a:pt x="172059" y="0"/>
                </a:lnTo>
                <a:lnTo>
                  <a:pt x="165455" y="5714"/>
                </a:lnTo>
                <a:lnTo>
                  <a:pt x="164058" y="13207"/>
                </a:lnTo>
                <a:lnTo>
                  <a:pt x="155295" y="13207"/>
                </a:lnTo>
                <a:lnTo>
                  <a:pt x="153517" y="5714"/>
                </a:lnTo>
                <a:lnTo>
                  <a:pt x="146913" y="0"/>
                </a:lnTo>
                <a:lnTo>
                  <a:pt x="139039" y="0"/>
                </a:lnTo>
                <a:lnTo>
                  <a:pt x="131038" y="0"/>
                </a:lnTo>
                <a:lnTo>
                  <a:pt x="124434" y="5714"/>
                </a:lnTo>
                <a:lnTo>
                  <a:pt x="123164" y="13207"/>
                </a:lnTo>
                <a:lnTo>
                  <a:pt x="73507" y="13207"/>
                </a:lnTo>
                <a:lnTo>
                  <a:pt x="71729" y="5714"/>
                </a:lnTo>
                <a:lnTo>
                  <a:pt x="65125" y="0"/>
                </a:lnTo>
                <a:lnTo>
                  <a:pt x="57188" y="0"/>
                </a:lnTo>
                <a:lnTo>
                  <a:pt x="49707" y="0"/>
                </a:lnTo>
                <a:lnTo>
                  <a:pt x="43103" y="5714"/>
                </a:lnTo>
                <a:lnTo>
                  <a:pt x="41351" y="13207"/>
                </a:lnTo>
                <a:lnTo>
                  <a:pt x="32550" y="13207"/>
                </a:lnTo>
                <a:lnTo>
                  <a:pt x="30797" y="5714"/>
                </a:lnTo>
                <a:lnTo>
                  <a:pt x="24193" y="0"/>
                </a:lnTo>
                <a:lnTo>
                  <a:pt x="16281" y="0"/>
                </a:lnTo>
                <a:lnTo>
                  <a:pt x="7480" y="0"/>
                </a:lnTo>
                <a:lnTo>
                  <a:pt x="0" y="7492"/>
                </a:lnTo>
                <a:lnTo>
                  <a:pt x="0" y="16382"/>
                </a:lnTo>
                <a:lnTo>
                  <a:pt x="0" y="25653"/>
                </a:lnTo>
                <a:lnTo>
                  <a:pt x="7480" y="33146"/>
                </a:lnTo>
                <a:lnTo>
                  <a:pt x="16281" y="33146"/>
                </a:lnTo>
                <a:lnTo>
                  <a:pt x="24193" y="33146"/>
                </a:lnTo>
                <a:lnTo>
                  <a:pt x="30797" y="27431"/>
                </a:lnTo>
                <a:lnTo>
                  <a:pt x="32550" y="19938"/>
                </a:lnTo>
                <a:lnTo>
                  <a:pt x="41351" y="19938"/>
                </a:lnTo>
                <a:lnTo>
                  <a:pt x="43103" y="27431"/>
                </a:lnTo>
                <a:lnTo>
                  <a:pt x="49707" y="33146"/>
                </a:lnTo>
                <a:lnTo>
                  <a:pt x="57188" y="33146"/>
                </a:lnTo>
                <a:lnTo>
                  <a:pt x="65125" y="33146"/>
                </a:lnTo>
                <a:lnTo>
                  <a:pt x="71729" y="27431"/>
                </a:lnTo>
                <a:lnTo>
                  <a:pt x="73507" y="19938"/>
                </a:lnTo>
                <a:lnTo>
                  <a:pt x="123164" y="19938"/>
                </a:lnTo>
                <a:lnTo>
                  <a:pt x="124434" y="27431"/>
                </a:lnTo>
                <a:lnTo>
                  <a:pt x="131038" y="33146"/>
                </a:lnTo>
                <a:lnTo>
                  <a:pt x="139039" y="33146"/>
                </a:lnTo>
                <a:lnTo>
                  <a:pt x="146913" y="33146"/>
                </a:lnTo>
                <a:lnTo>
                  <a:pt x="153517" y="27431"/>
                </a:lnTo>
                <a:lnTo>
                  <a:pt x="155295" y="19938"/>
                </a:lnTo>
                <a:lnTo>
                  <a:pt x="164058" y="19938"/>
                </a:lnTo>
                <a:lnTo>
                  <a:pt x="165455" y="27431"/>
                </a:lnTo>
                <a:lnTo>
                  <a:pt x="172059" y="33146"/>
                </a:lnTo>
                <a:lnTo>
                  <a:pt x="179933" y="33146"/>
                </a:lnTo>
                <a:lnTo>
                  <a:pt x="189204" y="33146"/>
                </a:lnTo>
                <a:lnTo>
                  <a:pt x="196189" y="25653"/>
                </a:lnTo>
                <a:lnTo>
                  <a:pt x="196189" y="16382"/>
                </a:lnTo>
                <a:lnTo>
                  <a:pt x="196189" y="7492"/>
                </a:lnTo>
                <a:lnTo>
                  <a:pt x="189204" y="0"/>
                </a:lnTo>
                <a:lnTo>
                  <a:pt x="179933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1212494" y="5275706"/>
            <a:ext cx="196215" cy="33655"/>
          </a:xfrm>
          <a:custGeom>
            <a:avLst/>
            <a:gdLst/>
            <a:ahLst/>
            <a:cxnLst/>
            <a:rect l="l" t="t" r="r" b="b"/>
            <a:pathLst>
              <a:path w="196215" h="33654">
                <a:moveTo>
                  <a:pt x="179933" y="0"/>
                </a:moveTo>
                <a:lnTo>
                  <a:pt x="172059" y="0"/>
                </a:lnTo>
                <a:lnTo>
                  <a:pt x="165455" y="5714"/>
                </a:lnTo>
                <a:lnTo>
                  <a:pt x="164058" y="12826"/>
                </a:lnTo>
                <a:lnTo>
                  <a:pt x="114401" y="12826"/>
                </a:lnTo>
                <a:lnTo>
                  <a:pt x="112623" y="5714"/>
                </a:lnTo>
                <a:lnTo>
                  <a:pt x="106019" y="0"/>
                </a:lnTo>
                <a:lnTo>
                  <a:pt x="98145" y="0"/>
                </a:lnTo>
                <a:lnTo>
                  <a:pt x="90144" y="0"/>
                </a:lnTo>
                <a:lnTo>
                  <a:pt x="84048" y="5714"/>
                </a:lnTo>
                <a:lnTo>
                  <a:pt x="82270" y="12826"/>
                </a:lnTo>
                <a:lnTo>
                  <a:pt x="73507" y="12826"/>
                </a:lnTo>
                <a:lnTo>
                  <a:pt x="71729" y="5714"/>
                </a:lnTo>
                <a:lnTo>
                  <a:pt x="65125" y="0"/>
                </a:lnTo>
                <a:lnTo>
                  <a:pt x="57188" y="0"/>
                </a:lnTo>
                <a:lnTo>
                  <a:pt x="49707" y="0"/>
                </a:lnTo>
                <a:lnTo>
                  <a:pt x="43103" y="5714"/>
                </a:lnTo>
                <a:lnTo>
                  <a:pt x="41351" y="12826"/>
                </a:lnTo>
                <a:lnTo>
                  <a:pt x="32550" y="12826"/>
                </a:lnTo>
                <a:lnTo>
                  <a:pt x="30797" y="5714"/>
                </a:lnTo>
                <a:lnTo>
                  <a:pt x="24193" y="0"/>
                </a:lnTo>
                <a:lnTo>
                  <a:pt x="16281" y="0"/>
                </a:lnTo>
                <a:lnTo>
                  <a:pt x="7480" y="0"/>
                </a:lnTo>
                <a:lnTo>
                  <a:pt x="0" y="7492"/>
                </a:lnTo>
                <a:lnTo>
                  <a:pt x="0" y="16382"/>
                </a:lnTo>
                <a:lnTo>
                  <a:pt x="0" y="25653"/>
                </a:lnTo>
                <a:lnTo>
                  <a:pt x="7480" y="33147"/>
                </a:lnTo>
                <a:lnTo>
                  <a:pt x="16281" y="33147"/>
                </a:lnTo>
                <a:lnTo>
                  <a:pt x="24193" y="33147"/>
                </a:lnTo>
                <a:lnTo>
                  <a:pt x="30797" y="27431"/>
                </a:lnTo>
                <a:lnTo>
                  <a:pt x="32550" y="19938"/>
                </a:lnTo>
                <a:lnTo>
                  <a:pt x="41351" y="19938"/>
                </a:lnTo>
                <a:lnTo>
                  <a:pt x="43103" y="27431"/>
                </a:lnTo>
                <a:lnTo>
                  <a:pt x="49707" y="33147"/>
                </a:lnTo>
                <a:lnTo>
                  <a:pt x="57188" y="33147"/>
                </a:lnTo>
                <a:lnTo>
                  <a:pt x="65125" y="33147"/>
                </a:lnTo>
                <a:lnTo>
                  <a:pt x="71729" y="27431"/>
                </a:lnTo>
                <a:lnTo>
                  <a:pt x="73507" y="19938"/>
                </a:lnTo>
                <a:lnTo>
                  <a:pt x="82270" y="19938"/>
                </a:lnTo>
                <a:lnTo>
                  <a:pt x="84048" y="27431"/>
                </a:lnTo>
                <a:lnTo>
                  <a:pt x="90144" y="33147"/>
                </a:lnTo>
                <a:lnTo>
                  <a:pt x="98145" y="33147"/>
                </a:lnTo>
                <a:lnTo>
                  <a:pt x="106019" y="33147"/>
                </a:lnTo>
                <a:lnTo>
                  <a:pt x="112623" y="27431"/>
                </a:lnTo>
                <a:lnTo>
                  <a:pt x="114401" y="19938"/>
                </a:lnTo>
                <a:lnTo>
                  <a:pt x="164058" y="19938"/>
                </a:lnTo>
                <a:lnTo>
                  <a:pt x="165455" y="27431"/>
                </a:lnTo>
                <a:lnTo>
                  <a:pt x="172059" y="33147"/>
                </a:lnTo>
                <a:lnTo>
                  <a:pt x="179933" y="33147"/>
                </a:lnTo>
                <a:lnTo>
                  <a:pt x="189204" y="33147"/>
                </a:lnTo>
                <a:lnTo>
                  <a:pt x="196189" y="25653"/>
                </a:lnTo>
                <a:lnTo>
                  <a:pt x="196189" y="16382"/>
                </a:lnTo>
                <a:lnTo>
                  <a:pt x="196189" y="7492"/>
                </a:lnTo>
                <a:lnTo>
                  <a:pt x="189204" y="0"/>
                </a:lnTo>
                <a:lnTo>
                  <a:pt x="179933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25"/>
          <p:cNvSpPr/>
          <p:nvPr/>
        </p:nvSpPr>
        <p:spPr>
          <a:xfrm>
            <a:off x="1212494" y="5228208"/>
            <a:ext cx="196215" cy="33020"/>
          </a:xfrm>
          <a:custGeom>
            <a:avLst/>
            <a:gdLst/>
            <a:ahLst/>
            <a:cxnLst/>
            <a:rect l="l" t="t" r="r" b="b"/>
            <a:pathLst>
              <a:path w="196215" h="33020">
                <a:moveTo>
                  <a:pt x="179933" y="0"/>
                </a:moveTo>
                <a:lnTo>
                  <a:pt x="172059" y="0"/>
                </a:lnTo>
                <a:lnTo>
                  <a:pt x="165455" y="5334"/>
                </a:lnTo>
                <a:lnTo>
                  <a:pt x="164058" y="12953"/>
                </a:lnTo>
                <a:lnTo>
                  <a:pt x="114401" y="12953"/>
                </a:lnTo>
                <a:lnTo>
                  <a:pt x="112623" y="5334"/>
                </a:lnTo>
                <a:lnTo>
                  <a:pt x="106019" y="0"/>
                </a:lnTo>
                <a:lnTo>
                  <a:pt x="98145" y="0"/>
                </a:lnTo>
                <a:lnTo>
                  <a:pt x="90144" y="0"/>
                </a:lnTo>
                <a:lnTo>
                  <a:pt x="84048" y="5334"/>
                </a:lnTo>
                <a:lnTo>
                  <a:pt x="82270" y="12953"/>
                </a:lnTo>
                <a:lnTo>
                  <a:pt x="73507" y="12953"/>
                </a:lnTo>
                <a:lnTo>
                  <a:pt x="71729" y="5334"/>
                </a:lnTo>
                <a:lnTo>
                  <a:pt x="65125" y="0"/>
                </a:lnTo>
                <a:lnTo>
                  <a:pt x="57188" y="0"/>
                </a:lnTo>
                <a:lnTo>
                  <a:pt x="49707" y="0"/>
                </a:lnTo>
                <a:lnTo>
                  <a:pt x="43103" y="5334"/>
                </a:lnTo>
                <a:lnTo>
                  <a:pt x="41351" y="12953"/>
                </a:lnTo>
                <a:lnTo>
                  <a:pt x="32550" y="12953"/>
                </a:lnTo>
                <a:lnTo>
                  <a:pt x="30797" y="5334"/>
                </a:lnTo>
                <a:lnTo>
                  <a:pt x="24193" y="0"/>
                </a:lnTo>
                <a:lnTo>
                  <a:pt x="16281" y="0"/>
                </a:lnTo>
                <a:lnTo>
                  <a:pt x="7480" y="0"/>
                </a:lnTo>
                <a:lnTo>
                  <a:pt x="0" y="7620"/>
                </a:lnTo>
                <a:lnTo>
                  <a:pt x="0" y="16383"/>
                </a:lnTo>
                <a:lnTo>
                  <a:pt x="0" y="25780"/>
                </a:lnTo>
                <a:lnTo>
                  <a:pt x="7480" y="32892"/>
                </a:lnTo>
                <a:lnTo>
                  <a:pt x="16281" y="32892"/>
                </a:lnTo>
                <a:lnTo>
                  <a:pt x="24193" y="32892"/>
                </a:lnTo>
                <a:lnTo>
                  <a:pt x="30797" y="27559"/>
                </a:lnTo>
                <a:lnTo>
                  <a:pt x="32550" y="19938"/>
                </a:lnTo>
                <a:lnTo>
                  <a:pt x="41351" y="19938"/>
                </a:lnTo>
                <a:lnTo>
                  <a:pt x="43103" y="27559"/>
                </a:lnTo>
                <a:lnTo>
                  <a:pt x="49707" y="32892"/>
                </a:lnTo>
                <a:lnTo>
                  <a:pt x="57188" y="32892"/>
                </a:lnTo>
                <a:lnTo>
                  <a:pt x="65125" y="32892"/>
                </a:lnTo>
                <a:lnTo>
                  <a:pt x="71729" y="27559"/>
                </a:lnTo>
                <a:lnTo>
                  <a:pt x="73507" y="19938"/>
                </a:lnTo>
                <a:lnTo>
                  <a:pt x="82270" y="19938"/>
                </a:lnTo>
                <a:lnTo>
                  <a:pt x="84048" y="27559"/>
                </a:lnTo>
                <a:lnTo>
                  <a:pt x="90144" y="32892"/>
                </a:lnTo>
                <a:lnTo>
                  <a:pt x="98145" y="32892"/>
                </a:lnTo>
                <a:lnTo>
                  <a:pt x="106019" y="32892"/>
                </a:lnTo>
                <a:lnTo>
                  <a:pt x="112623" y="27559"/>
                </a:lnTo>
                <a:lnTo>
                  <a:pt x="114401" y="19938"/>
                </a:lnTo>
                <a:lnTo>
                  <a:pt x="164058" y="19938"/>
                </a:lnTo>
                <a:lnTo>
                  <a:pt x="165455" y="27559"/>
                </a:lnTo>
                <a:lnTo>
                  <a:pt x="172059" y="32892"/>
                </a:lnTo>
                <a:lnTo>
                  <a:pt x="179933" y="32892"/>
                </a:lnTo>
                <a:lnTo>
                  <a:pt x="189204" y="32892"/>
                </a:lnTo>
                <a:lnTo>
                  <a:pt x="196189" y="25780"/>
                </a:lnTo>
                <a:lnTo>
                  <a:pt x="196189" y="16383"/>
                </a:lnTo>
                <a:lnTo>
                  <a:pt x="196189" y="7620"/>
                </a:lnTo>
                <a:lnTo>
                  <a:pt x="189204" y="0"/>
                </a:lnTo>
                <a:lnTo>
                  <a:pt x="179933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object 26"/>
          <p:cNvSpPr/>
          <p:nvPr/>
        </p:nvSpPr>
        <p:spPr>
          <a:xfrm>
            <a:off x="1212494" y="5180837"/>
            <a:ext cx="196215" cy="33020"/>
          </a:xfrm>
          <a:custGeom>
            <a:avLst/>
            <a:gdLst/>
            <a:ahLst/>
            <a:cxnLst/>
            <a:rect l="l" t="t" r="r" b="b"/>
            <a:pathLst>
              <a:path w="196215" h="33020">
                <a:moveTo>
                  <a:pt x="196189" y="12826"/>
                </a:moveTo>
                <a:lnTo>
                  <a:pt x="196189" y="19938"/>
                </a:lnTo>
                <a:lnTo>
                  <a:pt x="195808" y="19938"/>
                </a:lnTo>
                <a:lnTo>
                  <a:pt x="194411" y="27559"/>
                </a:lnTo>
                <a:lnTo>
                  <a:pt x="187807" y="32766"/>
                </a:lnTo>
                <a:lnTo>
                  <a:pt x="179933" y="32766"/>
                </a:lnTo>
                <a:lnTo>
                  <a:pt x="172059" y="32766"/>
                </a:lnTo>
                <a:lnTo>
                  <a:pt x="165455" y="27559"/>
                </a:lnTo>
                <a:lnTo>
                  <a:pt x="164058" y="19938"/>
                </a:lnTo>
                <a:lnTo>
                  <a:pt x="156184" y="19938"/>
                </a:lnTo>
                <a:lnTo>
                  <a:pt x="154406" y="27559"/>
                </a:lnTo>
                <a:lnTo>
                  <a:pt x="147802" y="32766"/>
                </a:lnTo>
                <a:lnTo>
                  <a:pt x="139928" y="32766"/>
                </a:lnTo>
                <a:lnTo>
                  <a:pt x="131927" y="32766"/>
                </a:lnTo>
                <a:lnTo>
                  <a:pt x="125323" y="27559"/>
                </a:lnTo>
                <a:lnTo>
                  <a:pt x="124053" y="19938"/>
                </a:lnTo>
                <a:lnTo>
                  <a:pt x="73507" y="19938"/>
                </a:lnTo>
                <a:lnTo>
                  <a:pt x="71729" y="27559"/>
                </a:lnTo>
                <a:lnTo>
                  <a:pt x="65125" y="32766"/>
                </a:lnTo>
                <a:lnTo>
                  <a:pt x="57188" y="32766"/>
                </a:lnTo>
                <a:lnTo>
                  <a:pt x="49707" y="32766"/>
                </a:lnTo>
                <a:lnTo>
                  <a:pt x="43103" y="27559"/>
                </a:lnTo>
                <a:lnTo>
                  <a:pt x="41351" y="19938"/>
                </a:lnTo>
                <a:lnTo>
                  <a:pt x="32550" y="19938"/>
                </a:lnTo>
                <a:lnTo>
                  <a:pt x="30797" y="27559"/>
                </a:lnTo>
                <a:lnTo>
                  <a:pt x="24193" y="32766"/>
                </a:lnTo>
                <a:lnTo>
                  <a:pt x="16281" y="32766"/>
                </a:lnTo>
                <a:lnTo>
                  <a:pt x="7480" y="32766"/>
                </a:lnTo>
                <a:lnTo>
                  <a:pt x="0" y="25273"/>
                </a:lnTo>
                <a:lnTo>
                  <a:pt x="0" y="16383"/>
                </a:lnTo>
                <a:lnTo>
                  <a:pt x="0" y="7112"/>
                </a:lnTo>
                <a:lnTo>
                  <a:pt x="7480" y="0"/>
                </a:lnTo>
                <a:lnTo>
                  <a:pt x="16281" y="0"/>
                </a:lnTo>
                <a:lnTo>
                  <a:pt x="24193" y="0"/>
                </a:lnTo>
                <a:lnTo>
                  <a:pt x="30797" y="5334"/>
                </a:lnTo>
                <a:lnTo>
                  <a:pt x="32550" y="12826"/>
                </a:lnTo>
                <a:lnTo>
                  <a:pt x="41351" y="12826"/>
                </a:lnTo>
                <a:lnTo>
                  <a:pt x="43103" y="5334"/>
                </a:lnTo>
                <a:lnTo>
                  <a:pt x="49707" y="0"/>
                </a:lnTo>
                <a:lnTo>
                  <a:pt x="57188" y="0"/>
                </a:lnTo>
                <a:lnTo>
                  <a:pt x="65125" y="0"/>
                </a:lnTo>
                <a:lnTo>
                  <a:pt x="71729" y="5334"/>
                </a:lnTo>
                <a:lnTo>
                  <a:pt x="73507" y="12826"/>
                </a:lnTo>
                <a:lnTo>
                  <a:pt x="124053" y="12826"/>
                </a:lnTo>
                <a:lnTo>
                  <a:pt x="125323" y="5334"/>
                </a:lnTo>
                <a:lnTo>
                  <a:pt x="131927" y="0"/>
                </a:lnTo>
                <a:lnTo>
                  <a:pt x="139928" y="0"/>
                </a:lnTo>
                <a:lnTo>
                  <a:pt x="147802" y="0"/>
                </a:lnTo>
                <a:lnTo>
                  <a:pt x="154406" y="5334"/>
                </a:lnTo>
                <a:lnTo>
                  <a:pt x="156184" y="12826"/>
                </a:lnTo>
                <a:lnTo>
                  <a:pt x="164058" y="12826"/>
                </a:lnTo>
                <a:lnTo>
                  <a:pt x="165455" y="5334"/>
                </a:lnTo>
                <a:lnTo>
                  <a:pt x="172059" y="0"/>
                </a:lnTo>
                <a:lnTo>
                  <a:pt x="179933" y="0"/>
                </a:lnTo>
                <a:lnTo>
                  <a:pt x="187807" y="0"/>
                </a:lnTo>
                <a:lnTo>
                  <a:pt x="194411" y="5334"/>
                </a:lnTo>
                <a:lnTo>
                  <a:pt x="195808" y="12826"/>
                </a:lnTo>
                <a:lnTo>
                  <a:pt x="196189" y="12826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object 27"/>
          <p:cNvSpPr/>
          <p:nvPr/>
        </p:nvSpPr>
        <p:spPr>
          <a:xfrm>
            <a:off x="1171955" y="6157594"/>
            <a:ext cx="196215" cy="33921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8" name="object 28"/>
          <p:cNvSpPr/>
          <p:nvPr/>
        </p:nvSpPr>
        <p:spPr>
          <a:xfrm>
            <a:off x="1117600" y="6595871"/>
            <a:ext cx="438403" cy="43738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object 29"/>
          <p:cNvSpPr txBox="1"/>
          <p:nvPr/>
        </p:nvSpPr>
        <p:spPr>
          <a:xfrm>
            <a:off x="1726438" y="4144898"/>
            <a:ext cx="4675505" cy="3037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45">
              <a:lnSpc>
                <a:spcPts val="1645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33,014 км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ліній, 7,585</a:t>
            </a:r>
            <a:r>
              <a:rPr sz="1400" spc="-1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підстанцій,</a:t>
            </a:r>
            <a:endParaRPr sz="1400" dirty="0">
              <a:latin typeface="Arial"/>
              <a:cs typeface="Arial"/>
            </a:endParaRPr>
          </a:p>
          <a:p>
            <a:pPr marL="17145">
              <a:lnSpc>
                <a:spcPts val="1645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20.6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кв.км територія</a:t>
            </a:r>
            <a:r>
              <a:rPr sz="1400" spc="-1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покриття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17145">
              <a:lnSpc>
                <a:spcPct val="100000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568,000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клієнтів, 3,600</a:t>
            </a:r>
            <a:r>
              <a:rPr sz="1400" spc="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співробітників</a:t>
            </a:r>
            <a:endParaRPr sz="1400" dirty="0">
              <a:latin typeface="Arial"/>
              <a:cs typeface="Arial"/>
            </a:endParaRPr>
          </a:p>
          <a:p>
            <a:pPr marL="15240" marR="1048385">
              <a:lnSpc>
                <a:spcPts val="1610"/>
              </a:lnSpc>
              <a:spcBef>
                <a:spcPts val="1290"/>
              </a:spcBef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$65 млн активів, лише $13 млн зобов’язань 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(на 31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грудня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2015</a:t>
            </a:r>
            <a:r>
              <a:rPr sz="1400" spc="-8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року)</a:t>
            </a:r>
            <a:endParaRPr sz="1400" dirty="0">
              <a:latin typeface="Arial"/>
              <a:cs typeface="Arial"/>
            </a:endParaRPr>
          </a:p>
          <a:p>
            <a:pPr marL="15240">
              <a:lnSpc>
                <a:spcPts val="1645"/>
              </a:lnSpc>
              <a:spcBef>
                <a:spcPts val="880"/>
              </a:spcBef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$65 млн річного </a:t>
            </a:r>
            <a:r>
              <a:rPr sz="1400" spc="-10" dirty="0">
                <a:solidFill>
                  <a:srgbClr val="303030"/>
                </a:solidFill>
                <a:latin typeface="Arial"/>
                <a:cs typeface="Arial"/>
              </a:rPr>
              <a:t>доходу,</a:t>
            </a:r>
            <a:endParaRPr sz="1400" dirty="0">
              <a:latin typeface="Arial"/>
              <a:cs typeface="Arial"/>
            </a:endParaRPr>
          </a:p>
          <a:p>
            <a:pPr marL="15240">
              <a:lnSpc>
                <a:spcPts val="1645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10.9%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рентабельність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за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EBITDA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в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2015 році</a:t>
            </a:r>
            <a:endParaRPr sz="1400" dirty="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1335"/>
              </a:spcBef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2.1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ТВт•год. продано електроенергії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в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2015</a:t>
            </a:r>
            <a:r>
              <a:rPr sz="1400" spc="3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році</a:t>
            </a:r>
            <a:endParaRPr sz="1400" dirty="0">
              <a:latin typeface="Arial"/>
              <a:cs typeface="Arial"/>
            </a:endParaRPr>
          </a:p>
          <a:p>
            <a:pPr marL="12700" marR="5080">
              <a:lnSpc>
                <a:spcPts val="1610"/>
              </a:lnSpc>
              <a:spcBef>
                <a:spcPts val="985"/>
              </a:spcBef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Диверсифікована база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клієнтів: 42% домогосподарства,  13% транзит,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18%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промисловість, 12% муніципальні  клієнти,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11%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комерційні</a:t>
            </a:r>
            <a:r>
              <a:rPr sz="1400" spc="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клієнти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435735" y="6118478"/>
            <a:ext cx="57150" cy="15112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object 31"/>
          <p:cNvSpPr/>
          <p:nvPr/>
        </p:nvSpPr>
        <p:spPr>
          <a:xfrm>
            <a:off x="1435735" y="6118478"/>
            <a:ext cx="57150" cy="151130"/>
          </a:xfrm>
          <a:custGeom>
            <a:avLst/>
            <a:gdLst/>
            <a:ahLst/>
            <a:cxnLst/>
            <a:rect l="l" t="t" r="r" b="b"/>
            <a:pathLst>
              <a:path w="57150" h="151129">
                <a:moveTo>
                  <a:pt x="5587" y="151129"/>
                </a:moveTo>
                <a:lnTo>
                  <a:pt x="5587" y="149987"/>
                </a:lnTo>
                <a:lnTo>
                  <a:pt x="6096" y="147954"/>
                </a:lnTo>
                <a:lnTo>
                  <a:pt x="8509" y="141096"/>
                </a:lnTo>
                <a:lnTo>
                  <a:pt x="16383" y="120141"/>
                </a:lnTo>
                <a:lnTo>
                  <a:pt x="24003" y="99059"/>
                </a:lnTo>
                <a:lnTo>
                  <a:pt x="26670" y="91566"/>
                </a:lnTo>
                <a:lnTo>
                  <a:pt x="27305" y="89407"/>
                </a:lnTo>
                <a:lnTo>
                  <a:pt x="27305" y="88391"/>
                </a:lnTo>
                <a:lnTo>
                  <a:pt x="26924" y="87756"/>
                </a:lnTo>
                <a:lnTo>
                  <a:pt x="26034" y="86994"/>
                </a:lnTo>
                <a:lnTo>
                  <a:pt x="22859" y="85343"/>
                </a:lnTo>
                <a:lnTo>
                  <a:pt x="13715" y="80899"/>
                </a:lnTo>
                <a:lnTo>
                  <a:pt x="8762" y="78104"/>
                </a:lnTo>
                <a:lnTo>
                  <a:pt x="4699" y="75691"/>
                </a:lnTo>
                <a:lnTo>
                  <a:pt x="1524" y="73659"/>
                </a:lnTo>
                <a:lnTo>
                  <a:pt x="253" y="72516"/>
                </a:lnTo>
                <a:lnTo>
                  <a:pt x="0" y="71500"/>
                </a:lnTo>
                <a:lnTo>
                  <a:pt x="0" y="70865"/>
                </a:lnTo>
                <a:lnTo>
                  <a:pt x="24637" y="33274"/>
                </a:lnTo>
                <a:lnTo>
                  <a:pt x="48640" y="2285"/>
                </a:lnTo>
                <a:lnTo>
                  <a:pt x="51308" y="0"/>
                </a:lnTo>
                <a:lnTo>
                  <a:pt x="51308" y="634"/>
                </a:lnTo>
                <a:lnTo>
                  <a:pt x="50673" y="2666"/>
                </a:lnTo>
                <a:lnTo>
                  <a:pt x="48387" y="9905"/>
                </a:lnTo>
                <a:lnTo>
                  <a:pt x="40767" y="30860"/>
                </a:lnTo>
                <a:lnTo>
                  <a:pt x="33146" y="52324"/>
                </a:lnTo>
                <a:lnTo>
                  <a:pt x="30480" y="59435"/>
                </a:lnTo>
                <a:lnTo>
                  <a:pt x="29845" y="61594"/>
                </a:lnTo>
                <a:lnTo>
                  <a:pt x="29590" y="62610"/>
                </a:lnTo>
                <a:lnTo>
                  <a:pt x="30226" y="62991"/>
                </a:lnTo>
                <a:lnTo>
                  <a:pt x="31115" y="63626"/>
                </a:lnTo>
                <a:lnTo>
                  <a:pt x="34036" y="65404"/>
                </a:lnTo>
                <a:lnTo>
                  <a:pt x="43434" y="69850"/>
                </a:lnTo>
                <a:lnTo>
                  <a:pt x="48387" y="72262"/>
                </a:lnTo>
                <a:lnTo>
                  <a:pt x="52451" y="74675"/>
                </a:lnTo>
                <a:lnTo>
                  <a:pt x="55626" y="77088"/>
                </a:lnTo>
                <a:lnTo>
                  <a:pt x="56515" y="78104"/>
                </a:lnTo>
                <a:lnTo>
                  <a:pt x="57150" y="79120"/>
                </a:lnTo>
                <a:lnTo>
                  <a:pt x="57150" y="79755"/>
                </a:lnTo>
                <a:lnTo>
                  <a:pt x="56515" y="80899"/>
                </a:lnTo>
                <a:lnTo>
                  <a:pt x="55118" y="83565"/>
                </a:lnTo>
                <a:lnTo>
                  <a:pt x="32258" y="117347"/>
                </a:lnTo>
                <a:lnTo>
                  <a:pt x="8255" y="148335"/>
                </a:lnTo>
                <a:lnTo>
                  <a:pt x="6477" y="150367"/>
                </a:lnTo>
                <a:lnTo>
                  <a:pt x="5587" y="151129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2" name="object 32"/>
          <p:cNvSpPr/>
          <p:nvPr/>
        </p:nvSpPr>
        <p:spPr>
          <a:xfrm>
            <a:off x="1972055" y="8395969"/>
            <a:ext cx="961644" cy="2190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3" name="object 33"/>
          <p:cNvSpPr txBox="1"/>
          <p:nvPr/>
        </p:nvSpPr>
        <p:spPr>
          <a:xfrm>
            <a:off x="1959610" y="8646921"/>
            <a:ext cx="2080260" cy="800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b="1" spc="-5" dirty="0">
                <a:solidFill>
                  <a:srgbClr val="303030"/>
                </a:solidFill>
                <a:latin typeface="Arial"/>
                <a:cs typeface="Arial"/>
              </a:rPr>
              <a:t>Олександр</a:t>
            </a:r>
            <a:r>
              <a:rPr sz="1200" b="1" spc="-3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303030"/>
                </a:solidFill>
                <a:latin typeface="Arial"/>
                <a:cs typeface="Arial"/>
              </a:rPr>
              <a:t>Сопроненков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380"/>
              </a:lnSpc>
            </a:pPr>
            <a:r>
              <a:rPr sz="1200" dirty="0">
                <a:solidFill>
                  <a:srgbClr val="303030"/>
                </a:solidFill>
                <a:latin typeface="Arial"/>
                <a:cs typeface="Arial"/>
              </a:rPr>
              <a:t>Старший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Менеджер,</a:t>
            </a:r>
            <a:r>
              <a:rPr sz="1200" spc="-5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Україна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+38 </a:t>
            </a:r>
            <a:r>
              <a:rPr sz="1200" dirty="0">
                <a:solidFill>
                  <a:srgbClr val="303030"/>
                </a:solidFill>
                <a:latin typeface="Arial"/>
                <a:cs typeface="Arial"/>
              </a:rPr>
              <a:t>(044)</a:t>
            </a:r>
            <a:r>
              <a:rPr sz="1200" spc="-8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490-9000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200" u="sng" spc="-5" dirty="0">
                <a:solidFill>
                  <a:srgbClr val="303030"/>
                </a:solidFill>
                <a:latin typeface="Arial"/>
                <a:cs typeface="Arial"/>
                <a:hlinkClick r:id="rId11"/>
              </a:rPr>
              <a:t>osopronenkov@deloitte.ua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880235" y="2490342"/>
            <a:ext cx="57150" cy="151130"/>
          </a:xfrm>
          <a:custGeom>
            <a:avLst/>
            <a:gdLst/>
            <a:ahLst/>
            <a:cxnLst/>
            <a:rect l="l" t="t" r="r" b="b"/>
            <a:pathLst>
              <a:path w="57150" h="151130">
                <a:moveTo>
                  <a:pt x="51307" y="0"/>
                </a:moveTo>
                <a:lnTo>
                  <a:pt x="24637" y="33400"/>
                </a:lnTo>
                <a:lnTo>
                  <a:pt x="1777" y="67183"/>
                </a:lnTo>
                <a:lnTo>
                  <a:pt x="0" y="70866"/>
                </a:lnTo>
                <a:lnTo>
                  <a:pt x="0" y="71627"/>
                </a:lnTo>
                <a:lnTo>
                  <a:pt x="22859" y="85344"/>
                </a:lnTo>
                <a:lnTo>
                  <a:pt x="26034" y="87122"/>
                </a:lnTo>
                <a:lnTo>
                  <a:pt x="26923" y="87757"/>
                </a:lnTo>
                <a:lnTo>
                  <a:pt x="27304" y="88519"/>
                </a:lnTo>
                <a:lnTo>
                  <a:pt x="27304" y="89535"/>
                </a:lnTo>
                <a:lnTo>
                  <a:pt x="26669" y="91567"/>
                </a:lnTo>
                <a:lnTo>
                  <a:pt x="24002" y="99187"/>
                </a:lnTo>
                <a:lnTo>
                  <a:pt x="16382" y="120142"/>
                </a:lnTo>
                <a:lnTo>
                  <a:pt x="8508" y="141097"/>
                </a:lnTo>
                <a:lnTo>
                  <a:pt x="6095" y="148082"/>
                </a:lnTo>
                <a:lnTo>
                  <a:pt x="5587" y="150114"/>
                </a:lnTo>
                <a:lnTo>
                  <a:pt x="5587" y="151130"/>
                </a:lnTo>
                <a:lnTo>
                  <a:pt x="32257" y="117348"/>
                </a:lnTo>
                <a:lnTo>
                  <a:pt x="55117" y="83693"/>
                </a:lnTo>
                <a:lnTo>
                  <a:pt x="56514" y="80899"/>
                </a:lnTo>
                <a:lnTo>
                  <a:pt x="57150" y="79883"/>
                </a:lnTo>
                <a:lnTo>
                  <a:pt x="57150" y="79121"/>
                </a:lnTo>
                <a:lnTo>
                  <a:pt x="56514" y="78105"/>
                </a:lnTo>
                <a:lnTo>
                  <a:pt x="34035" y="65405"/>
                </a:lnTo>
                <a:lnTo>
                  <a:pt x="31114" y="63626"/>
                </a:lnTo>
                <a:lnTo>
                  <a:pt x="30225" y="62992"/>
                </a:lnTo>
                <a:lnTo>
                  <a:pt x="29590" y="62611"/>
                </a:lnTo>
                <a:lnTo>
                  <a:pt x="29844" y="61595"/>
                </a:lnTo>
                <a:lnTo>
                  <a:pt x="30479" y="59563"/>
                </a:lnTo>
                <a:lnTo>
                  <a:pt x="33146" y="52324"/>
                </a:lnTo>
                <a:lnTo>
                  <a:pt x="40766" y="30988"/>
                </a:lnTo>
                <a:lnTo>
                  <a:pt x="48387" y="10033"/>
                </a:lnTo>
                <a:lnTo>
                  <a:pt x="50785" y="2413"/>
                </a:lnTo>
                <a:lnTo>
                  <a:pt x="51307" y="635"/>
                </a:lnTo>
                <a:lnTo>
                  <a:pt x="513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5" name="object 35"/>
          <p:cNvSpPr txBox="1"/>
          <p:nvPr/>
        </p:nvSpPr>
        <p:spPr>
          <a:xfrm>
            <a:off x="4360545" y="8646921"/>
            <a:ext cx="1620520" cy="801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b="1" spc="-5" dirty="0">
                <a:solidFill>
                  <a:srgbClr val="303030"/>
                </a:solidFill>
                <a:latin typeface="Arial"/>
                <a:cs typeface="Arial"/>
              </a:rPr>
              <a:t>Джейсон</a:t>
            </a:r>
            <a:r>
              <a:rPr sz="1200" b="1" spc="-4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303030"/>
                </a:solidFill>
                <a:latin typeface="Arial"/>
                <a:cs typeface="Arial"/>
              </a:rPr>
              <a:t>Алварадо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380"/>
              </a:lnSpc>
            </a:pP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Менеджер,</a:t>
            </a:r>
            <a:r>
              <a:rPr sz="1200" spc="-6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США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+1 </a:t>
            </a:r>
            <a:r>
              <a:rPr sz="1200" dirty="0">
                <a:solidFill>
                  <a:srgbClr val="303030"/>
                </a:solidFill>
                <a:latin typeface="Arial"/>
                <a:cs typeface="Arial"/>
              </a:rPr>
              <a:t>(404)</a:t>
            </a:r>
            <a:r>
              <a:rPr sz="1200" spc="-7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942-6986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sz="1200" u="sng" spc="-5" dirty="0">
                <a:solidFill>
                  <a:srgbClr val="303030"/>
                </a:solidFill>
                <a:latin typeface="Arial"/>
                <a:cs typeface="Arial"/>
                <a:hlinkClick r:id="rId12"/>
              </a:rPr>
              <a:t>jalvarado@deloitte.com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080135" y="8239125"/>
            <a:ext cx="5257800" cy="635"/>
          </a:xfrm>
          <a:custGeom>
            <a:avLst/>
            <a:gdLst/>
            <a:ahLst/>
            <a:cxnLst/>
            <a:rect l="l" t="t" r="r" b="b"/>
            <a:pathLst>
              <a:path w="5257800" h="634">
                <a:moveTo>
                  <a:pt x="0" y="0"/>
                </a:moveTo>
                <a:lnTo>
                  <a:pt x="5257800" y="634"/>
                </a:lnTo>
              </a:path>
            </a:pathLst>
          </a:custGeom>
          <a:ln w="1904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7" name="object 37"/>
          <p:cNvSpPr/>
          <p:nvPr/>
        </p:nvSpPr>
        <p:spPr>
          <a:xfrm>
            <a:off x="3491865" y="7448677"/>
            <a:ext cx="491490" cy="304800"/>
          </a:xfrm>
          <a:custGeom>
            <a:avLst/>
            <a:gdLst/>
            <a:ahLst/>
            <a:cxnLst/>
            <a:rect l="l" t="t" r="r" b="b"/>
            <a:pathLst>
              <a:path w="491489" h="304800">
                <a:moveTo>
                  <a:pt x="440689" y="0"/>
                </a:moveTo>
                <a:lnTo>
                  <a:pt x="50800" y="0"/>
                </a:lnTo>
                <a:lnTo>
                  <a:pt x="31021" y="3990"/>
                </a:lnTo>
                <a:lnTo>
                  <a:pt x="14874" y="14874"/>
                </a:lnTo>
                <a:lnTo>
                  <a:pt x="3990" y="31021"/>
                </a:lnTo>
                <a:lnTo>
                  <a:pt x="0" y="50799"/>
                </a:lnTo>
                <a:lnTo>
                  <a:pt x="0" y="253999"/>
                </a:lnTo>
                <a:lnTo>
                  <a:pt x="3990" y="273778"/>
                </a:lnTo>
                <a:lnTo>
                  <a:pt x="14874" y="289925"/>
                </a:lnTo>
                <a:lnTo>
                  <a:pt x="31021" y="300809"/>
                </a:lnTo>
                <a:lnTo>
                  <a:pt x="50800" y="304799"/>
                </a:lnTo>
                <a:lnTo>
                  <a:pt x="440689" y="304799"/>
                </a:lnTo>
                <a:lnTo>
                  <a:pt x="460468" y="300809"/>
                </a:lnTo>
                <a:lnTo>
                  <a:pt x="476615" y="289925"/>
                </a:lnTo>
                <a:lnTo>
                  <a:pt x="487499" y="273778"/>
                </a:lnTo>
                <a:lnTo>
                  <a:pt x="491489" y="253999"/>
                </a:lnTo>
                <a:lnTo>
                  <a:pt x="491489" y="50799"/>
                </a:lnTo>
                <a:lnTo>
                  <a:pt x="487499" y="31021"/>
                </a:lnTo>
                <a:lnTo>
                  <a:pt x="476615" y="14874"/>
                </a:lnTo>
                <a:lnTo>
                  <a:pt x="460468" y="3990"/>
                </a:lnTo>
                <a:lnTo>
                  <a:pt x="440689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8" name="object 38"/>
          <p:cNvSpPr txBox="1"/>
          <p:nvPr/>
        </p:nvSpPr>
        <p:spPr>
          <a:xfrm>
            <a:off x="3586098" y="7502397"/>
            <a:ext cx="33274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70%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825750" y="7806690"/>
            <a:ext cx="1157605" cy="304800"/>
          </a:xfrm>
          <a:custGeom>
            <a:avLst/>
            <a:gdLst/>
            <a:ahLst/>
            <a:cxnLst/>
            <a:rect l="l" t="t" r="r" b="b"/>
            <a:pathLst>
              <a:path w="1157604" h="304800">
                <a:moveTo>
                  <a:pt x="1106804" y="0"/>
                </a:moveTo>
                <a:lnTo>
                  <a:pt x="50800" y="0"/>
                </a:lnTo>
                <a:lnTo>
                  <a:pt x="31021" y="3990"/>
                </a:lnTo>
                <a:lnTo>
                  <a:pt x="14874" y="14874"/>
                </a:lnTo>
                <a:lnTo>
                  <a:pt x="3990" y="31021"/>
                </a:lnTo>
                <a:lnTo>
                  <a:pt x="0" y="50800"/>
                </a:lnTo>
                <a:lnTo>
                  <a:pt x="0" y="254000"/>
                </a:lnTo>
                <a:lnTo>
                  <a:pt x="3990" y="273778"/>
                </a:lnTo>
                <a:lnTo>
                  <a:pt x="14874" y="289925"/>
                </a:lnTo>
                <a:lnTo>
                  <a:pt x="31021" y="300809"/>
                </a:lnTo>
                <a:lnTo>
                  <a:pt x="50800" y="304800"/>
                </a:lnTo>
                <a:lnTo>
                  <a:pt x="1106804" y="304800"/>
                </a:lnTo>
                <a:lnTo>
                  <a:pt x="1126583" y="300809"/>
                </a:lnTo>
                <a:lnTo>
                  <a:pt x="1142730" y="289925"/>
                </a:lnTo>
                <a:lnTo>
                  <a:pt x="1153614" y="273778"/>
                </a:lnTo>
                <a:lnTo>
                  <a:pt x="1157604" y="254000"/>
                </a:lnTo>
                <a:lnTo>
                  <a:pt x="1157604" y="50800"/>
                </a:lnTo>
                <a:lnTo>
                  <a:pt x="1153614" y="31021"/>
                </a:lnTo>
                <a:lnTo>
                  <a:pt x="1142730" y="14874"/>
                </a:lnTo>
                <a:lnTo>
                  <a:pt x="1126583" y="3990"/>
                </a:lnTo>
                <a:lnTo>
                  <a:pt x="1106804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0" name="object 40"/>
          <p:cNvSpPr txBox="1"/>
          <p:nvPr/>
        </p:nvSpPr>
        <p:spPr>
          <a:xfrm>
            <a:off x="2920110" y="7860538"/>
            <a:ext cx="103886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Грудень</a:t>
            </a:r>
            <a:r>
              <a:rPr sz="12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2016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1133475" y="4134230"/>
            <a:ext cx="384810" cy="388620"/>
          </a:xfrm>
          <a:custGeom>
            <a:avLst/>
            <a:gdLst/>
            <a:ahLst/>
            <a:cxnLst/>
            <a:rect l="l" t="t" r="r" b="b"/>
            <a:pathLst>
              <a:path w="384809" h="388620">
                <a:moveTo>
                  <a:pt x="384809" y="372109"/>
                </a:moveTo>
                <a:lnTo>
                  <a:pt x="0" y="372109"/>
                </a:lnTo>
                <a:lnTo>
                  <a:pt x="0" y="388619"/>
                </a:lnTo>
                <a:lnTo>
                  <a:pt x="384809" y="388619"/>
                </a:lnTo>
                <a:lnTo>
                  <a:pt x="384809" y="372109"/>
                </a:lnTo>
                <a:close/>
              </a:path>
              <a:path w="384809" h="388620">
                <a:moveTo>
                  <a:pt x="119916" y="121919"/>
                </a:moveTo>
                <a:lnTo>
                  <a:pt x="65874" y="121919"/>
                </a:lnTo>
                <a:lnTo>
                  <a:pt x="160147" y="146049"/>
                </a:lnTo>
                <a:lnTo>
                  <a:pt x="153034" y="266699"/>
                </a:lnTo>
                <a:lnTo>
                  <a:pt x="114236" y="370839"/>
                </a:lnTo>
                <a:lnTo>
                  <a:pt x="116319" y="372109"/>
                </a:lnTo>
                <a:lnTo>
                  <a:pt x="130073" y="372109"/>
                </a:lnTo>
                <a:lnTo>
                  <a:pt x="161290" y="288289"/>
                </a:lnTo>
                <a:lnTo>
                  <a:pt x="180283" y="288289"/>
                </a:lnTo>
                <a:lnTo>
                  <a:pt x="172974" y="279399"/>
                </a:lnTo>
                <a:lnTo>
                  <a:pt x="236560" y="279399"/>
                </a:lnTo>
                <a:lnTo>
                  <a:pt x="231775" y="266699"/>
                </a:lnTo>
                <a:lnTo>
                  <a:pt x="231700" y="265429"/>
                </a:lnTo>
                <a:lnTo>
                  <a:pt x="173862" y="265429"/>
                </a:lnTo>
                <a:lnTo>
                  <a:pt x="185117" y="255269"/>
                </a:lnTo>
                <a:lnTo>
                  <a:pt x="168909" y="255269"/>
                </a:lnTo>
                <a:lnTo>
                  <a:pt x="170561" y="228599"/>
                </a:lnTo>
                <a:lnTo>
                  <a:pt x="186406" y="228599"/>
                </a:lnTo>
                <a:lnTo>
                  <a:pt x="173481" y="217169"/>
                </a:lnTo>
                <a:lnTo>
                  <a:pt x="187842" y="204469"/>
                </a:lnTo>
                <a:lnTo>
                  <a:pt x="172212" y="204469"/>
                </a:lnTo>
                <a:lnTo>
                  <a:pt x="173481" y="182879"/>
                </a:lnTo>
                <a:lnTo>
                  <a:pt x="189396" y="182879"/>
                </a:lnTo>
                <a:lnTo>
                  <a:pt x="174244" y="168909"/>
                </a:lnTo>
                <a:lnTo>
                  <a:pt x="174244" y="167639"/>
                </a:lnTo>
                <a:lnTo>
                  <a:pt x="190658" y="153669"/>
                </a:lnTo>
                <a:lnTo>
                  <a:pt x="175133" y="153669"/>
                </a:lnTo>
                <a:lnTo>
                  <a:pt x="175894" y="137159"/>
                </a:lnTo>
                <a:lnTo>
                  <a:pt x="192150" y="137159"/>
                </a:lnTo>
                <a:lnTo>
                  <a:pt x="186562" y="132079"/>
                </a:lnTo>
                <a:lnTo>
                  <a:pt x="160909" y="132079"/>
                </a:lnTo>
                <a:lnTo>
                  <a:pt x="119916" y="121919"/>
                </a:lnTo>
                <a:close/>
              </a:path>
              <a:path w="384809" h="388620">
                <a:moveTo>
                  <a:pt x="180283" y="288289"/>
                </a:moveTo>
                <a:lnTo>
                  <a:pt x="161290" y="288289"/>
                </a:lnTo>
                <a:lnTo>
                  <a:pt x="182244" y="314959"/>
                </a:lnTo>
                <a:lnTo>
                  <a:pt x="137159" y="372109"/>
                </a:lnTo>
                <a:lnTo>
                  <a:pt x="155956" y="372109"/>
                </a:lnTo>
                <a:lnTo>
                  <a:pt x="191769" y="326389"/>
                </a:lnTo>
                <a:lnTo>
                  <a:pt x="210007" y="326389"/>
                </a:lnTo>
                <a:lnTo>
                  <a:pt x="200913" y="314959"/>
                </a:lnTo>
                <a:lnTo>
                  <a:pt x="210958" y="302259"/>
                </a:lnTo>
                <a:lnTo>
                  <a:pt x="191769" y="302259"/>
                </a:lnTo>
                <a:lnTo>
                  <a:pt x="180283" y="288289"/>
                </a:lnTo>
                <a:close/>
              </a:path>
              <a:path w="384809" h="388620">
                <a:moveTo>
                  <a:pt x="210007" y="326389"/>
                </a:moveTo>
                <a:lnTo>
                  <a:pt x="191769" y="326389"/>
                </a:lnTo>
                <a:lnTo>
                  <a:pt x="227584" y="372109"/>
                </a:lnTo>
                <a:lnTo>
                  <a:pt x="246380" y="372109"/>
                </a:lnTo>
                <a:lnTo>
                  <a:pt x="210007" y="326389"/>
                </a:lnTo>
                <a:close/>
              </a:path>
              <a:path w="384809" h="388620">
                <a:moveTo>
                  <a:pt x="239432" y="287019"/>
                </a:moveTo>
                <a:lnTo>
                  <a:pt x="223012" y="287019"/>
                </a:lnTo>
                <a:lnTo>
                  <a:pt x="254762" y="372109"/>
                </a:lnTo>
                <a:lnTo>
                  <a:pt x="268478" y="372109"/>
                </a:lnTo>
                <a:lnTo>
                  <a:pt x="271018" y="370839"/>
                </a:lnTo>
                <a:lnTo>
                  <a:pt x="239432" y="287019"/>
                </a:lnTo>
                <a:close/>
              </a:path>
              <a:path w="384809" h="388620">
                <a:moveTo>
                  <a:pt x="236560" y="279399"/>
                </a:moveTo>
                <a:lnTo>
                  <a:pt x="210184" y="279399"/>
                </a:lnTo>
                <a:lnTo>
                  <a:pt x="191769" y="302259"/>
                </a:lnTo>
                <a:lnTo>
                  <a:pt x="210958" y="302259"/>
                </a:lnTo>
                <a:lnTo>
                  <a:pt x="223012" y="287019"/>
                </a:lnTo>
                <a:lnTo>
                  <a:pt x="239432" y="287019"/>
                </a:lnTo>
                <a:lnTo>
                  <a:pt x="236560" y="279399"/>
                </a:lnTo>
                <a:close/>
              </a:path>
              <a:path w="384809" h="388620">
                <a:moveTo>
                  <a:pt x="208510" y="248919"/>
                </a:moveTo>
                <a:lnTo>
                  <a:pt x="192150" y="248919"/>
                </a:lnTo>
                <a:lnTo>
                  <a:pt x="210184" y="265429"/>
                </a:lnTo>
                <a:lnTo>
                  <a:pt x="231700" y="265429"/>
                </a:lnTo>
                <a:lnTo>
                  <a:pt x="231101" y="255269"/>
                </a:lnTo>
                <a:lnTo>
                  <a:pt x="215900" y="255269"/>
                </a:lnTo>
                <a:lnTo>
                  <a:pt x="208510" y="248919"/>
                </a:lnTo>
                <a:close/>
              </a:path>
              <a:path w="384809" h="388620">
                <a:moveTo>
                  <a:pt x="186406" y="228599"/>
                </a:moveTo>
                <a:lnTo>
                  <a:pt x="170561" y="228599"/>
                </a:lnTo>
                <a:lnTo>
                  <a:pt x="184277" y="241299"/>
                </a:lnTo>
                <a:lnTo>
                  <a:pt x="168909" y="255269"/>
                </a:lnTo>
                <a:lnTo>
                  <a:pt x="185117" y="255269"/>
                </a:lnTo>
                <a:lnTo>
                  <a:pt x="192150" y="248919"/>
                </a:lnTo>
                <a:lnTo>
                  <a:pt x="208510" y="248919"/>
                </a:lnTo>
                <a:lnTo>
                  <a:pt x="199644" y="241299"/>
                </a:lnTo>
                <a:lnTo>
                  <a:pt x="208406" y="233679"/>
                </a:lnTo>
                <a:lnTo>
                  <a:pt x="192150" y="233679"/>
                </a:lnTo>
                <a:lnTo>
                  <a:pt x="186406" y="228599"/>
                </a:lnTo>
                <a:close/>
              </a:path>
              <a:path w="384809" h="388620">
                <a:moveTo>
                  <a:pt x="229529" y="228599"/>
                </a:moveTo>
                <a:lnTo>
                  <a:pt x="214249" y="228599"/>
                </a:lnTo>
                <a:lnTo>
                  <a:pt x="215900" y="255269"/>
                </a:lnTo>
                <a:lnTo>
                  <a:pt x="231101" y="255269"/>
                </a:lnTo>
                <a:lnTo>
                  <a:pt x="229529" y="228599"/>
                </a:lnTo>
                <a:close/>
              </a:path>
              <a:path w="384809" h="388620">
                <a:moveTo>
                  <a:pt x="208533" y="200659"/>
                </a:moveTo>
                <a:lnTo>
                  <a:pt x="192150" y="200659"/>
                </a:lnTo>
                <a:lnTo>
                  <a:pt x="210565" y="217169"/>
                </a:lnTo>
                <a:lnTo>
                  <a:pt x="192150" y="233679"/>
                </a:lnTo>
                <a:lnTo>
                  <a:pt x="208406" y="233679"/>
                </a:lnTo>
                <a:lnTo>
                  <a:pt x="214249" y="228599"/>
                </a:lnTo>
                <a:lnTo>
                  <a:pt x="229529" y="228599"/>
                </a:lnTo>
                <a:lnTo>
                  <a:pt x="228106" y="204469"/>
                </a:lnTo>
                <a:lnTo>
                  <a:pt x="212978" y="204469"/>
                </a:lnTo>
                <a:lnTo>
                  <a:pt x="208533" y="200659"/>
                </a:lnTo>
                <a:close/>
              </a:path>
              <a:path w="384809" h="388620">
                <a:moveTo>
                  <a:pt x="189396" y="182879"/>
                </a:moveTo>
                <a:lnTo>
                  <a:pt x="173481" y="182879"/>
                </a:lnTo>
                <a:lnTo>
                  <a:pt x="184277" y="193039"/>
                </a:lnTo>
                <a:lnTo>
                  <a:pt x="172212" y="204469"/>
                </a:lnTo>
                <a:lnTo>
                  <a:pt x="187842" y="204469"/>
                </a:lnTo>
                <a:lnTo>
                  <a:pt x="192150" y="200659"/>
                </a:lnTo>
                <a:lnTo>
                  <a:pt x="208533" y="200659"/>
                </a:lnTo>
                <a:lnTo>
                  <a:pt x="199644" y="193039"/>
                </a:lnTo>
                <a:lnTo>
                  <a:pt x="208407" y="185419"/>
                </a:lnTo>
                <a:lnTo>
                  <a:pt x="192150" y="185419"/>
                </a:lnTo>
                <a:lnTo>
                  <a:pt x="189396" y="182879"/>
                </a:lnTo>
                <a:close/>
              </a:path>
              <a:path w="384809" h="388620">
                <a:moveTo>
                  <a:pt x="226834" y="182879"/>
                </a:moveTo>
                <a:lnTo>
                  <a:pt x="211328" y="182879"/>
                </a:lnTo>
                <a:lnTo>
                  <a:pt x="212978" y="204469"/>
                </a:lnTo>
                <a:lnTo>
                  <a:pt x="228106" y="204469"/>
                </a:lnTo>
                <a:lnTo>
                  <a:pt x="226834" y="182879"/>
                </a:lnTo>
                <a:close/>
              </a:path>
              <a:path w="384809" h="388620">
                <a:moveTo>
                  <a:pt x="208243" y="152399"/>
                </a:moveTo>
                <a:lnTo>
                  <a:pt x="192150" y="152399"/>
                </a:lnTo>
                <a:lnTo>
                  <a:pt x="210565" y="168909"/>
                </a:lnTo>
                <a:lnTo>
                  <a:pt x="192150" y="185419"/>
                </a:lnTo>
                <a:lnTo>
                  <a:pt x="208407" y="185419"/>
                </a:lnTo>
                <a:lnTo>
                  <a:pt x="211328" y="182879"/>
                </a:lnTo>
                <a:lnTo>
                  <a:pt x="226834" y="182879"/>
                </a:lnTo>
                <a:lnTo>
                  <a:pt x="225112" y="153669"/>
                </a:lnTo>
                <a:lnTo>
                  <a:pt x="209677" y="153669"/>
                </a:lnTo>
                <a:lnTo>
                  <a:pt x="208243" y="152399"/>
                </a:lnTo>
                <a:close/>
              </a:path>
              <a:path w="384809" h="388620">
                <a:moveTo>
                  <a:pt x="72123" y="152399"/>
                </a:moveTo>
                <a:lnTo>
                  <a:pt x="52108" y="152399"/>
                </a:lnTo>
                <a:lnTo>
                  <a:pt x="49606" y="153669"/>
                </a:lnTo>
                <a:lnTo>
                  <a:pt x="49606" y="160019"/>
                </a:lnTo>
                <a:lnTo>
                  <a:pt x="52108" y="161289"/>
                </a:lnTo>
                <a:lnTo>
                  <a:pt x="72123" y="161289"/>
                </a:lnTo>
                <a:lnTo>
                  <a:pt x="74625" y="160019"/>
                </a:lnTo>
                <a:lnTo>
                  <a:pt x="74625" y="153669"/>
                </a:lnTo>
                <a:lnTo>
                  <a:pt x="72123" y="152399"/>
                </a:lnTo>
                <a:close/>
              </a:path>
              <a:path w="384809" h="388620">
                <a:moveTo>
                  <a:pt x="332740" y="152399"/>
                </a:moveTo>
                <a:lnTo>
                  <a:pt x="312293" y="152399"/>
                </a:lnTo>
                <a:lnTo>
                  <a:pt x="310134" y="153669"/>
                </a:lnTo>
                <a:lnTo>
                  <a:pt x="310134" y="160019"/>
                </a:lnTo>
                <a:lnTo>
                  <a:pt x="312293" y="161289"/>
                </a:lnTo>
                <a:lnTo>
                  <a:pt x="332740" y="161289"/>
                </a:lnTo>
                <a:lnTo>
                  <a:pt x="334772" y="160019"/>
                </a:lnTo>
                <a:lnTo>
                  <a:pt x="335153" y="157479"/>
                </a:lnTo>
                <a:lnTo>
                  <a:pt x="334772" y="153669"/>
                </a:lnTo>
                <a:lnTo>
                  <a:pt x="332740" y="152399"/>
                </a:lnTo>
                <a:close/>
              </a:path>
              <a:path w="384809" h="388620">
                <a:moveTo>
                  <a:pt x="222250" y="90169"/>
                </a:moveTo>
                <a:lnTo>
                  <a:pt x="206756" y="90169"/>
                </a:lnTo>
                <a:lnTo>
                  <a:pt x="206756" y="102869"/>
                </a:lnTo>
                <a:lnTo>
                  <a:pt x="192150" y="102869"/>
                </a:lnTo>
                <a:lnTo>
                  <a:pt x="207644" y="118109"/>
                </a:lnTo>
                <a:lnTo>
                  <a:pt x="208025" y="123189"/>
                </a:lnTo>
                <a:lnTo>
                  <a:pt x="192150" y="137159"/>
                </a:lnTo>
                <a:lnTo>
                  <a:pt x="175894" y="137159"/>
                </a:lnTo>
                <a:lnTo>
                  <a:pt x="184277" y="144779"/>
                </a:lnTo>
                <a:lnTo>
                  <a:pt x="175133" y="153669"/>
                </a:lnTo>
                <a:lnTo>
                  <a:pt x="190658" y="153669"/>
                </a:lnTo>
                <a:lnTo>
                  <a:pt x="192150" y="152399"/>
                </a:lnTo>
                <a:lnTo>
                  <a:pt x="208243" y="152399"/>
                </a:lnTo>
                <a:lnTo>
                  <a:pt x="199644" y="144779"/>
                </a:lnTo>
                <a:lnTo>
                  <a:pt x="208915" y="135889"/>
                </a:lnTo>
                <a:lnTo>
                  <a:pt x="264180" y="135889"/>
                </a:lnTo>
                <a:lnTo>
                  <a:pt x="278998" y="132079"/>
                </a:lnTo>
                <a:lnTo>
                  <a:pt x="223900" y="132079"/>
                </a:lnTo>
                <a:lnTo>
                  <a:pt x="222631" y="110489"/>
                </a:lnTo>
                <a:lnTo>
                  <a:pt x="335153" y="110489"/>
                </a:lnTo>
                <a:lnTo>
                  <a:pt x="335153" y="96519"/>
                </a:lnTo>
                <a:lnTo>
                  <a:pt x="222250" y="96519"/>
                </a:lnTo>
                <a:lnTo>
                  <a:pt x="222250" y="90169"/>
                </a:lnTo>
                <a:close/>
              </a:path>
              <a:path w="384809" h="388620">
                <a:moveTo>
                  <a:pt x="264180" y="135889"/>
                </a:moveTo>
                <a:lnTo>
                  <a:pt x="208915" y="135889"/>
                </a:lnTo>
                <a:lnTo>
                  <a:pt x="209677" y="153669"/>
                </a:lnTo>
                <a:lnTo>
                  <a:pt x="225112" y="153669"/>
                </a:lnTo>
                <a:lnTo>
                  <a:pt x="224662" y="146049"/>
                </a:lnTo>
                <a:lnTo>
                  <a:pt x="264180" y="135889"/>
                </a:lnTo>
                <a:close/>
              </a:path>
              <a:path w="384809" h="388620">
                <a:moveTo>
                  <a:pt x="65874" y="149859"/>
                </a:moveTo>
                <a:lnTo>
                  <a:pt x="58369" y="149859"/>
                </a:lnTo>
                <a:lnTo>
                  <a:pt x="58369" y="152399"/>
                </a:lnTo>
                <a:lnTo>
                  <a:pt x="65874" y="152399"/>
                </a:lnTo>
                <a:lnTo>
                  <a:pt x="65874" y="149859"/>
                </a:lnTo>
                <a:close/>
              </a:path>
              <a:path w="384809" h="388620">
                <a:moveTo>
                  <a:pt x="326390" y="149859"/>
                </a:moveTo>
                <a:lnTo>
                  <a:pt x="318516" y="149859"/>
                </a:lnTo>
                <a:lnTo>
                  <a:pt x="318516" y="152399"/>
                </a:lnTo>
                <a:lnTo>
                  <a:pt x="326390" y="152399"/>
                </a:lnTo>
                <a:lnTo>
                  <a:pt x="326390" y="149859"/>
                </a:lnTo>
                <a:close/>
              </a:path>
              <a:path w="384809" h="388620">
                <a:moveTo>
                  <a:pt x="72123" y="139699"/>
                </a:moveTo>
                <a:lnTo>
                  <a:pt x="52108" y="139699"/>
                </a:lnTo>
                <a:lnTo>
                  <a:pt x="49606" y="142239"/>
                </a:lnTo>
                <a:lnTo>
                  <a:pt x="49606" y="147319"/>
                </a:lnTo>
                <a:lnTo>
                  <a:pt x="52108" y="149859"/>
                </a:lnTo>
                <a:lnTo>
                  <a:pt x="72123" y="149859"/>
                </a:lnTo>
                <a:lnTo>
                  <a:pt x="74625" y="147319"/>
                </a:lnTo>
                <a:lnTo>
                  <a:pt x="74625" y="142239"/>
                </a:lnTo>
                <a:lnTo>
                  <a:pt x="72123" y="139699"/>
                </a:lnTo>
                <a:close/>
              </a:path>
              <a:path w="384809" h="388620">
                <a:moveTo>
                  <a:pt x="332740" y="140969"/>
                </a:moveTo>
                <a:lnTo>
                  <a:pt x="312293" y="140969"/>
                </a:lnTo>
                <a:lnTo>
                  <a:pt x="310134" y="142239"/>
                </a:lnTo>
                <a:lnTo>
                  <a:pt x="310134" y="147319"/>
                </a:lnTo>
                <a:lnTo>
                  <a:pt x="312293" y="149859"/>
                </a:lnTo>
                <a:lnTo>
                  <a:pt x="332740" y="149859"/>
                </a:lnTo>
                <a:lnTo>
                  <a:pt x="334772" y="147319"/>
                </a:lnTo>
                <a:lnTo>
                  <a:pt x="335153" y="144779"/>
                </a:lnTo>
                <a:lnTo>
                  <a:pt x="334772" y="142239"/>
                </a:lnTo>
                <a:lnTo>
                  <a:pt x="332740" y="140969"/>
                </a:lnTo>
                <a:close/>
              </a:path>
              <a:path w="384809" h="388620">
                <a:moveTo>
                  <a:pt x="326390" y="138429"/>
                </a:moveTo>
                <a:lnTo>
                  <a:pt x="318516" y="138429"/>
                </a:lnTo>
                <a:lnTo>
                  <a:pt x="318516" y="140969"/>
                </a:lnTo>
                <a:lnTo>
                  <a:pt x="326390" y="140969"/>
                </a:lnTo>
                <a:lnTo>
                  <a:pt x="326390" y="138429"/>
                </a:lnTo>
                <a:close/>
              </a:path>
              <a:path w="384809" h="388620">
                <a:moveTo>
                  <a:pt x="65874" y="137159"/>
                </a:moveTo>
                <a:lnTo>
                  <a:pt x="58369" y="137159"/>
                </a:lnTo>
                <a:lnTo>
                  <a:pt x="58369" y="139699"/>
                </a:lnTo>
                <a:lnTo>
                  <a:pt x="65874" y="139699"/>
                </a:lnTo>
                <a:lnTo>
                  <a:pt x="65874" y="137159"/>
                </a:lnTo>
                <a:close/>
              </a:path>
              <a:path w="384809" h="388620">
                <a:moveTo>
                  <a:pt x="332740" y="128269"/>
                </a:moveTo>
                <a:lnTo>
                  <a:pt x="312293" y="128269"/>
                </a:lnTo>
                <a:lnTo>
                  <a:pt x="310134" y="130809"/>
                </a:lnTo>
                <a:lnTo>
                  <a:pt x="310134" y="135889"/>
                </a:lnTo>
                <a:lnTo>
                  <a:pt x="312293" y="138429"/>
                </a:lnTo>
                <a:lnTo>
                  <a:pt x="332740" y="138429"/>
                </a:lnTo>
                <a:lnTo>
                  <a:pt x="334772" y="135889"/>
                </a:lnTo>
                <a:lnTo>
                  <a:pt x="335153" y="133349"/>
                </a:lnTo>
                <a:lnTo>
                  <a:pt x="334772" y="130809"/>
                </a:lnTo>
                <a:lnTo>
                  <a:pt x="332740" y="128269"/>
                </a:lnTo>
                <a:close/>
              </a:path>
              <a:path w="384809" h="388620">
                <a:moveTo>
                  <a:pt x="72123" y="128269"/>
                </a:moveTo>
                <a:lnTo>
                  <a:pt x="52108" y="128269"/>
                </a:lnTo>
                <a:lnTo>
                  <a:pt x="49606" y="130809"/>
                </a:lnTo>
                <a:lnTo>
                  <a:pt x="49606" y="135889"/>
                </a:lnTo>
                <a:lnTo>
                  <a:pt x="52108" y="137159"/>
                </a:lnTo>
                <a:lnTo>
                  <a:pt x="72123" y="137159"/>
                </a:lnTo>
                <a:lnTo>
                  <a:pt x="74625" y="135889"/>
                </a:lnTo>
                <a:lnTo>
                  <a:pt x="74625" y="130809"/>
                </a:lnTo>
                <a:lnTo>
                  <a:pt x="72123" y="128269"/>
                </a:lnTo>
                <a:close/>
              </a:path>
              <a:path w="384809" h="388620">
                <a:moveTo>
                  <a:pt x="183976" y="110489"/>
                </a:moveTo>
                <a:lnTo>
                  <a:pt x="162559" y="110489"/>
                </a:lnTo>
                <a:lnTo>
                  <a:pt x="160909" y="132079"/>
                </a:lnTo>
                <a:lnTo>
                  <a:pt x="186562" y="132079"/>
                </a:lnTo>
                <a:lnTo>
                  <a:pt x="176784" y="123189"/>
                </a:lnTo>
                <a:lnTo>
                  <a:pt x="177165" y="116839"/>
                </a:lnTo>
                <a:lnTo>
                  <a:pt x="183976" y="110489"/>
                </a:lnTo>
                <a:close/>
              </a:path>
              <a:path w="384809" h="388620">
                <a:moveTo>
                  <a:pt x="335153" y="110489"/>
                </a:moveTo>
                <a:lnTo>
                  <a:pt x="311022" y="110489"/>
                </a:lnTo>
                <a:lnTo>
                  <a:pt x="223900" y="132079"/>
                </a:lnTo>
                <a:lnTo>
                  <a:pt x="278998" y="132079"/>
                </a:lnTo>
                <a:lnTo>
                  <a:pt x="318516" y="121919"/>
                </a:lnTo>
                <a:lnTo>
                  <a:pt x="326390" y="121919"/>
                </a:lnTo>
                <a:lnTo>
                  <a:pt x="326390" y="120649"/>
                </a:lnTo>
                <a:lnTo>
                  <a:pt x="335153" y="118109"/>
                </a:lnTo>
                <a:lnTo>
                  <a:pt x="335153" y="110489"/>
                </a:lnTo>
                <a:close/>
              </a:path>
              <a:path w="384809" h="388620">
                <a:moveTo>
                  <a:pt x="143332" y="48259"/>
                </a:moveTo>
                <a:lnTo>
                  <a:pt x="104228" y="48259"/>
                </a:lnTo>
                <a:lnTo>
                  <a:pt x="163068" y="71119"/>
                </a:lnTo>
                <a:lnTo>
                  <a:pt x="163068" y="96519"/>
                </a:lnTo>
                <a:lnTo>
                  <a:pt x="49606" y="96519"/>
                </a:lnTo>
                <a:lnTo>
                  <a:pt x="49606" y="118109"/>
                </a:lnTo>
                <a:lnTo>
                  <a:pt x="58369" y="120649"/>
                </a:lnTo>
                <a:lnTo>
                  <a:pt x="58369" y="128269"/>
                </a:lnTo>
                <a:lnTo>
                  <a:pt x="65874" y="128269"/>
                </a:lnTo>
                <a:lnTo>
                  <a:pt x="65874" y="121919"/>
                </a:lnTo>
                <a:lnTo>
                  <a:pt x="119916" y="121919"/>
                </a:lnTo>
                <a:lnTo>
                  <a:pt x="73799" y="110489"/>
                </a:lnTo>
                <a:lnTo>
                  <a:pt x="183976" y="110489"/>
                </a:lnTo>
                <a:lnTo>
                  <a:pt x="192150" y="102869"/>
                </a:lnTo>
                <a:lnTo>
                  <a:pt x="178053" y="102869"/>
                </a:lnTo>
                <a:lnTo>
                  <a:pt x="178053" y="90169"/>
                </a:lnTo>
                <a:lnTo>
                  <a:pt x="222250" y="90169"/>
                </a:lnTo>
                <a:lnTo>
                  <a:pt x="222250" y="88899"/>
                </a:lnTo>
                <a:lnTo>
                  <a:pt x="192150" y="88899"/>
                </a:lnTo>
                <a:lnTo>
                  <a:pt x="178053" y="76199"/>
                </a:lnTo>
                <a:lnTo>
                  <a:pt x="178053" y="68579"/>
                </a:lnTo>
                <a:lnTo>
                  <a:pt x="190869" y="55879"/>
                </a:lnTo>
                <a:lnTo>
                  <a:pt x="163068" y="55879"/>
                </a:lnTo>
                <a:lnTo>
                  <a:pt x="143332" y="48259"/>
                </a:lnTo>
                <a:close/>
              </a:path>
              <a:path w="384809" h="388620">
                <a:moveTo>
                  <a:pt x="326390" y="121919"/>
                </a:moveTo>
                <a:lnTo>
                  <a:pt x="318516" y="121919"/>
                </a:lnTo>
                <a:lnTo>
                  <a:pt x="318516" y="128269"/>
                </a:lnTo>
                <a:lnTo>
                  <a:pt x="326390" y="128269"/>
                </a:lnTo>
                <a:lnTo>
                  <a:pt x="326390" y="121919"/>
                </a:lnTo>
                <a:close/>
              </a:path>
              <a:path w="384809" h="388620">
                <a:moveTo>
                  <a:pt x="206756" y="90169"/>
                </a:moveTo>
                <a:lnTo>
                  <a:pt x="178053" y="90169"/>
                </a:lnTo>
                <a:lnTo>
                  <a:pt x="184277" y="96519"/>
                </a:lnTo>
                <a:lnTo>
                  <a:pt x="178053" y="102869"/>
                </a:lnTo>
                <a:lnTo>
                  <a:pt x="206756" y="102869"/>
                </a:lnTo>
                <a:lnTo>
                  <a:pt x="199644" y="96519"/>
                </a:lnTo>
                <a:lnTo>
                  <a:pt x="206756" y="90169"/>
                </a:lnTo>
                <a:close/>
              </a:path>
              <a:path w="384809" h="388620">
                <a:moveTo>
                  <a:pt x="222250" y="41909"/>
                </a:moveTo>
                <a:lnTo>
                  <a:pt x="206756" y="41909"/>
                </a:lnTo>
                <a:lnTo>
                  <a:pt x="206756" y="54609"/>
                </a:lnTo>
                <a:lnTo>
                  <a:pt x="192150" y="54609"/>
                </a:lnTo>
                <a:lnTo>
                  <a:pt x="206756" y="68579"/>
                </a:lnTo>
                <a:lnTo>
                  <a:pt x="206756" y="76199"/>
                </a:lnTo>
                <a:lnTo>
                  <a:pt x="192150" y="88899"/>
                </a:lnTo>
                <a:lnTo>
                  <a:pt x="222250" y="88899"/>
                </a:lnTo>
                <a:lnTo>
                  <a:pt x="222250" y="71119"/>
                </a:lnTo>
                <a:lnTo>
                  <a:pt x="260857" y="55879"/>
                </a:lnTo>
                <a:lnTo>
                  <a:pt x="222250" y="55879"/>
                </a:lnTo>
                <a:lnTo>
                  <a:pt x="222250" y="41909"/>
                </a:lnTo>
                <a:close/>
              </a:path>
              <a:path w="384809" h="388620">
                <a:moveTo>
                  <a:pt x="110896" y="76199"/>
                </a:moveTo>
                <a:lnTo>
                  <a:pt x="90474" y="76199"/>
                </a:lnTo>
                <a:lnTo>
                  <a:pt x="87972" y="78739"/>
                </a:lnTo>
                <a:lnTo>
                  <a:pt x="87972" y="83819"/>
                </a:lnTo>
                <a:lnTo>
                  <a:pt x="90474" y="86359"/>
                </a:lnTo>
                <a:lnTo>
                  <a:pt x="110896" y="86359"/>
                </a:lnTo>
                <a:lnTo>
                  <a:pt x="112979" y="83819"/>
                </a:lnTo>
                <a:lnTo>
                  <a:pt x="112979" y="78739"/>
                </a:lnTo>
                <a:lnTo>
                  <a:pt x="110896" y="76199"/>
                </a:lnTo>
                <a:close/>
              </a:path>
              <a:path w="384809" h="388620">
                <a:moveTo>
                  <a:pt x="294386" y="77469"/>
                </a:moveTo>
                <a:lnTo>
                  <a:pt x="273938" y="77469"/>
                </a:lnTo>
                <a:lnTo>
                  <a:pt x="271780" y="78739"/>
                </a:lnTo>
                <a:lnTo>
                  <a:pt x="271399" y="82549"/>
                </a:lnTo>
                <a:lnTo>
                  <a:pt x="271780" y="83819"/>
                </a:lnTo>
                <a:lnTo>
                  <a:pt x="273938" y="86359"/>
                </a:lnTo>
                <a:lnTo>
                  <a:pt x="294386" y="86359"/>
                </a:lnTo>
                <a:lnTo>
                  <a:pt x="296418" y="83819"/>
                </a:lnTo>
                <a:lnTo>
                  <a:pt x="296418" y="78739"/>
                </a:lnTo>
                <a:lnTo>
                  <a:pt x="294386" y="77469"/>
                </a:lnTo>
                <a:close/>
              </a:path>
              <a:path w="384809" h="388620">
                <a:moveTo>
                  <a:pt x="296799" y="81279"/>
                </a:moveTo>
                <a:lnTo>
                  <a:pt x="296418" y="81279"/>
                </a:lnTo>
                <a:lnTo>
                  <a:pt x="296418" y="82549"/>
                </a:lnTo>
                <a:lnTo>
                  <a:pt x="296799" y="82549"/>
                </a:lnTo>
                <a:lnTo>
                  <a:pt x="296799" y="81279"/>
                </a:lnTo>
                <a:close/>
              </a:path>
              <a:path w="384809" h="388620">
                <a:moveTo>
                  <a:pt x="288036" y="74929"/>
                </a:moveTo>
                <a:lnTo>
                  <a:pt x="280162" y="74929"/>
                </a:lnTo>
                <a:lnTo>
                  <a:pt x="280162" y="77469"/>
                </a:lnTo>
                <a:lnTo>
                  <a:pt x="288036" y="77469"/>
                </a:lnTo>
                <a:lnTo>
                  <a:pt x="288036" y="74929"/>
                </a:lnTo>
                <a:close/>
              </a:path>
              <a:path w="384809" h="388620">
                <a:moveTo>
                  <a:pt x="104228" y="73659"/>
                </a:moveTo>
                <a:lnTo>
                  <a:pt x="96723" y="73659"/>
                </a:lnTo>
                <a:lnTo>
                  <a:pt x="96723" y="76199"/>
                </a:lnTo>
                <a:lnTo>
                  <a:pt x="104228" y="76199"/>
                </a:lnTo>
                <a:lnTo>
                  <a:pt x="104228" y="73659"/>
                </a:lnTo>
                <a:close/>
              </a:path>
              <a:path w="384809" h="388620">
                <a:moveTo>
                  <a:pt x="294386" y="64769"/>
                </a:moveTo>
                <a:lnTo>
                  <a:pt x="273938" y="64769"/>
                </a:lnTo>
                <a:lnTo>
                  <a:pt x="271780" y="67309"/>
                </a:lnTo>
                <a:lnTo>
                  <a:pt x="271399" y="69849"/>
                </a:lnTo>
                <a:lnTo>
                  <a:pt x="271780" y="72389"/>
                </a:lnTo>
                <a:lnTo>
                  <a:pt x="273938" y="74929"/>
                </a:lnTo>
                <a:lnTo>
                  <a:pt x="294386" y="74929"/>
                </a:lnTo>
                <a:lnTo>
                  <a:pt x="296418" y="72389"/>
                </a:lnTo>
                <a:lnTo>
                  <a:pt x="296418" y="67309"/>
                </a:lnTo>
                <a:lnTo>
                  <a:pt x="294386" y="64769"/>
                </a:lnTo>
                <a:close/>
              </a:path>
              <a:path w="384809" h="388620">
                <a:moveTo>
                  <a:pt x="110896" y="64769"/>
                </a:moveTo>
                <a:lnTo>
                  <a:pt x="90474" y="64769"/>
                </a:lnTo>
                <a:lnTo>
                  <a:pt x="87972" y="67309"/>
                </a:lnTo>
                <a:lnTo>
                  <a:pt x="87972" y="72389"/>
                </a:lnTo>
                <a:lnTo>
                  <a:pt x="90474" y="73659"/>
                </a:lnTo>
                <a:lnTo>
                  <a:pt x="110896" y="73659"/>
                </a:lnTo>
                <a:lnTo>
                  <a:pt x="112979" y="72389"/>
                </a:lnTo>
                <a:lnTo>
                  <a:pt x="112979" y="67309"/>
                </a:lnTo>
                <a:lnTo>
                  <a:pt x="110896" y="64769"/>
                </a:lnTo>
                <a:close/>
              </a:path>
              <a:path w="384809" h="388620">
                <a:moveTo>
                  <a:pt x="104228" y="62229"/>
                </a:moveTo>
                <a:lnTo>
                  <a:pt x="96723" y="62229"/>
                </a:lnTo>
                <a:lnTo>
                  <a:pt x="96723" y="64769"/>
                </a:lnTo>
                <a:lnTo>
                  <a:pt x="104228" y="64769"/>
                </a:lnTo>
                <a:lnTo>
                  <a:pt x="104228" y="62229"/>
                </a:lnTo>
                <a:close/>
              </a:path>
              <a:path w="384809" h="388620">
                <a:moveTo>
                  <a:pt x="288036" y="62229"/>
                </a:moveTo>
                <a:lnTo>
                  <a:pt x="280162" y="62229"/>
                </a:lnTo>
                <a:lnTo>
                  <a:pt x="280162" y="64769"/>
                </a:lnTo>
                <a:lnTo>
                  <a:pt x="288036" y="64769"/>
                </a:lnTo>
                <a:lnTo>
                  <a:pt x="288036" y="62229"/>
                </a:lnTo>
                <a:close/>
              </a:path>
              <a:path w="384809" h="388620">
                <a:moveTo>
                  <a:pt x="110896" y="53339"/>
                </a:moveTo>
                <a:lnTo>
                  <a:pt x="90474" y="53339"/>
                </a:lnTo>
                <a:lnTo>
                  <a:pt x="87972" y="54609"/>
                </a:lnTo>
                <a:lnTo>
                  <a:pt x="87972" y="59689"/>
                </a:lnTo>
                <a:lnTo>
                  <a:pt x="90474" y="62229"/>
                </a:lnTo>
                <a:lnTo>
                  <a:pt x="110896" y="62229"/>
                </a:lnTo>
                <a:lnTo>
                  <a:pt x="112979" y="59689"/>
                </a:lnTo>
                <a:lnTo>
                  <a:pt x="112979" y="54609"/>
                </a:lnTo>
                <a:lnTo>
                  <a:pt x="110896" y="53339"/>
                </a:lnTo>
                <a:close/>
              </a:path>
              <a:path w="384809" h="388620">
                <a:moveTo>
                  <a:pt x="294386" y="53339"/>
                </a:moveTo>
                <a:lnTo>
                  <a:pt x="273938" y="53339"/>
                </a:lnTo>
                <a:lnTo>
                  <a:pt x="271780" y="55879"/>
                </a:lnTo>
                <a:lnTo>
                  <a:pt x="271399" y="58419"/>
                </a:lnTo>
                <a:lnTo>
                  <a:pt x="271780" y="60959"/>
                </a:lnTo>
                <a:lnTo>
                  <a:pt x="273938" y="62229"/>
                </a:lnTo>
                <a:lnTo>
                  <a:pt x="294386" y="62229"/>
                </a:lnTo>
                <a:lnTo>
                  <a:pt x="296418" y="60959"/>
                </a:lnTo>
                <a:lnTo>
                  <a:pt x="296418" y="55879"/>
                </a:lnTo>
                <a:lnTo>
                  <a:pt x="294386" y="53339"/>
                </a:lnTo>
                <a:close/>
              </a:path>
              <a:path w="384809" h="388620">
                <a:moveTo>
                  <a:pt x="185165" y="34289"/>
                </a:moveTo>
                <a:lnTo>
                  <a:pt x="163068" y="34289"/>
                </a:lnTo>
                <a:lnTo>
                  <a:pt x="163068" y="55879"/>
                </a:lnTo>
                <a:lnTo>
                  <a:pt x="190869" y="55879"/>
                </a:lnTo>
                <a:lnTo>
                  <a:pt x="192150" y="54609"/>
                </a:lnTo>
                <a:lnTo>
                  <a:pt x="206756" y="54609"/>
                </a:lnTo>
                <a:lnTo>
                  <a:pt x="205333" y="53339"/>
                </a:lnTo>
                <a:lnTo>
                  <a:pt x="178053" y="53339"/>
                </a:lnTo>
                <a:lnTo>
                  <a:pt x="178053" y="41909"/>
                </a:lnTo>
                <a:lnTo>
                  <a:pt x="222250" y="41909"/>
                </a:lnTo>
                <a:lnTo>
                  <a:pt x="222250" y="40639"/>
                </a:lnTo>
                <a:lnTo>
                  <a:pt x="192150" y="40639"/>
                </a:lnTo>
                <a:lnTo>
                  <a:pt x="185165" y="34289"/>
                </a:lnTo>
                <a:close/>
              </a:path>
              <a:path w="384809" h="388620">
                <a:moveTo>
                  <a:pt x="296418" y="34289"/>
                </a:moveTo>
                <a:lnTo>
                  <a:pt x="277622" y="34289"/>
                </a:lnTo>
                <a:lnTo>
                  <a:pt x="222250" y="55879"/>
                </a:lnTo>
                <a:lnTo>
                  <a:pt x="260857" y="55879"/>
                </a:lnTo>
                <a:lnTo>
                  <a:pt x="280162" y="48259"/>
                </a:lnTo>
                <a:lnTo>
                  <a:pt x="288036" y="48259"/>
                </a:lnTo>
                <a:lnTo>
                  <a:pt x="288036" y="45720"/>
                </a:lnTo>
                <a:lnTo>
                  <a:pt x="296418" y="41909"/>
                </a:lnTo>
                <a:lnTo>
                  <a:pt x="296418" y="34289"/>
                </a:lnTo>
                <a:close/>
              </a:path>
              <a:path w="384809" h="388620">
                <a:moveTo>
                  <a:pt x="296418" y="21589"/>
                </a:moveTo>
                <a:lnTo>
                  <a:pt x="88379" y="21589"/>
                </a:lnTo>
                <a:lnTo>
                  <a:pt x="88379" y="41909"/>
                </a:lnTo>
                <a:lnTo>
                  <a:pt x="96723" y="45720"/>
                </a:lnTo>
                <a:lnTo>
                  <a:pt x="96723" y="53339"/>
                </a:lnTo>
                <a:lnTo>
                  <a:pt x="104228" y="53339"/>
                </a:lnTo>
                <a:lnTo>
                  <a:pt x="104228" y="48259"/>
                </a:lnTo>
                <a:lnTo>
                  <a:pt x="143332" y="48259"/>
                </a:lnTo>
                <a:lnTo>
                  <a:pt x="107149" y="34289"/>
                </a:lnTo>
                <a:lnTo>
                  <a:pt x="296418" y="34289"/>
                </a:lnTo>
                <a:lnTo>
                  <a:pt x="296418" y="21589"/>
                </a:lnTo>
                <a:close/>
              </a:path>
              <a:path w="384809" h="388620">
                <a:moveTo>
                  <a:pt x="206756" y="41909"/>
                </a:moveTo>
                <a:lnTo>
                  <a:pt x="178053" y="41909"/>
                </a:lnTo>
                <a:lnTo>
                  <a:pt x="184277" y="48259"/>
                </a:lnTo>
                <a:lnTo>
                  <a:pt x="178053" y="53339"/>
                </a:lnTo>
                <a:lnTo>
                  <a:pt x="205333" y="53339"/>
                </a:lnTo>
                <a:lnTo>
                  <a:pt x="199644" y="48259"/>
                </a:lnTo>
                <a:lnTo>
                  <a:pt x="206756" y="41909"/>
                </a:lnTo>
                <a:close/>
              </a:path>
              <a:path w="384809" h="388620">
                <a:moveTo>
                  <a:pt x="288036" y="48259"/>
                </a:moveTo>
                <a:lnTo>
                  <a:pt x="280162" y="48259"/>
                </a:lnTo>
                <a:lnTo>
                  <a:pt x="280162" y="53339"/>
                </a:lnTo>
                <a:lnTo>
                  <a:pt x="288036" y="53339"/>
                </a:lnTo>
                <a:lnTo>
                  <a:pt x="288036" y="48259"/>
                </a:lnTo>
                <a:close/>
              </a:path>
              <a:path w="384809" h="388620">
                <a:moveTo>
                  <a:pt x="222250" y="34289"/>
                </a:moveTo>
                <a:lnTo>
                  <a:pt x="198881" y="34289"/>
                </a:lnTo>
                <a:lnTo>
                  <a:pt x="192150" y="40639"/>
                </a:lnTo>
                <a:lnTo>
                  <a:pt x="222250" y="40639"/>
                </a:lnTo>
                <a:lnTo>
                  <a:pt x="222250" y="34289"/>
                </a:lnTo>
                <a:close/>
              </a:path>
              <a:path w="384809" h="388620">
                <a:moveTo>
                  <a:pt x="222250" y="0"/>
                </a:moveTo>
                <a:lnTo>
                  <a:pt x="163068" y="0"/>
                </a:lnTo>
                <a:lnTo>
                  <a:pt x="163068" y="21589"/>
                </a:lnTo>
                <a:lnTo>
                  <a:pt x="178053" y="21589"/>
                </a:lnTo>
                <a:lnTo>
                  <a:pt x="178053" y="13970"/>
                </a:lnTo>
                <a:lnTo>
                  <a:pt x="222250" y="13970"/>
                </a:lnTo>
                <a:lnTo>
                  <a:pt x="222250" y="0"/>
                </a:lnTo>
                <a:close/>
              </a:path>
              <a:path w="384809" h="388620">
                <a:moveTo>
                  <a:pt x="222250" y="13970"/>
                </a:moveTo>
                <a:lnTo>
                  <a:pt x="206756" y="13970"/>
                </a:lnTo>
                <a:lnTo>
                  <a:pt x="206756" y="21589"/>
                </a:lnTo>
                <a:lnTo>
                  <a:pt x="222250" y="21589"/>
                </a:lnTo>
                <a:lnTo>
                  <a:pt x="222250" y="1397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2" name="object 4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ts val="1410"/>
              </a:lnSpc>
            </a:pPr>
            <a:fld id="{81D60167-4931-47E6-BA6A-407CBD079E47}" type="slidenum">
              <a:rPr dirty="0"/>
              <a:pPr marL="101600">
                <a:lnSpc>
                  <a:spcPts val="1410"/>
                </a:lnSpc>
              </a:pPr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834389"/>
            <a:ext cx="5538470" cy="571500"/>
          </a:xfrm>
          <a:custGeom>
            <a:avLst/>
            <a:gdLst/>
            <a:ahLst/>
            <a:cxnLst/>
            <a:rect l="l" t="t" r="r" b="b"/>
            <a:pathLst>
              <a:path w="5538470" h="571500">
                <a:moveTo>
                  <a:pt x="5033137" y="0"/>
                </a:moveTo>
                <a:lnTo>
                  <a:pt x="0" y="0"/>
                </a:lnTo>
                <a:lnTo>
                  <a:pt x="0" y="571500"/>
                </a:lnTo>
                <a:lnTo>
                  <a:pt x="5033137" y="571500"/>
                </a:lnTo>
                <a:lnTo>
                  <a:pt x="5538470" y="285750"/>
                </a:lnTo>
                <a:lnTo>
                  <a:pt x="503313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9692525"/>
            <a:ext cx="5538470" cy="457200"/>
          </a:xfrm>
          <a:custGeom>
            <a:avLst/>
            <a:gdLst/>
            <a:ahLst/>
            <a:cxnLst/>
            <a:rect l="l" t="t" r="r" b="b"/>
            <a:pathLst>
              <a:path w="5538470" h="457200">
                <a:moveTo>
                  <a:pt x="5108321" y="0"/>
                </a:moveTo>
                <a:lnTo>
                  <a:pt x="0" y="0"/>
                </a:lnTo>
                <a:lnTo>
                  <a:pt x="0" y="457200"/>
                </a:lnTo>
                <a:lnTo>
                  <a:pt x="5108321" y="457200"/>
                </a:lnTo>
                <a:lnTo>
                  <a:pt x="5538470" y="228600"/>
                </a:lnTo>
                <a:lnTo>
                  <a:pt x="5108321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280670" y="834389"/>
            <a:ext cx="5600700" cy="571500"/>
          </a:xfrm>
          <a:custGeom>
            <a:avLst/>
            <a:gdLst/>
            <a:ahLst/>
            <a:cxnLst/>
            <a:rect l="l" t="t" r="r" b="b"/>
            <a:pathLst>
              <a:path w="5600700" h="571500">
                <a:moveTo>
                  <a:pt x="5095367" y="0"/>
                </a:moveTo>
                <a:lnTo>
                  <a:pt x="0" y="0"/>
                </a:lnTo>
                <a:lnTo>
                  <a:pt x="0" y="571500"/>
                </a:lnTo>
                <a:lnTo>
                  <a:pt x="5095367" y="571500"/>
                </a:lnTo>
                <a:lnTo>
                  <a:pt x="5600700" y="285750"/>
                </a:lnTo>
                <a:lnTo>
                  <a:pt x="509536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068120" y="7806181"/>
            <a:ext cx="138493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Період</a:t>
            </a:r>
            <a:r>
              <a:rPr sz="1400" spc="-6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аукціону: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8120" y="8331961"/>
            <a:ext cx="67246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Радни</a:t>
            </a:r>
            <a:r>
              <a:rPr sz="1400" spc="-10" dirty="0">
                <a:solidFill>
                  <a:srgbClr val="333333"/>
                </a:solidFill>
                <a:latin typeface="Arial"/>
                <a:cs typeface="Arial"/>
              </a:rPr>
              <a:t>к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8120" y="9792207"/>
            <a:ext cx="326453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Детальніше:</a:t>
            </a:r>
            <a:r>
              <a:rPr sz="1400" spc="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privatization.gov.ua/ternopil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52855" y="1723897"/>
            <a:ext cx="3086099" cy="20688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2484120" y="2000122"/>
            <a:ext cx="182880" cy="1536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2484120" y="2000122"/>
            <a:ext cx="182880" cy="153670"/>
          </a:xfrm>
          <a:custGeom>
            <a:avLst/>
            <a:gdLst/>
            <a:ahLst/>
            <a:cxnLst/>
            <a:rect l="l" t="t" r="r" b="b"/>
            <a:pathLst>
              <a:path w="182880" h="153669">
                <a:moveTo>
                  <a:pt x="0" y="58674"/>
                </a:moveTo>
                <a:lnTo>
                  <a:pt x="69850" y="58674"/>
                </a:lnTo>
                <a:lnTo>
                  <a:pt x="91440" y="0"/>
                </a:lnTo>
                <a:lnTo>
                  <a:pt x="113030" y="58674"/>
                </a:lnTo>
                <a:lnTo>
                  <a:pt x="182880" y="58674"/>
                </a:lnTo>
                <a:lnTo>
                  <a:pt x="126365" y="94995"/>
                </a:lnTo>
                <a:lnTo>
                  <a:pt x="147955" y="153669"/>
                </a:lnTo>
                <a:lnTo>
                  <a:pt x="91440" y="117475"/>
                </a:lnTo>
                <a:lnTo>
                  <a:pt x="34925" y="153669"/>
                </a:lnTo>
                <a:lnTo>
                  <a:pt x="56515" y="94995"/>
                </a:lnTo>
                <a:lnTo>
                  <a:pt x="0" y="58674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 txBox="1"/>
          <p:nvPr/>
        </p:nvSpPr>
        <p:spPr>
          <a:xfrm>
            <a:off x="1278382" y="2202941"/>
            <a:ext cx="1372235" cy="56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43635">
              <a:lnSpc>
                <a:spcPct val="100000"/>
              </a:lnSpc>
            </a:pPr>
            <a:r>
              <a:rPr sz="800" b="1" i="1" spc="-5" dirty="0">
                <a:solidFill>
                  <a:srgbClr val="404040"/>
                </a:solidFill>
                <a:latin typeface="Arial"/>
                <a:cs typeface="Arial"/>
              </a:rPr>
              <a:t>К</a:t>
            </a:r>
            <a:r>
              <a:rPr sz="800" b="1" i="1" dirty="0">
                <a:solidFill>
                  <a:srgbClr val="404040"/>
                </a:solidFill>
                <a:latin typeface="Arial"/>
                <a:cs typeface="Arial"/>
              </a:rPr>
              <a:t>иїв</a:t>
            </a:r>
            <a:endParaRPr sz="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900" b="1" i="1" spc="-5" dirty="0">
                <a:solidFill>
                  <a:srgbClr val="404040"/>
                </a:solidFill>
                <a:latin typeface="Arial"/>
                <a:cs typeface="Arial"/>
              </a:rPr>
              <a:t>Тернопіль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59560" y="863345"/>
            <a:ext cx="2654300" cy="890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65"/>
              </a:lnSpc>
            </a:pPr>
            <a:r>
              <a:rPr sz="2000" b="1" dirty="0">
                <a:latin typeface="Arial"/>
                <a:cs typeface="Arial"/>
              </a:rPr>
              <a:t>Терн</a:t>
            </a:r>
            <a:r>
              <a:rPr sz="2000" b="1" spc="-10" dirty="0">
                <a:latin typeface="Arial"/>
                <a:cs typeface="Arial"/>
              </a:rPr>
              <a:t>о</a:t>
            </a:r>
            <a:r>
              <a:rPr sz="2000" b="1" dirty="0">
                <a:latin typeface="Arial"/>
                <a:cs typeface="Arial"/>
              </a:rPr>
              <a:t>піль</a:t>
            </a:r>
            <a:r>
              <a:rPr sz="2000" b="1" spc="-15" dirty="0">
                <a:latin typeface="Arial"/>
                <a:cs typeface="Arial"/>
              </a:rPr>
              <a:t>о</a:t>
            </a:r>
            <a:r>
              <a:rPr sz="2000" b="1" dirty="0">
                <a:latin typeface="Arial"/>
                <a:cs typeface="Arial"/>
              </a:rPr>
              <a:t>блене</a:t>
            </a:r>
            <a:r>
              <a:rPr sz="2000" b="1" spc="-10" dirty="0">
                <a:latin typeface="Arial"/>
                <a:cs typeface="Arial"/>
              </a:rPr>
              <a:t>р</a:t>
            </a:r>
            <a:r>
              <a:rPr sz="2000" b="1" dirty="0">
                <a:latin typeface="Arial"/>
                <a:cs typeface="Arial"/>
              </a:rPr>
              <a:t>го</a:t>
            </a:r>
            <a:endParaRPr sz="2000" dirty="0">
              <a:latin typeface="Arial"/>
              <a:cs typeface="Arial"/>
            </a:endParaRPr>
          </a:p>
          <a:p>
            <a:pPr marL="522605" indent="-510540">
              <a:lnSpc>
                <a:spcPts val="1645"/>
              </a:lnSpc>
            </a:pPr>
            <a:r>
              <a:rPr sz="1400" i="1" dirty="0">
                <a:latin typeface="Arial"/>
                <a:cs typeface="Arial"/>
              </a:rPr>
              <a:t>Розподіл</a:t>
            </a:r>
            <a:r>
              <a:rPr sz="1400" i="1" spc="-45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електроенергії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 dirty="0">
              <a:latin typeface="Times New Roman"/>
              <a:cs typeface="Times New Roman"/>
            </a:endParaRPr>
          </a:p>
          <a:p>
            <a:pPr marR="550545" algn="ctr">
              <a:lnSpc>
                <a:spcPct val="100000"/>
              </a:lnSpc>
            </a:pPr>
            <a:r>
              <a:rPr sz="1200" b="1" spc="-5" dirty="0">
                <a:solidFill>
                  <a:srgbClr val="404040"/>
                </a:solidFill>
                <a:latin typeface="Arial"/>
                <a:cs typeface="Arial"/>
              </a:rPr>
              <a:t>Карта</a:t>
            </a:r>
            <a:r>
              <a:rPr sz="1200" b="1" spc="-7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404040"/>
                </a:solidFill>
                <a:latin typeface="Arial"/>
                <a:cs typeface="Arial"/>
              </a:rPr>
              <a:t>України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333500" y="4682743"/>
            <a:ext cx="303530" cy="2020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1452221" y="4682743"/>
            <a:ext cx="129539" cy="200660"/>
          </a:xfrm>
          <a:custGeom>
            <a:avLst/>
            <a:gdLst/>
            <a:ahLst/>
            <a:cxnLst/>
            <a:rect l="l" t="t" r="r" b="b"/>
            <a:pathLst>
              <a:path w="129540" h="200660">
                <a:moveTo>
                  <a:pt x="3452" y="153415"/>
                </a:moveTo>
                <a:lnTo>
                  <a:pt x="0" y="166667"/>
                </a:lnTo>
                <a:lnTo>
                  <a:pt x="690" y="178180"/>
                </a:lnTo>
                <a:lnTo>
                  <a:pt x="5524" y="187598"/>
                </a:lnTo>
                <a:lnTo>
                  <a:pt x="14501" y="194563"/>
                </a:lnTo>
                <a:lnTo>
                  <a:pt x="26161" y="200157"/>
                </a:lnTo>
                <a:lnTo>
                  <a:pt x="38155" y="200167"/>
                </a:lnTo>
                <a:lnTo>
                  <a:pt x="49434" y="194581"/>
                </a:lnTo>
                <a:lnTo>
                  <a:pt x="73570" y="147321"/>
                </a:lnTo>
                <a:lnTo>
                  <a:pt x="98274" y="86026"/>
                </a:lnTo>
                <a:lnTo>
                  <a:pt x="120905" y="27564"/>
                </a:lnTo>
                <a:lnTo>
                  <a:pt x="129309" y="0"/>
                </a:lnTo>
                <a:lnTo>
                  <a:pt x="108090" y="19738"/>
                </a:lnTo>
                <a:lnTo>
                  <a:pt x="67762" y="68278"/>
                </a:lnTo>
                <a:lnTo>
                  <a:pt x="26743" y="121032"/>
                </a:lnTo>
                <a:lnTo>
                  <a:pt x="3452" y="153415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1333500" y="4690236"/>
            <a:ext cx="193040" cy="194945"/>
          </a:xfrm>
          <a:custGeom>
            <a:avLst/>
            <a:gdLst/>
            <a:ahLst/>
            <a:cxnLst/>
            <a:rect l="l" t="t" r="r" b="b"/>
            <a:pathLst>
              <a:path w="193040" h="194945">
                <a:moveTo>
                  <a:pt x="151765" y="29845"/>
                </a:moveTo>
                <a:lnTo>
                  <a:pt x="159131" y="29845"/>
                </a:lnTo>
                <a:lnTo>
                  <a:pt x="166624" y="29845"/>
                </a:lnTo>
                <a:lnTo>
                  <a:pt x="170306" y="33655"/>
                </a:lnTo>
                <a:lnTo>
                  <a:pt x="175833" y="25846"/>
                </a:lnTo>
                <a:lnTo>
                  <a:pt x="181371" y="18716"/>
                </a:lnTo>
                <a:lnTo>
                  <a:pt x="186934" y="11562"/>
                </a:lnTo>
                <a:lnTo>
                  <a:pt x="192531" y="3683"/>
                </a:lnTo>
                <a:lnTo>
                  <a:pt x="183536" y="1553"/>
                </a:lnTo>
                <a:lnTo>
                  <a:pt x="173529" y="460"/>
                </a:lnTo>
                <a:lnTo>
                  <a:pt x="162831" y="57"/>
                </a:lnTo>
                <a:lnTo>
                  <a:pt x="151765" y="0"/>
                </a:lnTo>
                <a:lnTo>
                  <a:pt x="103306" y="8144"/>
                </a:lnTo>
                <a:lnTo>
                  <a:pt x="61584" y="31016"/>
                </a:lnTo>
                <a:lnTo>
                  <a:pt x="28915" y="66275"/>
                </a:lnTo>
                <a:lnTo>
                  <a:pt x="7614" y="111581"/>
                </a:lnTo>
                <a:lnTo>
                  <a:pt x="0" y="164592"/>
                </a:lnTo>
                <a:lnTo>
                  <a:pt x="0" y="168401"/>
                </a:lnTo>
                <a:lnTo>
                  <a:pt x="0" y="175895"/>
                </a:lnTo>
                <a:lnTo>
                  <a:pt x="0" y="179577"/>
                </a:lnTo>
                <a:lnTo>
                  <a:pt x="3683" y="190754"/>
                </a:lnTo>
                <a:lnTo>
                  <a:pt x="11049" y="194563"/>
                </a:lnTo>
                <a:lnTo>
                  <a:pt x="18541" y="194563"/>
                </a:lnTo>
                <a:lnTo>
                  <a:pt x="25908" y="194563"/>
                </a:lnTo>
                <a:lnTo>
                  <a:pt x="33274" y="187071"/>
                </a:lnTo>
                <a:lnTo>
                  <a:pt x="29590" y="179577"/>
                </a:lnTo>
                <a:lnTo>
                  <a:pt x="29590" y="175895"/>
                </a:lnTo>
                <a:lnTo>
                  <a:pt x="29590" y="168401"/>
                </a:lnTo>
                <a:lnTo>
                  <a:pt x="29590" y="164592"/>
                </a:lnTo>
                <a:lnTo>
                  <a:pt x="39304" y="111980"/>
                </a:lnTo>
                <a:lnTo>
                  <a:pt x="65674" y="69167"/>
                </a:lnTo>
                <a:lnTo>
                  <a:pt x="104546" y="40380"/>
                </a:lnTo>
                <a:lnTo>
                  <a:pt x="151765" y="29845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1581530" y="4738877"/>
            <a:ext cx="55880" cy="146050"/>
          </a:xfrm>
          <a:custGeom>
            <a:avLst/>
            <a:gdLst/>
            <a:ahLst/>
            <a:cxnLst/>
            <a:rect l="l" t="t" r="r" b="b"/>
            <a:pathLst>
              <a:path w="55880" h="146050">
                <a:moveTo>
                  <a:pt x="14731" y="0"/>
                </a:moveTo>
                <a:lnTo>
                  <a:pt x="9840" y="8401"/>
                </a:lnTo>
                <a:lnTo>
                  <a:pt x="5984" y="16827"/>
                </a:lnTo>
                <a:lnTo>
                  <a:pt x="2819" y="25253"/>
                </a:lnTo>
                <a:lnTo>
                  <a:pt x="0" y="33654"/>
                </a:lnTo>
                <a:lnTo>
                  <a:pt x="10263" y="51782"/>
                </a:lnTo>
                <a:lnTo>
                  <a:pt x="18478" y="71993"/>
                </a:lnTo>
                <a:lnTo>
                  <a:pt x="23931" y="93608"/>
                </a:lnTo>
                <a:lnTo>
                  <a:pt x="25907" y="115950"/>
                </a:lnTo>
                <a:lnTo>
                  <a:pt x="25907" y="119760"/>
                </a:lnTo>
                <a:lnTo>
                  <a:pt x="25907" y="127253"/>
                </a:lnTo>
                <a:lnTo>
                  <a:pt x="25907" y="130936"/>
                </a:lnTo>
                <a:lnTo>
                  <a:pt x="22225" y="138429"/>
                </a:lnTo>
                <a:lnTo>
                  <a:pt x="29590" y="145922"/>
                </a:lnTo>
                <a:lnTo>
                  <a:pt x="36956" y="145922"/>
                </a:lnTo>
                <a:lnTo>
                  <a:pt x="40640" y="145922"/>
                </a:lnTo>
                <a:lnTo>
                  <a:pt x="48132" y="145922"/>
                </a:lnTo>
                <a:lnTo>
                  <a:pt x="55499" y="142112"/>
                </a:lnTo>
                <a:lnTo>
                  <a:pt x="55499" y="134746"/>
                </a:lnTo>
                <a:lnTo>
                  <a:pt x="55499" y="127253"/>
                </a:lnTo>
                <a:lnTo>
                  <a:pt x="55499" y="123443"/>
                </a:lnTo>
                <a:lnTo>
                  <a:pt x="55499" y="115950"/>
                </a:lnTo>
                <a:lnTo>
                  <a:pt x="52772" y="83135"/>
                </a:lnTo>
                <a:lnTo>
                  <a:pt x="44831" y="52403"/>
                </a:lnTo>
                <a:lnTo>
                  <a:pt x="32031" y="24457"/>
                </a:lnTo>
                <a:lnTo>
                  <a:pt x="14731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1294130" y="4080255"/>
            <a:ext cx="384810" cy="388620"/>
          </a:xfrm>
          <a:custGeom>
            <a:avLst/>
            <a:gdLst/>
            <a:ahLst/>
            <a:cxnLst/>
            <a:rect l="l" t="t" r="r" b="b"/>
            <a:pathLst>
              <a:path w="384810" h="388620">
                <a:moveTo>
                  <a:pt x="384809" y="372109"/>
                </a:moveTo>
                <a:lnTo>
                  <a:pt x="0" y="372109"/>
                </a:lnTo>
                <a:lnTo>
                  <a:pt x="0" y="388619"/>
                </a:lnTo>
                <a:lnTo>
                  <a:pt x="384809" y="388619"/>
                </a:lnTo>
                <a:lnTo>
                  <a:pt x="384809" y="372109"/>
                </a:lnTo>
                <a:close/>
              </a:path>
              <a:path w="384810" h="388620">
                <a:moveTo>
                  <a:pt x="119910" y="121919"/>
                </a:moveTo>
                <a:lnTo>
                  <a:pt x="65912" y="121919"/>
                </a:lnTo>
                <a:lnTo>
                  <a:pt x="160147" y="146049"/>
                </a:lnTo>
                <a:lnTo>
                  <a:pt x="153034" y="266699"/>
                </a:lnTo>
                <a:lnTo>
                  <a:pt x="114172" y="370839"/>
                </a:lnTo>
                <a:lnTo>
                  <a:pt x="116331" y="372109"/>
                </a:lnTo>
                <a:lnTo>
                  <a:pt x="130047" y="372109"/>
                </a:lnTo>
                <a:lnTo>
                  <a:pt x="161289" y="288289"/>
                </a:lnTo>
                <a:lnTo>
                  <a:pt x="180283" y="288289"/>
                </a:lnTo>
                <a:lnTo>
                  <a:pt x="172973" y="279399"/>
                </a:lnTo>
                <a:lnTo>
                  <a:pt x="236560" y="279399"/>
                </a:lnTo>
                <a:lnTo>
                  <a:pt x="231775" y="266699"/>
                </a:lnTo>
                <a:lnTo>
                  <a:pt x="231700" y="265429"/>
                </a:lnTo>
                <a:lnTo>
                  <a:pt x="173862" y="265429"/>
                </a:lnTo>
                <a:lnTo>
                  <a:pt x="185117" y="255269"/>
                </a:lnTo>
                <a:lnTo>
                  <a:pt x="168909" y="255269"/>
                </a:lnTo>
                <a:lnTo>
                  <a:pt x="170560" y="228599"/>
                </a:lnTo>
                <a:lnTo>
                  <a:pt x="186406" y="228599"/>
                </a:lnTo>
                <a:lnTo>
                  <a:pt x="173481" y="217169"/>
                </a:lnTo>
                <a:lnTo>
                  <a:pt x="187842" y="204469"/>
                </a:lnTo>
                <a:lnTo>
                  <a:pt x="172211" y="204469"/>
                </a:lnTo>
                <a:lnTo>
                  <a:pt x="173481" y="182879"/>
                </a:lnTo>
                <a:lnTo>
                  <a:pt x="189396" y="182879"/>
                </a:lnTo>
                <a:lnTo>
                  <a:pt x="174244" y="168909"/>
                </a:lnTo>
                <a:lnTo>
                  <a:pt x="174244" y="167639"/>
                </a:lnTo>
                <a:lnTo>
                  <a:pt x="190658" y="153669"/>
                </a:lnTo>
                <a:lnTo>
                  <a:pt x="175132" y="153669"/>
                </a:lnTo>
                <a:lnTo>
                  <a:pt x="175894" y="137159"/>
                </a:lnTo>
                <a:lnTo>
                  <a:pt x="192150" y="137159"/>
                </a:lnTo>
                <a:lnTo>
                  <a:pt x="186562" y="132079"/>
                </a:lnTo>
                <a:lnTo>
                  <a:pt x="160908" y="132079"/>
                </a:lnTo>
                <a:lnTo>
                  <a:pt x="119910" y="121919"/>
                </a:lnTo>
                <a:close/>
              </a:path>
              <a:path w="384810" h="388620">
                <a:moveTo>
                  <a:pt x="180283" y="288289"/>
                </a:moveTo>
                <a:lnTo>
                  <a:pt x="161289" y="288289"/>
                </a:lnTo>
                <a:lnTo>
                  <a:pt x="182244" y="314959"/>
                </a:lnTo>
                <a:lnTo>
                  <a:pt x="137159" y="372109"/>
                </a:lnTo>
                <a:lnTo>
                  <a:pt x="155956" y="372109"/>
                </a:lnTo>
                <a:lnTo>
                  <a:pt x="191769" y="326389"/>
                </a:lnTo>
                <a:lnTo>
                  <a:pt x="210007" y="326389"/>
                </a:lnTo>
                <a:lnTo>
                  <a:pt x="200913" y="314959"/>
                </a:lnTo>
                <a:lnTo>
                  <a:pt x="210958" y="302259"/>
                </a:lnTo>
                <a:lnTo>
                  <a:pt x="191769" y="302259"/>
                </a:lnTo>
                <a:lnTo>
                  <a:pt x="180283" y="288289"/>
                </a:lnTo>
                <a:close/>
              </a:path>
              <a:path w="384810" h="388620">
                <a:moveTo>
                  <a:pt x="210007" y="326389"/>
                </a:moveTo>
                <a:lnTo>
                  <a:pt x="191769" y="326389"/>
                </a:lnTo>
                <a:lnTo>
                  <a:pt x="227583" y="372109"/>
                </a:lnTo>
                <a:lnTo>
                  <a:pt x="246379" y="372109"/>
                </a:lnTo>
                <a:lnTo>
                  <a:pt x="210007" y="326389"/>
                </a:lnTo>
                <a:close/>
              </a:path>
              <a:path w="384810" h="388620">
                <a:moveTo>
                  <a:pt x="239432" y="287019"/>
                </a:moveTo>
                <a:lnTo>
                  <a:pt x="223011" y="287019"/>
                </a:lnTo>
                <a:lnTo>
                  <a:pt x="254761" y="372109"/>
                </a:lnTo>
                <a:lnTo>
                  <a:pt x="268478" y="372109"/>
                </a:lnTo>
                <a:lnTo>
                  <a:pt x="271017" y="370839"/>
                </a:lnTo>
                <a:lnTo>
                  <a:pt x="239432" y="287019"/>
                </a:lnTo>
                <a:close/>
              </a:path>
              <a:path w="384810" h="388620">
                <a:moveTo>
                  <a:pt x="236560" y="279399"/>
                </a:moveTo>
                <a:lnTo>
                  <a:pt x="210184" y="279399"/>
                </a:lnTo>
                <a:lnTo>
                  <a:pt x="191769" y="302259"/>
                </a:lnTo>
                <a:lnTo>
                  <a:pt x="210958" y="302259"/>
                </a:lnTo>
                <a:lnTo>
                  <a:pt x="223011" y="287019"/>
                </a:lnTo>
                <a:lnTo>
                  <a:pt x="239432" y="287019"/>
                </a:lnTo>
                <a:lnTo>
                  <a:pt x="236560" y="279399"/>
                </a:lnTo>
                <a:close/>
              </a:path>
              <a:path w="384810" h="388620">
                <a:moveTo>
                  <a:pt x="208510" y="248919"/>
                </a:moveTo>
                <a:lnTo>
                  <a:pt x="192150" y="248919"/>
                </a:lnTo>
                <a:lnTo>
                  <a:pt x="210184" y="265429"/>
                </a:lnTo>
                <a:lnTo>
                  <a:pt x="231700" y="265429"/>
                </a:lnTo>
                <a:lnTo>
                  <a:pt x="231101" y="255269"/>
                </a:lnTo>
                <a:lnTo>
                  <a:pt x="215900" y="255269"/>
                </a:lnTo>
                <a:lnTo>
                  <a:pt x="208510" y="248919"/>
                </a:lnTo>
                <a:close/>
              </a:path>
              <a:path w="384810" h="388620">
                <a:moveTo>
                  <a:pt x="186406" y="228599"/>
                </a:moveTo>
                <a:lnTo>
                  <a:pt x="170560" y="228599"/>
                </a:lnTo>
                <a:lnTo>
                  <a:pt x="184276" y="241299"/>
                </a:lnTo>
                <a:lnTo>
                  <a:pt x="168909" y="255269"/>
                </a:lnTo>
                <a:lnTo>
                  <a:pt x="185117" y="255269"/>
                </a:lnTo>
                <a:lnTo>
                  <a:pt x="192150" y="248919"/>
                </a:lnTo>
                <a:lnTo>
                  <a:pt x="208510" y="248919"/>
                </a:lnTo>
                <a:lnTo>
                  <a:pt x="199644" y="241299"/>
                </a:lnTo>
                <a:lnTo>
                  <a:pt x="208406" y="233679"/>
                </a:lnTo>
                <a:lnTo>
                  <a:pt x="192150" y="233679"/>
                </a:lnTo>
                <a:lnTo>
                  <a:pt x="186406" y="228599"/>
                </a:lnTo>
                <a:close/>
              </a:path>
              <a:path w="384810" h="388620">
                <a:moveTo>
                  <a:pt x="229529" y="228599"/>
                </a:moveTo>
                <a:lnTo>
                  <a:pt x="214248" y="228599"/>
                </a:lnTo>
                <a:lnTo>
                  <a:pt x="215900" y="255269"/>
                </a:lnTo>
                <a:lnTo>
                  <a:pt x="231101" y="255269"/>
                </a:lnTo>
                <a:lnTo>
                  <a:pt x="229529" y="228599"/>
                </a:lnTo>
                <a:close/>
              </a:path>
              <a:path w="384810" h="388620">
                <a:moveTo>
                  <a:pt x="208618" y="200659"/>
                </a:moveTo>
                <a:lnTo>
                  <a:pt x="192150" y="200659"/>
                </a:lnTo>
                <a:lnTo>
                  <a:pt x="210565" y="217169"/>
                </a:lnTo>
                <a:lnTo>
                  <a:pt x="192150" y="233679"/>
                </a:lnTo>
                <a:lnTo>
                  <a:pt x="208406" y="233679"/>
                </a:lnTo>
                <a:lnTo>
                  <a:pt x="214248" y="228599"/>
                </a:lnTo>
                <a:lnTo>
                  <a:pt x="229529" y="228599"/>
                </a:lnTo>
                <a:lnTo>
                  <a:pt x="228106" y="204469"/>
                </a:lnTo>
                <a:lnTo>
                  <a:pt x="213106" y="204469"/>
                </a:lnTo>
                <a:lnTo>
                  <a:pt x="208618" y="200659"/>
                </a:lnTo>
                <a:close/>
              </a:path>
              <a:path w="384810" h="388620">
                <a:moveTo>
                  <a:pt x="189396" y="182879"/>
                </a:moveTo>
                <a:lnTo>
                  <a:pt x="173481" y="182879"/>
                </a:lnTo>
                <a:lnTo>
                  <a:pt x="184276" y="193039"/>
                </a:lnTo>
                <a:lnTo>
                  <a:pt x="172211" y="204469"/>
                </a:lnTo>
                <a:lnTo>
                  <a:pt x="187842" y="204469"/>
                </a:lnTo>
                <a:lnTo>
                  <a:pt x="192150" y="200659"/>
                </a:lnTo>
                <a:lnTo>
                  <a:pt x="208618" y="200659"/>
                </a:lnTo>
                <a:lnTo>
                  <a:pt x="199644" y="193039"/>
                </a:lnTo>
                <a:lnTo>
                  <a:pt x="208407" y="185419"/>
                </a:lnTo>
                <a:lnTo>
                  <a:pt x="192150" y="185419"/>
                </a:lnTo>
                <a:lnTo>
                  <a:pt x="189396" y="182879"/>
                </a:lnTo>
                <a:close/>
              </a:path>
              <a:path w="384810" h="388620">
                <a:moveTo>
                  <a:pt x="226834" y="182879"/>
                </a:moveTo>
                <a:lnTo>
                  <a:pt x="211328" y="182879"/>
                </a:lnTo>
                <a:lnTo>
                  <a:pt x="213106" y="204469"/>
                </a:lnTo>
                <a:lnTo>
                  <a:pt x="228106" y="204469"/>
                </a:lnTo>
                <a:lnTo>
                  <a:pt x="226834" y="182879"/>
                </a:lnTo>
                <a:close/>
              </a:path>
              <a:path w="384810" h="388620">
                <a:moveTo>
                  <a:pt x="208243" y="152399"/>
                </a:moveTo>
                <a:lnTo>
                  <a:pt x="192150" y="152399"/>
                </a:lnTo>
                <a:lnTo>
                  <a:pt x="210565" y="168909"/>
                </a:lnTo>
                <a:lnTo>
                  <a:pt x="192150" y="185419"/>
                </a:lnTo>
                <a:lnTo>
                  <a:pt x="208407" y="185419"/>
                </a:lnTo>
                <a:lnTo>
                  <a:pt x="211328" y="182879"/>
                </a:lnTo>
                <a:lnTo>
                  <a:pt x="226834" y="182879"/>
                </a:lnTo>
                <a:lnTo>
                  <a:pt x="225112" y="153669"/>
                </a:lnTo>
                <a:lnTo>
                  <a:pt x="209676" y="153669"/>
                </a:lnTo>
                <a:lnTo>
                  <a:pt x="208243" y="152399"/>
                </a:lnTo>
                <a:close/>
              </a:path>
              <a:path w="384810" h="388620">
                <a:moveTo>
                  <a:pt x="72135" y="152399"/>
                </a:moveTo>
                <a:lnTo>
                  <a:pt x="52069" y="152399"/>
                </a:lnTo>
                <a:lnTo>
                  <a:pt x="49656" y="153669"/>
                </a:lnTo>
                <a:lnTo>
                  <a:pt x="49656" y="160019"/>
                </a:lnTo>
                <a:lnTo>
                  <a:pt x="52069" y="161289"/>
                </a:lnTo>
                <a:lnTo>
                  <a:pt x="72135" y="161289"/>
                </a:lnTo>
                <a:lnTo>
                  <a:pt x="74675" y="160019"/>
                </a:lnTo>
                <a:lnTo>
                  <a:pt x="74675" y="153669"/>
                </a:lnTo>
                <a:lnTo>
                  <a:pt x="72135" y="152399"/>
                </a:lnTo>
                <a:close/>
              </a:path>
              <a:path w="384810" h="388620">
                <a:moveTo>
                  <a:pt x="332739" y="152399"/>
                </a:moveTo>
                <a:lnTo>
                  <a:pt x="312292" y="152399"/>
                </a:lnTo>
                <a:lnTo>
                  <a:pt x="310133" y="154939"/>
                </a:lnTo>
                <a:lnTo>
                  <a:pt x="310133" y="160019"/>
                </a:lnTo>
                <a:lnTo>
                  <a:pt x="312292" y="161289"/>
                </a:lnTo>
                <a:lnTo>
                  <a:pt x="332739" y="161289"/>
                </a:lnTo>
                <a:lnTo>
                  <a:pt x="334771" y="160019"/>
                </a:lnTo>
                <a:lnTo>
                  <a:pt x="335152" y="157479"/>
                </a:lnTo>
                <a:lnTo>
                  <a:pt x="334771" y="154939"/>
                </a:lnTo>
                <a:lnTo>
                  <a:pt x="332739" y="152399"/>
                </a:lnTo>
                <a:close/>
              </a:path>
              <a:path w="384810" h="388620">
                <a:moveTo>
                  <a:pt x="222250" y="90170"/>
                </a:moveTo>
                <a:lnTo>
                  <a:pt x="206756" y="90170"/>
                </a:lnTo>
                <a:lnTo>
                  <a:pt x="206756" y="102870"/>
                </a:lnTo>
                <a:lnTo>
                  <a:pt x="192150" y="102870"/>
                </a:lnTo>
                <a:lnTo>
                  <a:pt x="207644" y="118109"/>
                </a:lnTo>
                <a:lnTo>
                  <a:pt x="208025" y="123189"/>
                </a:lnTo>
                <a:lnTo>
                  <a:pt x="192150" y="137159"/>
                </a:lnTo>
                <a:lnTo>
                  <a:pt x="175894" y="137159"/>
                </a:lnTo>
                <a:lnTo>
                  <a:pt x="184276" y="144779"/>
                </a:lnTo>
                <a:lnTo>
                  <a:pt x="175132" y="153669"/>
                </a:lnTo>
                <a:lnTo>
                  <a:pt x="190658" y="153669"/>
                </a:lnTo>
                <a:lnTo>
                  <a:pt x="192150" y="152399"/>
                </a:lnTo>
                <a:lnTo>
                  <a:pt x="208243" y="152399"/>
                </a:lnTo>
                <a:lnTo>
                  <a:pt x="199644" y="144779"/>
                </a:lnTo>
                <a:lnTo>
                  <a:pt x="208914" y="135889"/>
                </a:lnTo>
                <a:lnTo>
                  <a:pt x="264180" y="135889"/>
                </a:lnTo>
                <a:lnTo>
                  <a:pt x="278998" y="132079"/>
                </a:lnTo>
                <a:lnTo>
                  <a:pt x="223900" y="132079"/>
                </a:lnTo>
                <a:lnTo>
                  <a:pt x="222631" y="110489"/>
                </a:lnTo>
                <a:lnTo>
                  <a:pt x="335152" y="110489"/>
                </a:lnTo>
                <a:lnTo>
                  <a:pt x="335152" y="96520"/>
                </a:lnTo>
                <a:lnTo>
                  <a:pt x="222250" y="96520"/>
                </a:lnTo>
                <a:lnTo>
                  <a:pt x="222250" y="90170"/>
                </a:lnTo>
                <a:close/>
              </a:path>
              <a:path w="384810" h="388620">
                <a:moveTo>
                  <a:pt x="264180" y="135889"/>
                </a:moveTo>
                <a:lnTo>
                  <a:pt x="208914" y="135889"/>
                </a:lnTo>
                <a:lnTo>
                  <a:pt x="209676" y="153669"/>
                </a:lnTo>
                <a:lnTo>
                  <a:pt x="225112" y="153669"/>
                </a:lnTo>
                <a:lnTo>
                  <a:pt x="224662" y="146049"/>
                </a:lnTo>
                <a:lnTo>
                  <a:pt x="264180" y="135889"/>
                </a:lnTo>
                <a:close/>
              </a:path>
              <a:path w="384810" h="388620">
                <a:moveTo>
                  <a:pt x="65912" y="149859"/>
                </a:moveTo>
                <a:lnTo>
                  <a:pt x="58419" y="149859"/>
                </a:lnTo>
                <a:lnTo>
                  <a:pt x="58419" y="152399"/>
                </a:lnTo>
                <a:lnTo>
                  <a:pt x="65912" y="152399"/>
                </a:lnTo>
                <a:lnTo>
                  <a:pt x="65912" y="149859"/>
                </a:lnTo>
                <a:close/>
              </a:path>
              <a:path w="384810" h="388620">
                <a:moveTo>
                  <a:pt x="326389" y="149859"/>
                </a:moveTo>
                <a:lnTo>
                  <a:pt x="318516" y="149859"/>
                </a:lnTo>
                <a:lnTo>
                  <a:pt x="318516" y="152399"/>
                </a:lnTo>
                <a:lnTo>
                  <a:pt x="326389" y="152399"/>
                </a:lnTo>
                <a:lnTo>
                  <a:pt x="326389" y="149859"/>
                </a:lnTo>
                <a:close/>
              </a:path>
              <a:path w="384810" h="388620">
                <a:moveTo>
                  <a:pt x="72135" y="139699"/>
                </a:moveTo>
                <a:lnTo>
                  <a:pt x="52069" y="139699"/>
                </a:lnTo>
                <a:lnTo>
                  <a:pt x="49656" y="142239"/>
                </a:lnTo>
                <a:lnTo>
                  <a:pt x="49656" y="147319"/>
                </a:lnTo>
                <a:lnTo>
                  <a:pt x="52069" y="149859"/>
                </a:lnTo>
                <a:lnTo>
                  <a:pt x="72135" y="149859"/>
                </a:lnTo>
                <a:lnTo>
                  <a:pt x="74675" y="147319"/>
                </a:lnTo>
                <a:lnTo>
                  <a:pt x="74675" y="142239"/>
                </a:lnTo>
                <a:lnTo>
                  <a:pt x="72135" y="139699"/>
                </a:lnTo>
                <a:close/>
              </a:path>
              <a:path w="384810" h="388620">
                <a:moveTo>
                  <a:pt x="332739" y="140969"/>
                </a:moveTo>
                <a:lnTo>
                  <a:pt x="312292" y="140969"/>
                </a:lnTo>
                <a:lnTo>
                  <a:pt x="310133" y="142239"/>
                </a:lnTo>
                <a:lnTo>
                  <a:pt x="310133" y="147319"/>
                </a:lnTo>
                <a:lnTo>
                  <a:pt x="312292" y="149859"/>
                </a:lnTo>
                <a:lnTo>
                  <a:pt x="332739" y="149859"/>
                </a:lnTo>
                <a:lnTo>
                  <a:pt x="334771" y="147319"/>
                </a:lnTo>
                <a:lnTo>
                  <a:pt x="335152" y="144779"/>
                </a:lnTo>
                <a:lnTo>
                  <a:pt x="334771" y="142239"/>
                </a:lnTo>
                <a:lnTo>
                  <a:pt x="332739" y="140969"/>
                </a:lnTo>
                <a:close/>
              </a:path>
              <a:path w="384810" h="388620">
                <a:moveTo>
                  <a:pt x="326389" y="138429"/>
                </a:moveTo>
                <a:lnTo>
                  <a:pt x="318516" y="138429"/>
                </a:lnTo>
                <a:lnTo>
                  <a:pt x="318516" y="140969"/>
                </a:lnTo>
                <a:lnTo>
                  <a:pt x="326389" y="140969"/>
                </a:lnTo>
                <a:lnTo>
                  <a:pt x="326389" y="138429"/>
                </a:lnTo>
                <a:close/>
              </a:path>
              <a:path w="384810" h="388620">
                <a:moveTo>
                  <a:pt x="65912" y="137159"/>
                </a:moveTo>
                <a:lnTo>
                  <a:pt x="58419" y="137159"/>
                </a:lnTo>
                <a:lnTo>
                  <a:pt x="58419" y="139699"/>
                </a:lnTo>
                <a:lnTo>
                  <a:pt x="65912" y="139699"/>
                </a:lnTo>
                <a:lnTo>
                  <a:pt x="65912" y="137159"/>
                </a:lnTo>
                <a:close/>
              </a:path>
              <a:path w="384810" h="388620">
                <a:moveTo>
                  <a:pt x="332739" y="128269"/>
                </a:moveTo>
                <a:lnTo>
                  <a:pt x="312292" y="128269"/>
                </a:lnTo>
                <a:lnTo>
                  <a:pt x="310133" y="130809"/>
                </a:lnTo>
                <a:lnTo>
                  <a:pt x="310133" y="135889"/>
                </a:lnTo>
                <a:lnTo>
                  <a:pt x="312292" y="138429"/>
                </a:lnTo>
                <a:lnTo>
                  <a:pt x="332739" y="138429"/>
                </a:lnTo>
                <a:lnTo>
                  <a:pt x="334771" y="135889"/>
                </a:lnTo>
                <a:lnTo>
                  <a:pt x="335152" y="133349"/>
                </a:lnTo>
                <a:lnTo>
                  <a:pt x="334771" y="130809"/>
                </a:lnTo>
                <a:lnTo>
                  <a:pt x="332739" y="128269"/>
                </a:lnTo>
                <a:close/>
              </a:path>
              <a:path w="384810" h="388620">
                <a:moveTo>
                  <a:pt x="72135" y="128269"/>
                </a:moveTo>
                <a:lnTo>
                  <a:pt x="52069" y="128269"/>
                </a:lnTo>
                <a:lnTo>
                  <a:pt x="49656" y="130809"/>
                </a:lnTo>
                <a:lnTo>
                  <a:pt x="49656" y="135889"/>
                </a:lnTo>
                <a:lnTo>
                  <a:pt x="52069" y="137159"/>
                </a:lnTo>
                <a:lnTo>
                  <a:pt x="72135" y="137159"/>
                </a:lnTo>
                <a:lnTo>
                  <a:pt x="74675" y="135889"/>
                </a:lnTo>
                <a:lnTo>
                  <a:pt x="74675" y="130809"/>
                </a:lnTo>
                <a:lnTo>
                  <a:pt x="72135" y="128269"/>
                </a:lnTo>
                <a:close/>
              </a:path>
              <a:path w="384810" h="388620">
                <a:moveTo>
                  <a:pt x="183976" y="110489"/>
                </a:moveTo>
                <a:lnTo>
                  <a:pt x="162559" y="110489"/>
                </a:lnTo>
                <a:lnTo>
                  <a:pt x="160908" y="132079"/>
                </a:lnTo>
                <a:lnTo>
                  <a:pt x="186562" y="132079"/>
                </a:lnTo>
                <a:lnTo>
                  <a:pt x="176783" y="123189"/>
                </a:lnTo>
                <a:lnTo>
                  <a:pt x="177164" y="116839"/>
                </a:lnTo>
                <a:lnTo>
                  <a:pt x="183976" y="110489"/>
                </a:lnTo>
                <a:close/>
              </a:path>
              <a:path w="384810" h="388620">
                <a:moveTo>
                  <a:pt x="335152" y="110489"/>
                </a:moveTo>
                <a:lnTo>
                  <a:pt x="311022" y="110489"/>
                </a:lnTo>
                <a:lnTo>
                  <a:pt x="223900" y="132079"/>
                </a:lnTo>
                <a:lnTo>
                  <a:pt x="278998" y="132079"/>
                </a:lnTo>
                <a:lnTo>
                  <a:pt x="318516" y="121919"/>
                </a:lnTo>
                <a:lnTo>
                  <a:pt x="326389" y="121919"/>
                </a:lnTo>
                <a:lnTo>
                  <a:pt x="326389" y="120649"/>
                </a:lnTo>
                <a:lnTo>
                  <a:pt x="335152" y="118109"/>
                </a:lnTo>
                <a:lnTo>
                  <a:pt x="335152" y="110489"/>
                </a:lnTo>
                <a:close/>
              </a:path>
              <a:path w="384810" h="388620">
                <a:moveTo>
                  <a:pt x="143345" y="48259"/>
                </a:moveTo>
                <a:lnTo>
                  <a:pt x="104266" y="48259"/>
                </a:lnTo>
                <a:lnTo>
                  <a:pt x="163067" y="71120"/>
                </a:lnTo>
                <a:lnTo>
                  <a:pt x="163067" y="96520"/>
                </a:lnTo>
                <a:lnTo>
                  <a:pt x="49656" y="96520"/>
                </a:lnTo>
                <a:lnTo>
                  <a:pt x="49656" y="118109"/>
                </a:lnTo>
                <a:lnTo>
                  <a:pt x="58419" y="120649"/>
                </a:lnTo>
                <a:lnTo>
                  <a:pt x="58419" y="128269"/>
                </a:lnTo>
                <a:lnTo>
                  <a:pt x="65912" y="128269"/>
                </a:lnTo>
                <a:lnTo>
                  <a:pt x="65912" y="121919"/>
                </a:lnTo>
                <a:lnTo>
                  <a:pt x="119910" y="121919"/>
                </a:lnTo>
                <a:lnTo>
                  <a:pt x="73786" y="110489"/>
                </a:lnTo>
                <a:lnTo>
                  <a:pt x="183976" y="110489"/>
                </a:lnTo>
                <a:lnTo>
                  <a:pt x="192150" y="102870"/>
                </a:lnTo>
                <a:lnTo>
                  <a:pt x="178053" y="102870"/>
                </a:lnTo>
                <a:lnTo>
                  <a:pt x="178053" y="91439"/>
                </a:lnTo>
                <a:lnTo>
                  <a:pt x="205333" y="91439"/>
                </a:lnTo>
                <a:lnTo>
                  <a:pt x="206756" y="90170"/>
                </a:lnTo>
                <a:lnTo>
                  <a:pt x="222250" y="90170"/>
                </a:lnTo>
                <a:lnTo>
                  <a:pt x="222250" y="88900"/>
                </a:lnTo>
                <a:lnTo>
                  <a:pt x="192150" y="88900"/>
                </a:lnTo>
                <a:lnTo>
                  <a:pt x="178053" y="76200"/>
                </a:lnTo>
                <a:lnTo>
                  <a:pt x="178053" y="68579"/>
                </a:lnTo>
                <a:lnTo>
                  <a:pt x="190869" y="55879"/>
                </a:lnTo>
                <a:lnTo>
                  <a:pt x="163067" y="55879"/>
                </a:lnTo>
                <a:lnTo>
                  <a:pt x="143345" y="48259"/>
                </a:lnTo>
                <a:close/>
              </a:path>
              <a:path w="384810" h="388620">
                <a:moveTo>
                  <a:pt x="326389" y="121919"/>
                </a:moveTo>
                <a:lnTo>
                  <a:pt x="318516" y="121919"/>
                </a:lnTo>
                <a:lnTo>
                  <a:pt x="318516" y="128269"/>
                </a:lnTo>
                <a:lnTo>
                  <a:pt x="326389" y="128269"/>
                </a:lnTo>
                <a:lnTo>
                  <a:pt x="326389" y="121919"/>
                </a:lnTo>
                <a:close/>
              </a:path>
              <a:path w="384810" h="388620">
                <a:moveTo>
                  <a:pt x="205333" y="91439"/>
                </a:moveTo>
                <a:lnTo>
                  <a:pt x="178053" y="91439"/>
                </a:lnTo>
                <a:lnTo>
                  <a:pt x="184276" y="96520"/>
                </a:lnTo>
                <a:lnTo>
                  <a:pt x="178053" y="102870"/>
                </a:lnTo>
                <a:lnTo>
                  <a:pt x="206756" y="102870"/>
                </a:lnTo>
                <a:lnTo>
                  <a:pt x="199644" y="96520"/>
                </a:lnTo>
                <a:lnTo>
                  <a:pt x="205333" y="91439"/>
                </a:lnTo>
                <a:close/>
              </a:path>
              <a:path w="384810" h="388620">
                <a:moveTo>
                  <a:pt x="222250" y="41909"/>
                </a:moveTo>
                <a:lnTo>
                  <a:pt x="206756" y="41909"/>
                </a:lnTo>
                <a:lnTo>
                  <a:pt x="206756" y="54609"/>
                </a:lnTo>
                <a:lnTo>
                  <a:pt x="192150" y="54609"/>
                </a:lnTo>
                <a:lnTo>
                  <a:pt x="206756" y="68579"/>
                </a:lnTo>
                <a:lnTo>
                  <a:pt x="206756" y="76200"/>
                </a:lnTo>
                <a:lnTo>
                  <a:pt x="192150" y="88900"/>
                </a:lnTo>
                <a:lnTo>
                  <a:pt x="222250" y="88900"/>
                </a:lnTo>
                <a:lnTo>
                  <a:pt x="222250" y="71120"/>
                </a:lnTo>
                <a:lnTo>
                  <a:pt x="260857" y="55879"/>
                </a:lnTo>
                <a:lnTo>
                  <a:pt x="222250" y="55879"/>
                </a:lnTo>
                <a:lnTo>
                  <a:pt x="222250" y="41909"/>
                </a:lnTo>
                <a:close/>
              </a:path>
              <a:path w="384810" h="388620">
                <a:moveTo>
                  <a:pt x="110870" y="76200"/>
                </a:moveTo>
                <a:lnTo>
                  <a:pt x="90423" y="76200"/>
                </a:lnTo>
                <a:lnTo>
                  <a:pt x="88010" y="78739"/>
                </a:lnTo>
                <a:lnTo>
                  <a:pt x="88010" y="83820"/>
                </a:lnTo>
                <a:lnTo>
                  <a:pt x="90423" y="86359"/>
                </a:lnTo>
                <a:lnTo>
                  <a:pt x="110870" y="86359"/>
                </a:lnTo>
                <a:lnTo>
                  <a:pt x="113029" y="83820"/>
                </a:lnTo>
                <a:lnTo>
                  <a:pt x="113029" y="78739"/>
                </a:lnTo>
                <a:lnTo>
                  <a:pt x="110870" y="76200"/>
                </a:lnTo>
                <a:close/>
              </a:path>
              <a:path w="384810" h="388620">
                <a:moveTo>
                  <a:pt x="294385" y="77470"/>
                </a:moveTo>
                <a:lnTo>
                  <a:pt x="273938" y="77470"/>
                </a:lnTo>
                <a:lnTo>
                  <a:pt x="271779" y="78739"/>
                </a:lnTo>
                <a:lnTo>
                  <a:pt x="271398" y="82550"/>
                </a:lnTo>
                <a:lnTo>
                  <a:pt x="271779" y="83820"/>
                </a:lnTo>
                <a:lnTo>
                  <a:pt x="273938" y="86359"/>
                </a:lnTo>
                <a:lnTo>
                  <a:pt x="294385" y="86359"/>
                </a:lnTo>
                <a:lnTo>
                  <a:pt x="296417" y="83820"/>
                </a:lnTo>
                <a:lnTo>
                  <a:pt x="296417" y="78739"/>
                </a:lnTo>
                <a:lnTo>
                  <a:pt x="294385" y="77470"/>
                </a:lnTo>
                <a:close/>
              </a:path>
              <a:path w="384810" h="388620">
                <a:moveTo>
                  <a:pt x="296798" y="81279"/>
                </a:moveTo>
                <a:lnTo>
                  <a:pt x="296417" y="81279"/>
                </a:lnTo>
                <a:lnTo>
                  <a:pt x="296417" y="82550"/>
                </a:lnTo>
                <a:lnTo>
                  <a:pt x="296798" y="82550"/>
                </a:lnTo>
                <a:lnTo>
                  <a:pt x="296798" y="81279"/>
                </a:lnTo>
                <a:close/>
              </a:path>
              <a:path w="384810" h="388620">
                <a:moveTo>
                  <a:pt x="288035" y="73659"/>
                </a:moveTo>
                <a:lnTo>
                  <a:pt x="280161" y="73659"/>
                </a:lnTo>
                <a:lnTo>
                  <a:pt x="280161" y="77470"/>
                </a:lnTo>
                <a:lnTo>
                  <a:pt x="288035" y="77470"/>
                </a:lnTo>
                <a:lnTo>
                  <a:pt x="288035" y="73659"/>
                </a:lnTo>
                <a:close/>
              </a:path>
              <a:path w="384810" h="388620">
                <a:moveTo>
                  <a:pt x="104266" y="73659"/>
                </a:moveTo>
                <a:lnTo>
                  <a:pt x="96773" y="73659"/>
                </a:lnTo>
                <a:lnTo>
                  <a:pt x="96773" y="76200"/>
                </a:lnTo>
                <a:lnTo>
                  <a:pt x="104266" y="76200"/>
                </a:lnTo>
                <a:lnTo>
                  <a:pt x="104266" y="73659"/>
                </a:lnTo>
                <a:close/>
              </a:path>
              <a:path w="384810" h="388620">
                <a:moveTo>
                  <a:pt x="110870" y="64770"/>
                </a:moveTo>
                <a:lnTo>
                  <a:pt x="90423" y="64770"/>
                </a:lnTo>
                <a:lnTo>
                  <a:pt x="88010" y="67309"/>
                </a:lnTo>
                <a:lnTo>
                  <a:pt x="88010" y="72389"/>
                </a:lnTo>
                <a:lnTo>
                  <a:pt x="90423" y="73659"/>
                </a:lnTo>
                <a:lnTo>
                  <a:pt x="110870" y="73659"/>
                </a:lnTo>
                <a:lnTo>
                  <a:pt x="113029" y="72389"/>
                </a:lnTo>
                <a:lnTo>
                  <a:pt x="113029" y="67309"/>
                </a:lnTo>
                <a:lnTo>
                  <a:pt x="110870" y="64770"/>
                </a:lnTo>
                <a:close/>
              </a:path>
              <a:path w="384810" h="388620">
                <a:moveTo>
                  <a:pt x="294385" y="64770"/>
                </a:moveTo>
                <a:lnTo>
                  <a:pt x="273938" y="64770"/>
                </a:lnTo>
                <a:lnTo>
                  <a:pt x="271779" y="67309"/>
                </a:lnTo>
                <a:lnTo>
                  <a:pt x="271398" y="69850"/>
                </a:lnTo>
                <a:lnTo>
                  <a:pt x="271779" y="72389"/>
                </a:lnTo>
                <a:lnTo>
                  <a:pt x="273938" y="73659"/>
                </a:lnTo>
                <a:lnTo>
                  <a:pt x="294385" y="73659"/>
                </a:lnTo>
                <a:lnTo>
                  <a:pt x="296417" y="72389"/>
                </a:lnTo>
                <a:lnTo>
                  <a:pt x="296417" y="67309"/>
                </a:lnTo>
                <a:lnTo>
                  <a:pt x="294385" y="64770"/>
                </a:lnTo>
                <a:close/>
              </a:path>
              <a:path w="384810" h="388620">
                <a:moveTo>
                  <a:pt x="104266" y="62229"/>
                </a:moveTo>
                <a:lnTo>
                  <a:pt x="96773" y="62229"/>
                </a:lnTo>
                <a:lnTo>
                  <a:pt x="96773" y="64770"/>
                </a:lnTo>
                <a:lnTo>
                  <a:pt x="104266" y="64770"/>
                </a:lnTo>
                <a:lnTo>
                  <a:pt x="104266" y="62229"/>
                </a:lnTo>
                <a:close/>
              </a:path>
              <a:path w="384810" h="388620">
                <a:moveTo>
                  <a:pt x="288035" y="63500"/>
                </a:moveTo>
                <a:lnTo>
                  <a:pt x="280161" y="63500"/>
                </a:lnTo>
                <a:lnTo>
                  <a:pt x="280161" y="64770"/>
                </a:lnTo>
                <a:lnTo>
                  <a:pt x="288035" y="64770"/>
                </a:lnTo>
                <a:lnTo>
                  <a:pt x="288035" y="63500"/>
                </a:lnTo>
                <a:close/>
              </a:path>
              <a:path w="384810" h="388620">
                <a:moveTo>
                  <a:pt x="294385" y="53339"/>
                </a:moveTo>
                <a:lnTo>
                  <a:pt x="273938" y="53339"/>
                </a:lnTo>
                <a:lnTo>
                  <a:pt x="271779" y="55879"/>
                </a:lnTo>
                <a:lnTo>
                  <a:pt x="271398" y="58420"/>
                </a:lnTo>
                <a:lnTo>
                  <a:pt x="271779" y="60959"/>
                </a:lnTo>
                <a:lnTo>
                  <a:pt x="273938" y="63500"/>
                </a:lnTo>
                <a:lnTo>
                  <a:pt x="294385" y="63500"/>
                </a:lnTo>
                <a:lnTo>
                  <a:pt x="296417" y="60959"/>
                </a:lnTo>
                <a:lnTo>
                  <a:pt x="296417" y="55879"/>
                </a:lnTo>
                <a:lnTo>
                  <a:pt x="294385" y="53339"/>
                </a:lnTo>
                <a:close/>
              </a:path>
              <a:path w="384810" h="388620">
                <a:moveTo>
                  <a:pt x="110870" y="53339"/>
                </a:moveTo>
                <a:lnTo>
                  <a:pt x="90423" y="53339"/>
                </a:lnTo>
                <a:lnTo>
                  <a:pt x="88010" y="54609"/>
                </a:lnTo>
                <a:lnTo>
                  <a:pt x="88010" y="59689"/>
                </a:lnTo>
                <a:lnTo>
                  <a:pt x="90423" y="62229"/>
                </a:lnTo>
                <a:lnTo>
                  <a:pt x="110870" y="62229"/>
                </a:lnTo>
                <a:lnTo>
                  <a:pt x="113029" y="59689"/>
                </a:lnTo>
                <a:lnTo>
                  <a:pt x="113029" y="54609"/>
                </a:lnTo>
                <a:lnTo>
                  <a:pt x="110870" y="53339"/>
                </a:lnTo>
                <a:close/>
              </a:path>
              <a:path w="384810" h="388620">
                <a:moveTo>
                  <a:pt x="185165" y="34289"/>
                </a:moveTo>
                <a:lnTo>
                  <a:pt x="163067" y="34289"/>
                </a:lnTo>
                <a:lnTo>
                  <a:pt x="163067" y="55879"/>
                </a:lnTo>
                <a:lnTo>
                  <a:pt x="190869" y="55879"/>
                </a:lnTo>
                <a:lnTo>
                  <a:pt x="192150" y="54609"/>
                </a:lnTo>
                <a:lnTo>
                  <a:pt x="206756" y="54609"/>
                </a:lnTo>
                <a:lnTo>
                  <a:pt x="205333" y="53339"/>
                </a:lnTo>
                <a:lnTo>
                  <a:pt x="178053" y="53339"/>
                </a:lnTo>
                <a:lnTo>
                  <a:pt x="178053" y="41909"/>
                </a:lnTo>
                <a:lnTo>
                  <a:pt x="222250" y="41909"/>
                </a:lnTo>
                <a:lnTo>
                  <a:pt x="222250" y="40639"/>
                </a:lnTo>
                <a:lnTo>
                  <a:pt x="192150" y="40639"/>
                </a:lnTo>
                <a:lnTo>
                  <a:pt x="185165" y="34289"/>
                </a:lnTo>
                <a:close/>
              </a:path>
              <a:path w="384810" h="388620">
                <a:moveTo>
                  <a:pt x="296417" y="34289"/>
                </a:moveTo>
                <a:lnTo>
                  <a:pt x="277622" y="34289"/>
                </a:lnTo>
                <a:lnTo>
                  <a:pt x="222250" y="55879"/>
                </a:lnTo>
                <a:lnTo>
                  <a:pt x="260857" y="55879"/>
                </a:lnTo>
                <a:lnTo>
                  <a:pt x="280161" y="48259"/>
                </a:lnTo>
                <a:lnTo>
                  <a:pt x="288035" y="48259"/>
                </a:lnTo>
                <a:lnTo>
                  <a:pt x="288035" y="45720"/>
                </a:lnTo>
                <a:lnTo>
                  <a:pt x="296417" y="41909"/>
                </a:lnTo>
                <a:lnTo>
                  <a:pt x="296417" y="34289"/>
                </a:lnTo>
                <a:close/>
              </a:path>
              <a:path w="384810" h="388620">
                <a:moveTo>
                  <a:pt x="296417" y="21589"/>
                </a:moveTo>
                <a:lnTo>
                  <a:pt x="88391" y="21589"/>
                </a:lnTo>
                <a:lnTo>
                  <a:pt x="88391" y="41909"/>
                </a:lnTo>
                <a:lnTo>
                  <a:pt x="96773" y="45720"/>
                </a:lnTo>
                <a:lnTo>
                  <a:pt x="96773" y="53339"/>
                </a:lnTo>
                <a:lnTo>
                  <a:pt x="104266" y="53339"/>
                </a:lnTo>
                <a:lnTo>
                  <a:pt x="104266" y="48259"/>
                </a:lnTo>
                <a:lnTo>
                  <a:pt x="143345" y="48259"/>
                </a:lnTo>
                <a:lnTo>
                  <a:pt x="107187" y="34289"/>
                </a:lnTo>
                <a:lnTo>
                  <a:pt x="296417" y="34289"/>
                </a:lnTo>
                <a:lnTo>
                  <a:pt x="296417" y="21589"/>
                </a:lnTo>
                <a:close/>
              </a:path>
              <a:path w="384810" h="388620">
                <a:moveTo>
                  <a:pt x="206756" y="41909"/>
                </a:moveTo>
                <a:lnTo>
                  <a:pt x="178053" y="41909"/>
                </a:lnTo>
                <a:lnTo>
                  <a:pt x="184276" y="48259"/>
                </a:lnTo>
                <a:lnTo>
                  <a:pt x="178053" y="53339"/>
                </a:lnTo>
                <a:lnTo>
                  <a:pt x="205333" y="53339"/>
                </a:lnTo>
                <a:lnTo>
                  <a:pt x="199644" y="48259"/>
                </a:lnTo>
                <a:lnTo>
                  <a:pt x="206756" y="41909"/>
                </a:lnTo>
                <a:close/>
              </a:path>
              <a:path w="384810" h="388620">
                <a:moveTo>
                  <a:pt x="288035" y="48259"/>
                </a:moveTo>
                <a:lnTo>
                  <a:pt x="280161" y="48259"/>
                </a:lnTo>
                <a:lnTo>
                  <a:pt x="280161" y="53339"/>
                </a:lnTo>
                <a:lnTo>
                  <a:pt x="288035" y="53339"/>
                </a:lnTo>
                <a:lnTo>
                  <a:pt x="288035" y="48259"/>
                </a:lnTo>
                <a:close/>
              </a:path>
              <a:path w="384810" h="388620">
                <a:moveTo>
                  <a:pt x="222250" y="34289"/>
                </a:moveTo>
                <a:lnTo>
                  <a:pt x="198881" y="34289"/>
                </a:lnTo>
                <a:lnTo>
                  <a:pt x="192150" y="40639"/>
                </a:lnTo>
                <a:lnTo>
                  <a:pt x="222250" y="40639"/>
                </a:lnTo>
                <a:lnTo>
                  <a:pt x="222250" y="34289"/>
                </a:lnTo>
                <a:close/>
              </a:path>
              <a:path w="384810" h="388620">
                <a:moveTo>
                  <a:pt x="222250" y="0"/>
                </a:moveTo>
                <a:lnTo>
                  <a:pt x="163067" y="0"/>
                </a:lnTo>
                <a:lnTo>
                  <a:pt x="163067" y="21589"/>
                </a:lnTo>
                <a:lnTo>
                  <a:pt x="178053" y="21589"/>
                </a:lnTo>
                <a:lnTo>
                  <a:pt x="178053" y="13970"/>
                </a:lnTo>
                <a:lnTo>
                  <a:pt x="222250" y="13970"/>
                </a:lnTo>
                <a:lnTo>
                  <a:pt x="222250" y="0"/>
                </a:lnTo>
                <a:close/>
              </a:path>
              <a:path w="384810" h="388620">
                <a:moveTo>
                  <a:pt x="222250" y="13970"/>
                </a:moveTo>
                <a:lnTo>
                  <a:pt x="206756" y="13970"/>
                </a:lnTo>
                <a:lnTo>
                  <a:pt x="206756" y="21589"/>
                </a:lnTo>
                <a:lnTo>
                  <a:pt x="222250" y="21589"/>
                </a:lnTo>
                <a:lnTo>
                  <a:pt x="222250" y="1397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1358900" y="5694298"/>
            <a:ext cx="260350" cy="3022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1118869" y="3885310"/>
            <a:ext cx="5327015" cy="0"/>
          </a:xfrm>
          <a:custGeom>
            <a:avLst/>
            <a:gdLst/>
            <a:ahLst/>
            <a:cxnLst/>
            <a:rect l="l" t="t" r="r" b="b"/>
            <a:pathLst>
              <a:path w="5327015">
                <a:moveTo>
                  <a:pt x="0" y="0"/>
                </a:moveTo>
                <a:lnTo>
                  <a:pt x="5327015" y="0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1338580" y="5139308"/>
            <a:ext cx="303530" cy="2921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1338580" y="5138673"/>
            <a:ext cx="303530" cy="292735"/>
          </a:xfrm>
          <a:custGeom>
            <a:avLst/>
            <a:gdLst/>
            <a:ahLst/>
            <a:cxnLst/>
            <a:rect l="l" t="t" r="r" b="b"/>
            <a:pathLst>
              <a:path w="303530" h="292735">
                <a:moveTo>
                  <a:pt x="292988" y="261747"/>
                </a:moveTo>
                <a:lnTo>
                  <a:pt x="292100" y="261747"/>
                </a:lnTo>
                <a:lnTo>
                  <a:pt x="292100" y="14605"/>
                </a:lnTo>
                <a:lnTo>
                  <a:pt x="292100" y="6604"/>
                </a:lnTo>
                <a:lnTo>
                  <a:pt x="285495" y="0"/>
                </a:lnTo>
                <a:lnTo>
                  <a:pt x="277113" y="0"/>
                </a:lnTo>
                <a:lnTo>
                  <a:pt x="274954" y="0"/>
                </a:lnTo>
                <a:lnTo>
                  <a:pt x="266572" y="0"/>
                </a:lnTo>
                <a:lnTo>
                  <a:pt x="259969" y="6604"/>
                </a:lnTo>
                <a:lnTo>
                  <a:pt x="259969" y="14605"/>
                </a:lnTo>
                <a:lnTo>
                  <a:pt x="259969" y="261747"/>
                </a:lnTo>
                <a:lnTo>
                  <a:pt x="43560" y="261747"/>
                </a:lnTo>
                <a:lnTo>
                  <a:pt x="43560" y="14605"/>
                </a:lnTo>
                <a:lnTo>
                  <a:pt x="43560" y="6604"/>
                </a:lnTo>
                <a:lnTo>
                  <a:pt x="36956" y="0"/>
                </a:lnTo>
                <a:lnTo>
                  <a:pt x="28575" y="0"/>
                </a:lnTo>
                <a:lnTo>
                  <a:pt x="26415" y="0"/>
                </a:lnTo>
                <a:lnTo>
                  <a:pt x="18033" y="0"/>
                </a:lnTo>
                <a:lnTo>
                  <a:pt x="11429" y="6604"/>
                </a:lnTo>
                <a:lnTo>
                  <a:pt x="11429" y="14605"/>
                </a:lnTo>
                <a:lnTo>
                  <a:pt x="11429" y="261747"/>
                </a:lnTo>
                <a:lnTo>
                  <a:pt x="10540" y="261747"/>
                </a:lnTo>
                <a:lnTo>
                  <a:pt x="4444" y="261747"/>
                </a:lnTo>
                <a:lnTo>
                  <a:pt x="0" y="266573"/>
                </a:lnTo>
                <a:lnTo>
                  <a:pt x="0" y="272414"/>
                </a:lnTo>
                <a:lnTo>
                  <a:pt x="0" y="281686"/>
                </a:lnTo>
                <a:lnTo>
                  <a:pt x="0" y="287909"/>
                </a:lnTo>
                <a:lnTo>
                  <a:pt x="4444" y="292735"/>
                </a:lnTo>
                <a:lnTo>
                  <a:pt x="10540" y="292735"/>
                </a:lnTo>
                <a:lnTo>
                  <a:pt x="292988" y="292735"/>
                </a:lnTo>
                <a:lnTo>
                  <a:pt x="299084" y="292735"/>
                </a:lnTo>
                <a:lnTo>
                  <a:pt x="303530" y="287909"/>
                </a:lnTo>
                <a:lnTo>
                  <a:pt x="303530" y="281686"/>
                </a:lnTo>
                <a:lnTo>
                  <a:pt x="303530" y="272414"/>
                </a:lnTo>
                <a:lnTo>
                  <a:pt x="303530" y="266573"/>
                </a:lnTo>
                <a:lnTo>
                  <a:pt x="299084" y="261747"/>
                </a:lnTo>
                <a:lnTo>
                  <a:pt x="292988" y="261747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1390903" y="5350382"/>
            <a:ext cx="196215" cy="33655"/>
          </a:xfrm>
          <a:custGeom>
            <a:avLst/>
            <a:gdLst/>
            <a:ahLst/>
            <a:cxnLst/>
            <a:rect l="l" t="t" r="r" b="b"/>
            <a:pathLst>
              <a:path w="196215" h="33654">
                <a:moveTo>
                  <a:pt x="179959" y="0"/>
                </a:moveTo>
                <a:lnTo>
                  <a:pt x="172084" y="0"/>
                </a:lnTo>
                <a:lnTo>
                  <a:pt x="165481" y="5714"/>
                </a:lnTo>
                <a:lnTo>
                  <a:pt x="164084" y="13335"/>
                </a:lnTo>
                <a:lnTo>
                  <a:pt x="155321" y="13335"/>
                </a:lnTo>
                <a:lnTo>
                  <a:pt x="153543" y="5714"/>
                </a:lnTo>
                <a:lnTo>
                  <a:pt x="146939" y="0"/>
                </a:lnTo>
                <a:lnTo>
                  <a:pt x="139065" y="0"/>
                </a:lnTo>
                <a:lnTo>
                  <a:pt x="131064" y="0"/>
                </a:lnTo>
                <a:lnTo>
                  <a:pt x="124459" y="5714"/>
                </a:lnTo>
                <a:lnTo>
                  <a:pt x="123190" y="13335"/>
                </a:lnTo>
                <a:lnTo>
                  <a:pt x="114427" y="13335"/>
                </a:lnTo>
                <a:lnTo>
                  <a:pt x="112649" y="5714"/>
                </a:lnTo>
                <a:lnTo>
                  <a:pt x="106045" y="0"/>
                </a:lnTo>
                <a:lnTo>
                  <a:pt x="98171" y="0"/>
                </a:lnTo>
                <a:lnTo>
                  <a:pt x="90170" y="0"/>
                </a:lnTo>
                <a:lnTo>
                  <a:pt x="84074" y="5714"/>
                </a:lnTo>
                <a:lnTo>
                  <a:pt x="82296" y="13335"/>
                </a:lnTo>
                <a:lnTo>
                  <a:pt x="32639" y="13335"/>
                </a:lnTo>
                <a:lnTo>
                  <a:pt x="30861" y="5714"/>
                </a:lnTo>
                <a:lnTo>
                  <a:pt x="24257" y="0"/>
                </a:lnTo>
                <a:lnTo>
                  <a:pt x="16256" y="0"/>
                </a:lnTo>
                <a:lnTo>
                  <a:pt x="7493" y="0"/>
                </a:lnTo>
                <a:lnTo>
                  <a:pt x="0" y="7492"/>
                </a:lnTo>
                <a:lnTo>
                  <a:pt x="0" y="16890"/>
                </a:lnTo>
                <a:lnTo>
                  <a:pt x="0" y="25653"/>
                </a:lnTo>
                <a:lnTo>
                  <a:pt x="7493" y="33274"/>
                </a:lnTo>
                <a:lnTo>
                  <a:pt x="16256" y="33274"/>
                </a:lnTo>
                <a:lnTo>
                  <a:pt x="24257" y="33274"/>
                </a:lnTo>
                <a:lnTo>
                  <a:pt x="30861" y="27431"/>
                </a:lnTo>
                <a:lnTo>
                  <a:pt x="32639" y="20320"/>
                </a:lnTo>
                <a:lnTo>
                  <a:pt x="82296" y="20320"/>
                </a:lnTo>
                <a:lnTo>
                  <a:pt x="84074" y="27431"/>
                </a:lnTo>
                <a:lnTo>
                  <a:pt x="90170" y="33274"/>
                </a:lnTo>
                <a:lnTo>
                  <a:pt x="98171" y="33274"/>
                </a:lnTo>
                <a:lnTo>
                  <a:pt x="106045" y="33274"/>
                </a:lnTo>
                <a:lnTo>
                  <a:pt x="112649" y="27431"/>
                </a:lnTo>
                <a:lnTo>
                  <a:pt x="114427" y="20320"/>
                </a:lnTo>
                <a:lnTo>
                  <a:pt x="123190" y="20320"/>
                </a:lnTo>
                <a:lnTo>
                  <a:pt x="124459" y="27431"/>
                </a:lnTo>
                <a:lnTo>
                  <a:pt x="131064" y="33274"/>
                </a:lnTo>
                <a:lnTo>
                  <a:pt x="139065" y="33274"/>
                </a:lnTo>
                <a:lnTo>
                  <a:pt x="146939" y="33274"/>
                </a:lnTo>
                <a:lnTo>
                  <a:pt x="153543" y="27431"/>
                </a:lnTo>
                <a:lnTo>
                  <a:pt x="155321" y="20320"/>
                </a:lnTo>
                <a:lnTo>
                  <a:pt x="164084" y="20320"/>
                </a:lnTo>
                <a:lnTo>
                  <a:pt x="165481" y="27431"/>
                </a:lnTo>
                <a:lnTo>
                  <a:pt x="172084" y="33274"/>
                </a:lnTo>
                <a:lnTo>
                  <a:pt x="179959" y="33274"/>
                </a:lnTo>
                <a:lnTo>
                  <a:pt x="189230" y="33274"/>
                </a:lnTo>
                <a:lnTo>
                  <a:pt x="196215" y="25653"/>
                </a:lnTo>
                <a:lnTo>
                  <a:pt x="196215" y="16890"/>
                </a:lnTo>
                <a:lnTo>
                  <a:pt x="196215" y="7492"/>
                </a:lnTo>
                <a:lnTo>
                  <a:pt x="189230" y="0"/>
                </a:lnTo>
                <a:lnTo>
                  <a:pt x="179959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1390903" y="5303011"/>
            <a:ext cx="196215" cy="33655"/>
          </a:xfrm>
          <a:custGeom>
            <a:avLst/>
            <a:gdLst/>
            <a:ahLst/>
            <a:cxnLst/>
            <a:rect l="l" t="t" r="r" b="b"/>
            <a:pathLst>
              <a:path w="196215" h="33654">
                <a:moveTo>
                  <a:pt x="179959" y="0"/>
                </a:moveTo>
                <a:lnTo>
                  <a:pt x="172084" y="0"/>
                </a:lnTo>
                <a:lnTo>
                  <a:pt x="165481" y="5714"/>
                </a:lnTo>
                <a:lnTo>
                  <a:pt x="164084" y="13335"/>
                </a:lnTo>
                <a:lnTo>
                  <a:pt x="155321" y="13335"/>
                </a:lnTo>
                <a:lnTo>
                  <a:pt x="153543" y="5714"/>
                </a:lnTo>
                <a:lnTo>
                  <a:pt x="146939" y="0"/>
                </a:lnTo>
                <a:lnTo>
                  <a:pt x="139065" y="0"/>
                </a:lnTo>
                <a:lnTo>
                  <a:pt x="131064" y="0"/>
                </a:lnTo>
                <a:lnTo>
                  <a:pt x="124459" y="5714"/>
                </a:lnTo>
                <a:lnTo>
                  <a:pt x="123190" y="13335"/>
                </a:lnTo>
                <a:lnTo>
                  <a:pt x="73533" y="13335"/>
                </a:lnTo>
                <a:lnTo>
                  <a:pt x="71755" y="5714"/>
                </a:lnTo>
                <a:lnTo>
                  <a:pt x="65151" y="0"/>
                </a:lnTo>
                <a:lnTo>
                  <a:pt x="57150" y="0"/>
                </a:lnTo>
                <a:lnTo>
                  <a:pt x="49784" y="0"/>
                </a:lnTo>
                <a:lnTo>
                  <a:pt x="43180" y="5714"/>
                </a:lnTo>
                <a:lnTo>
                  <a:pt x="41402" y="13335"/>
                </a:lnTo>
                <a:lnTo>
                  <a:pt x="32639" y="13335"/>
                </a:lnTo>
                <a:lnTo>
                  <a:pt x="30861" y="5714"/>
                </a:lnTo>
                <a:lnTo>
                  <a:pt x="24257" y="0"/>
                </a:lnTo>
                <a:lnTo>
                  <a:pt x="16256" y="0"/>
                </a:lnTo>
                <a:lnTo>
                  <a:pt x="7493" y="0"/>
                </a:lnTo>
                <a:lnTo>
                  <a:pt x="0" y="7493"/>
                </a:lnTo>
                <a:lnTo>
                  <a:pt x="0" y="16383"/>
                </a:lnTo>
                <a:lnTo>
                  <a:pt x="0" y="25654"/>
                </a:lnTo>
                <a:lnTo>
                  <a:pt x="7493" y="33147"/>
                </a:lnTo>
                <a:lnTo>
                  <a:pt x="16256" y="33147"/>
                </a:lnTo>
                <a:lnTo>
                  <a:pt x="24257" y="33147"/>
                </a:lnTo>
                <a:lnTo>
                  <a:pt x="30861" y="27432"/>
                </a:lnTo>
                <a:lnTo>
                  <a:pt x="32639" y="19938"/>
                </a:lnTo>
                <a:lnTo>
                  <a:pt x="41402" y="19938"/>
                </a:lnTo>
                <a:lnTo>
                  <a:pt x="43180" y="27432"/>
                </a:lnTo>
                <a:lnTo>
                  <a:pt x="49784" y="33147"/>
                </a:lnTo>
                <a:lnTo>
                  <a:pt x="57150" y="33147"/>
                </a:lnTo>
                <a:lnTo>
                  <a:pt x="65151" y="33147"/>
                </a:lnTo>
                <a:lnTo>
                  <a:pt x="71755" y="27432"/>
                </a:lnTo>
                <a:lnTo>
                  <a:pt x="73533" y="19938"/>
                </a:lnTo>
                <a:lnTo>
                  <a:pt x="123190" y="19938"/>
                </a:lnTo>
                <a:lnTo>
                  <a:pt x="124459" y="27432"/>
                </a:lnTo>
                <a:lnTo>
                  <a:pt x="131064" y="33147"/>
                </a:lnTo>
                <a:lnTo>
                  <a:pt x="139065" y="33147"/>
                </a:lnTo>
                <a:lnTo>
                  <a:pt x="146939" y="33147"/>
                </a:lnTo>
                <a:lnTo>
                  <a:pt x="153543" y="27432"/>
                </a:lnTo>
                <a:lnTo>
                  <a:pt x="155321" y="19938"/>
                </a:lnTo>
                <a:lnTo>
                  <a:pt x="164084" y="19938"/>
                </a:lnTo>
                <a:lnTo>
                  <a:pt x="165481" y="27432"/>
                </a:lnTo>
                <a:lnTo>
                  <a:pt x="172084" y="33147"/>
                </a:lnTo>
                <a:lnTo>
                  <a:pt x="179959" y="33147"/>
                </a:lnTo>
                <a:lnTo>
                  <a:pt x="189230" y="33147"/>
                </a:lnTo>
                <a:lnTo>
                  <a:pt x="196215" y="25654"/>
                </a:lnTo>
                <a:lnTo>
                  <a:pt x="196215" y="16383"/>
                </a:lnTo>
                <a:lnTo>
                  <a:pt x="196215" y="7493"/>
                </a:lnTo>
                <a:lnTo>
                  <a:pt x="189230" y="0"/>
                </a:lnTo>
                <a:lnTo>
                  <a:pt x="179959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1390903" y="5255640"/>
            <a:ext cx="196215" cy="33655"/>
          </a:xfrm>
          <a:custGeom>
            <a:avLst/>
            <a:gdLst/>
            <a:ahLst/>
            <a:cxnLst/>
            <a:rect l="l" t="t" r="r" b="b"/>
            <a:pathLst>
              <a:path w="196215" h="33654">
                <a:moveTo>
                  <a:pt x="179959" y="0"/>
                </a:moveTo>
                <a:lnTo>
                  <a:pt x="172084" y="0"/>
                </a:lnTo>
                <a:lnTo>
                  <a:pt x="165481" y="5714"/>
                </a:lnTo>
                <a:lnTo>
                  <a:pt x="164084" y="12826"/>
                </a:lnTo>
                <a:lnTo>
                  <a:pt x="114427" y="12826"/>
                </a:lnTo>
                <a:lnTo>
                  <a:pt x="112649" y="5714"/>
                </a:lnTo>
                <a:lnTo>
                  <a:pt x="106045" y="0"/>
                </a:lnTo>
                <a:lnTo>
                  <a:pt x="98171" y="0"/>
                </a:lnTo>
                <a:lnTo>
                  <a:pt x="90170" y="0"/>
                </a:lnTo>
                <a:lnTo>
                  <a:pt x="84074" y="5714"/>
                </a:lnTo>
                <a:lnTo>
                  <a:pt x="82296" y="12826"/>
                </a:lnTo>
                <a:lnTo>
                  <a:pt x="73533" y="12826"/>
                </a:lnTo>
                <a:lnTo>
                  <a:pt x="71755" y="5714"/>
                </a:lnTo>
                <a:lnTo>
                  <a:pt x="65151" y="0"/>
                </a:lnTo>
                <a:lnTo>
                  <a:pt x="57150" y="0"/>
                </a:lnTo>
                <a:lnTo>
                  <a:pt x="49784" y="0"/>
                </a:lnTo>
                <a:lnTo>
                  <a:pt x="43180" y="5714"/>
                </a:lnTo>
                <a:lnTo>
                  <a:pt x="41402" y="12826"/>
                </a:lnTo>
                <a:lnTo>
                  <a:pt x="32639" y="12826"/>
                </a:lnTo>
                <a:lnTo>
                  <a:pt x="30861" y="5714"/>
                </a:lnTo>
                <a:lnTo>
                  <a:pt x="24257" y="0"/>
                </a:lnTo>
                <a:lnTo>
                  <a:pt x="16256" y="0"/>
                </a:lnTo>
                <a:lnTo>
                  <a:pt x="7493" y="0"/>
                </a:lnTo>
                <a:lnTo>
                  <a:pt x="0" y="7492"/>
                </a:lnTo>
                <a:lnTo>
                  <a:pt x="0" y="16382"/>
                </a:lnTo>
                <a:lnTo>
                  <a:pt x="0" y="25653"/>
                </a:lnTo>
                <a:lnTo>
                  <a:pt x="7493" y="33146"/>
                </a:lnTo>
                <a:lnTo>
                  <a:pt x="16256" y="33146"/>
                </a:lnTo>
                <a:lnTo>
                  <a:pt x="24257" y="33146"/>
                </a:lnTo>
                <a:lnTo>
                  <a:pt x="30861" y="27431"/>
                </a:lnTo>
                <a:lnTo>
                  <a:pt x="32639" y="19938"/>
                </a:lnTo>
                <a:lnTo>
                  <a:pt x="41402" y="19938"/>
                </a:lnTo>
                <a:lnTo>
                  <a:pt x="43180" y="27431"/>
                </a:lnTo>
                <a:lnTo>
                  <a:pt x="49784" y="33146"/>
                </a:lnTo>
                <a:lnTo>
                  <a:pt x="57150" y="33146"/>
                </a:lnTo>
                <a:lnTo>
                  <a:pt x="65151" y="33146"/>
                </a:lnTo>
                <a:lnTo>
                  <a:pt x="71755" y="27431"/>
                </a:lnTo>
                <a:lnTo>
                  <a:pt x="73533" y="19938"/>
                </a:lnTo>
                <a:lnTo>
                  <a:pt x="82296" y="19938"/>
                </a:lnTo>
                <a:lnTo>
                  <a:pt x="84074" y="27431"/>
                </a:lnTo>
                <a:lnTo>
                  <a:pt x="90170" y="33146"/>
                </a:lnTo>
                <a:lnTo>
                  <a:pt x="98171" y="33146"/>
                </a:lnTo>
                <a:lnTo>
                  <a:pt x="106045" y="33146"/>
                </a:lnTo>
                <a:lnTo>
                  <a:pt x="112649" y="27431"/>
                </a:lnTo>
                <a:lnTo>
                  <a:pt x="114427" y="19938"/>
                </a:lnTo>
                <a:lnTo>
                  <a:pt x="164084" y="19938"/>
                </a:lnTo>
                <a:lnTo>
                  <a:pt x="165481" y="27431"/>
                </a:lnTo>
                <a:lnTo>
                  <a:pt x="172084" y="33146"/>
                </a:lnTo>
                <a:lnTo>
                  <a:pt x="179959" y="33146"/>
                </a:lnTo>
                <a:lnTo>
                  <a:pt x="189230" y="33146"/>
                </a:lnTo>
                <a:lnTo>
                  <a:pt x="196215" y="25653"/>
                </a:lnTo>
                <a:lnTo>
                  <a:pt x="196215" y="16382"/>
                </a:lnTo>
                <a:lnTo>
                  <a:pt x="196215" y="7492"/>
                </a:lnTo>
                <a:lnTo>
                  <a:pt x="189230" y="0"/>
                </a:lnTo>
                <a:lnTo>
                  <a:pt x="179959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25"/>
          <p:cNvSpPr/>
          <p:nvPr/>
        </p:nvSpPr>
        <p:spPr>
          <a:xfrm>
            <a:off x="1390903" y="5208269"/>
            <a:ext cx="196215" cy="33020"/>
          </a:xfrm>
          <a:custGeom>
            <a:avLst/>
            <a:gdLst/>
            <a:ahLst/>
            <a:cxnLst/>
            <a:rect l="l" t="t" r="r" b="b"/>
            <a:pathLst>
              <a:path w="196215" h="33020">
                <a:moveTo>
                  <a:pt x="179959" y="0"/>
                </a:moveTo>
                <a:lnTo>
                  <a:pt x="172084" y="0"/>
                </a:lnTo>
                <a:lnTo>
                  <a:pt x="165481" y="5334"/>
                </a:lnTo>
                <a:lnTo>
                  <a:pt x="164084" y="12826"/>
                </a:lnTo>
                <a:lnTo>
                  <a:pt x="114427" y="12826"/>
                </a:lnTo>
                <a:lnTo>
                  <a:pt x="112649" y="5334"/>
                </a:lnTo>
                <a:lnTo>
                  <a:pt x="106045" y="0"/>
                </a:lnTo>
                <a:lnTo>
                  <a:pt x="98171" y="0"/>
                </a:lnTo>
                <a:lnTo>
                  <a:pt x="90170" y="0"/>
                </a:lnTo>
                <a:lnTo>
                  <a:pt x="84074" y="5334"/>
                </a:lnTo>
                <a:lnTo>
                  <a:pt x="82296" y="12826"/>
                </a:lnTo>
                <a:lnTo>
                  <a:pt x="73533" y="12826"/>
                </a:lnTo>
                <a:lnTo>
                  <a:pt x="71755" y="5334"/>
                </a:lnTo>
                <a:lnTo>
                  <a:pt x="65151" y="0"/>
                </a:lnTo>
                <a:lnTo>
                  <a:pt x="57150" y="0"/>
                </a:lnTo>
                <a:lnTo>
                  <a:pt x="49784" y="0"/>
                </a:lnTo>
                <a:lnTo>
                  <a:pt x="43180" y="5334"/>
                </a:lnTo>
                <a:lnTo>
                  <a:pt x="41402" y="12826"/>
                </a:lnTo>
                <a:lnTo>
                  <a:pt x="32639" y="12826"/>
                </a:lnTo>
                <a:lnTo>
                  <a:pt x="30861" y="5334"/>
                </a:lnTo>
                <a:lnTo>
                  <a:pt x="24257" y="0"/>
                </a:lnTo>
                <a:lnTo>
                  <a:pt x="16256" y="0"/>
                </a:lnTo>
                <a:lnTo>
                  <a:pt x="7493" y="0"/>
                </a:lnTo>
                <a:lnTo>
                  <a:pt x="0" y="7492"/>
                </a:lnTo>
                <a:lnTo>
                  <a:pt x="0" y="16383"/>
                </a:lnTo>
                <a:lnTo>
                  <a:pt x="0" y="25653"/>
                </a:lnTo>
                <a:lnTo>
                  <a:pt x="7493" y="32765"/>
                </a:lnTo>
                <a:lnTo>
                  <a:pt x="16256" y="32765"/>
                </a:lnTo>
                <a:lnTo>
                  <a:pt x="24257" y="32765"/>
                </a:lnTo>
                <a:lnTo>
                  <a:pt x="30861" y="27431"/>
                </a:lnTo>
                <a:lnTo>
                  <a:pt x="32639" y="19938"/>
                </a:lnTo>
                <a:lnTo>
                  <a:pt x="41402" y="19938"/>
                </a:lnTo>
                <a:lnTo>
                  <a:pt x="43180" y="27431"/>
                </a:lnTo>
                <a:lnTo>
                  <a:pt x="49784" y="32765"/>
                </a:lnTo>
                <a:lnTo>
                  <a:pt x="57150" y="32765"/>
                </a:lnTo>
                <a:lnTo>
                  <a:pt x="65151" y="32765"/>
                </a:lnTo>
                <a:lnTo>
                  <a:pt x="71755" y="27431"/>
                </a:lnTo>
                <a:lnTo>
                  <a:pt x="73533" y="19938"/>
                </a:lnTo>
                <a:lnTo>
                  <a:pt x="82296" y="19938"/>
                </a:lnTo>
                <a:lnTo>
                  <a:pt x="84074" y="27431"/>
                </a:lnTo>
                <a:lnTo>
                  <a:pt x="90170" y="32765"/>
                </a:lnTo>
                <a:lnTo>
                  <a:pt x="98171" y="32765"/>
                </a:lnTo>
                <a:lnTo>
                  <a:pt x="106045" y="32765"/>
                </a:lnTo>
                <a:lnTo>
                  <a:pt x="112649" y="27431"/>
                </a:lnTo>
                <a:lnTo>
                  <a:pt x="114427" y="19938"/>
                </a:lnTo>
                <a:lnTo>
                  <a:pt x="164084" y="19938"/>
                </a:lnTo>
                <a:lnTo>
                  <a:pt x="165481" y="27431"/>
                </a:lnTo>
                <a:lnTo>
                  <a:pt x="172084" y="32765"/>
                </a:lnTo>
                <a:lnTo>
                  <a:pt x="179959" y="32765"/>
                </a:lnTo>
                <a:lnTo>
                  <a:pt x="189230" y="32765"/>
                </a:lnTo>
                <a:lnTo>
                  <a:pt x="196215" y="25653"/>
                </a:lnTo>
                <a:lnTo>
                  <a:pt x="196215" y="16383"/>
                </a:lnTo>
                <a:lnTo>
                  <a:pt x="196215" y="7492"/>
                </a:lnTo>
                <a:lnTo>
                  <a:pt x="189230" y="0"/>
                </a:lnTo>
                <a:lnTo>
                  <a:pt x="179959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object 26"/>
          <p:cNvSpPr/>
          <p:nvPr/>
        </p:nvSpPr>
        <p:spPr>
          <a:xfrm>
            <a:off x="1390903" y="5160898"/>
            <a:ext cx="196215" cy="33020"/>
          </a:xfrm>
          <a:custGeom>
            <a:avLst/>
            <a:gdLst/>
            <a:ahLst/>
            <a:cxnLst/>
            <a:rect l="l" t="t" r="r" b="b"/>
            <a:pathLst>
              <a:path w="196215" h="33020">
                <a:moveTo>
                  <a:pt x="196215" y="12826"/>
                </a:moveTo>
                <a:lnTo>
                  <a:pt x="196215" y="19812"/>
                </a:lnTo>
                <a:lnTo>
                  <a:pt x="195834" y="19812"/>
                </a:lnTo>
                <a:lnTo>
                  <a:pt x="194437" y="27432"/>
                </a:lnTo>
                <a:lnTo>
                  <a:pt x="187833" y="32765"/>
                </a:lnTo>
                <a:lnTo>
                  <a:pt x="179959" y="32765"/>
                </a:lnTo>
                <a:lnTo>
                  <a:pt x="172084" y="32765"/>
                </a:lnTo>
                <a:lnTo>
                  <a:pt x="165481" y="27432"/>
                </a:lnTo>
                <a:lnTo>
                  <a:pt x="164084" y="19812"/>
                </a:lnTo>
                <a:lnTo>
                  <a:pt x="156209" y="19812"/>
                </a:lnTo>
                <a:lnTo>
                  <a:pt x="154432" y="27432"/>
                </a:lnTo>
                <a:lnTo>
                  <a:pt x="147828" y="32765"/>
                </a:lnTo>
                <a:lnTo>
                  <a:pt x="139954" y="32765"/>
                </a:lnTo>
                <a:lnTo>
                  <a:pt x="131953" y="32765"/>
                </a:lnTo>
                <a:lnTo>
                  <a:pt x="125349" y="27432"/>
                </a:lnTo>
                <a:lnTo>
                  <a:pt x="124079" y="19812"/>
                </a:lnTo>
                <a:lnTo>
                  <a:pt x="73533" y="19812"/>
                </a:lnTo>
                <a:lnTo>
                  <a:pt x="71755" y="27432"/>
                </a:lnTo>
                <a:lnTo>
                  <a:pt x="65151" y="32765"/>
                </a:lnTo>
                <a:lnTo>
                  <a:pt x="57150" y="32765"/>
                </a:lnTo>
                <a:lnTo>
                  <a:pt x="49784" y="32765"/>
                </a:lnTo>
                <a:lnTo>
                  <a:pt x="43180" y="27432"/>
                </a:lnTo>
                <a:lnTo>
                  <a:pt x="41402" y="19812"/>
                </a:lnTo>
                <a:lnTo>
                  <a:pt x="32639" y="19812"/>
                </a:lnTo>
                <a:lnTo>
                  <a:pt x="30861" y="27432"/>
                </a:lnTo>
                <a:lnTo>
                  <a:pt x="24257" y="32765"/>
                </a:lnTo>
                <a:lnTo>
                  <a:pt x="16256" y="32765"/>
                </a:lnTo>
                <a:lnTo>
                  <a:pt x="7493" y="32765"/>
                </a:lnTo>
                <a:lnTo>
                  <a:pt x="0" y="25146"/>
                </a:lnTo>
                <a:lnTo>
                  <a:pt x="0" y="16383"/>
                </a:lnTo>
                <a:lnTo>
                  <a:pt x="0" y="6985"/>
                </a:lnTo>
                <a:lnTo>
                  <a:pt x="7493" y="0"/>
                </a:lnTo>
                <a:lnTo>
                  <a:pt x="16256" y="0"/>
                </a:lnTo>
                <a:lnTo>
                  <a:pt x="24257" y="0"/>
                </a:lnTo>
                <a:lnTo>
                  <a:pt x="30861" y="5207"/>
                </a:lnTo>
                <a:lnTo>
                  <a:pt x="32639" y="12826"/>
                </a:lnTo>
                <a:lnTo>
                  <a:pt x="41402" y="12826"/>
                </a:lnTo>
                <a:lnTo>
                  <a:pt x="43180" y="5207"/>
                </a:lnTo>
                <a:lnTo>
                  <a:pt x="49784" y="0"/>
                </a:lnTo>
                <a:lnTo>
                  <a:pt x="57150" y="0"/>
                </a:lnTo>
                <a:lnTo>
                  <a:pt x="65151" y="0"/>
                </a:lnTo>
                <a:lnTo>
                  <a:pt x="71755" y="5207"/>
                </a:lnTo>
                <a:lnTo>
                  <a:pt x="73533" y="12826"/>
                </a:lnTo>
                <a:lnTo>
                  <a:pt x="124079" y="12826"/>
                </a:lnTo>
                <a:lnTo>
                  <a:pt x="125349" y="5207"/>
                </a:lnTo>
                <a:lnTo>
                  <a:pt x="131953" y="0"/>
                </a:lnTo>
                <a:lnTo>
                  <a:pt x="139954" y="0"/>
                </a:lnTo>
                <a:lnTo>
                  <a:pt x="147828" y="0"/>
                </a:lnTo>
                <a:lnTo>
                  <a:pt x="154432" y="5207"/>
                </a:lnTo>
                <a:lnTo>
                  <a:pt x="156209" y="12826"/>
                </a:lnTo>
                <a:lnTo>
                  <a:pt x="164084" y="12826"/>
                </a:lnTo>
                <a:lnTo>
                  <a:pt x="165481" y="5207"/>
                </a:lnTo>
                <a:lnTo>
                  <a:pt x="172084" y="0"/>
                </a:lnTo>
                <a:lnTo>
                  <a:pt x="179959" y="0"/>
                </a:lnTo>
                <a:lnTo>
                  <a:pt x="187833" y="0"/>
                </a:lnTo>
                <a:lnTo>
                  <a:pt x="194437" y="5207"/>
                </a:lnTo>
                <a:lnTo>
                  <a:pt x="195834" y="12826"/>
                </a:lnTo>
                <a:lnTo>
                  <a:pt x="196215" y="12826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object 27"/>
          <p:cNvSpPr/>
          <p:nvPr/>
        </p:nvSpPr>
        <p:spPr>
          <a:xfrm>
            <a:off x="1972055" y="8395969"/>
            <a:ext cx="961644" cy="2190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8" name="object 28"/>
          <p:cNvSpPr/>
          <p:nvPr/>
        </p:nvSpPr>
        <p:spPr>
          <a:xfrm>
            <a:off x="1080135" y="8263254"/>
            <a:ext cx="5372100" cy="635"/>
          </a:xfrm>
          <a:custGeom>
            <a:avLst/>
            <a:gdLst/>
            <a:ahLst/>
            <a:cxnLst/>
            <a:rect l="l" t="t" r="r" b="b"/>
            <a:pathLst>
              <a:path w="5372100" h="634">
                <a:moveTo>
                  <a:pt x="0" y="0"/>
                </a:moveTo>
                <a:lnTo>
                  <a:pt x="5372100" y="634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object 29"/>
          <p:cNvSpPr/>
          <p:nvPr/>
        </p:nvSpPr>
        <p:spPr>
          <a:xfrm>
            <a:off x="2847975" y="7820025"/>
            <a:ext cx="1179830" cy="304800"/>
          </a:xfrm>
          <a:custGeom>
            <a:avLst/>
            <a:gdLst/>
            <a:ahLst/>
            <a:cxnLst/>
            <a:rect l="l" t="t" r="r" b="b"/>
            <a:pathLst>
              <a:path w="1179829" h="304800">
                <a:moveTo>
                  <a:pt x="1129029" y="0"/>
                </a:moveTo>
                <a:lnTo>
                  <a:pt x="50800" y="0"/>
                </a:lnTo>
                <a:lnTo>
                  <a:pt x="31021" y="3990"/>
                </a:lnTo>
                <a:lnTo>
                  <a:pt x="14874" y="14874"/>
                </a:lnTo>
                <a:lnTo>
                  <a:pt x="3990" y="31021"/>
                </a:lnTo>
                <a:lnTo>
                  <a:pt x="0" y="50799"/>
                </a:lnTo>
                <a:lnTo>
                  <a:pt x="0" y="253999"/>
                </a:lnTo>
                <a:lnTo>
                  <a:pt x="3990" y="273778"/>
                </a:lnTo>
                <a:lnTo>
                  <a:pt x="14874" y="289925"/>
                </a:lnTo>
                <a:lnTo>
                  <a:pt x="31021" y="300809"/>
                </a:lnTo>
                <a:lnTo>
                  <a:pt x="50800" y="304799"/>
                </a:lnTo>
                <a:lnTo>
                  <a:pt x="1129029" y="304799"/>
                </a:lnTo>
                <a:lnTo>
                  <a:pt x="1148808" y="300809"/>
                </a:lnTo>
                <a:lnTo>
                  <a:pt x="1164955" y="289925"/>
                </a:lnTo>
                <a:lnTo>
                  <a:pt x="1175839" y="273778"/>
                </a:lnTo>
                <a:lnTo>
                  <a:pt x="1179829" y="253999"/>
                </a:lnTo>
                <a:lnTo>
                  <a:pt x="1179829" y="50799"/>
                </a:lnTo>
                <a:lnTo>
                  <a:pt x="1175839" y="31021"/>
                </a:lnTo>
                <a:lnTo>
                  <a:pt x="1164955" y="14874"/>
                </a:lnTo>
                <a:lnTo>
                  <a:pt x="1148808" y="3990"/>
                </a:lnTo>
                <a:lnTo>
                  <a:pt x="1129029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0" name="object 30"/>
          <p:cNvSpPr txBox="1"/>
          <p:nvPr/>
        </p:nvSpPr>
        <p:spPr>
          <a:xfrm>
            <a:off x="2941447" y="7874254"/>
            <a:ext cx="103886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Грудень</a:t>
            </a:r>
            <a:r>
              <a:rPr sz="12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2016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959610" y="8646921"/>
            <a:ext cx="2080895" cy="801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b="1" spc="-5" dirty="0">
                <a:solidFill>
                  <a:srgbClr val="303030"/>
                </a:solidFill>
                <a:latin typeface="Arial"/>
                <a:cs typeface="Arial"/>
              </a:rPr>
              <a:t>Олександр</a:t>
            </a:r>
            <a:r>
              <a:rPr sz="1200" b="1" spc="-3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303030"/>
                </a:solidFill>
                <a:latin typeface="Arial"/>
                <a:cs typeface="Arial"/>
              </a:rPr>
              <a:t>Сопроненков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380"/>
              </a:lnSpc>
            </a:pPr>
            <a:r>
              <a:rPr sz="1200" dirty="0">
                <a:solidFill>
                  <a:srgbClr val="303030"/>
                </a:solidFill>
                <a:latin typeface="Arial"/>
                <a:cs typeface="Arial"/>
              </a:rPr>
              <a:t>Старший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Менеджер,</a:t>
            </a:r>
            <a:r>
              <a:rPr sz="1200" spc="-4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Україна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+38 </a:t>
            </a:r>
            <a:r>
              <a:rPr sz="1200" dirty="0">
                <a:solidFill>
                  <a:srgbClr val="303030"/>
                </a:solidFill>
                <a:latin typeface="Arial"/>
                <a:cs typeface="Arial"/>
              </a:rPr>
              <a:t>(044)</a:t>
            </a:r>
            <a:r>
              <a:rPr sz="1200" spc="-8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490-9000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sz="1200" u="sng" spc="-5" dirty="0">
                <a:solidFill>
                  <a:srgbClr val="303030"/>
                </a:solidFill>
                <a:latin typeface="Arial"/>
                <a:cs typeface="Arial"/>
                <a:hlinkClick r:id="rId8"/>
              </a:rPr>
              <a:t>osopronenkov@deloitte.ua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360545" y="8646921"/>
            <a:ext cx="1620520" cy="801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b="1" spc="-5" dirty="0">
                <a:solidFill>
                  <a:srgbClr val="303030"/>
                </a:solidFill>
                <a:latin typeface="Arial"/>
                <a:cs typeface="Arial"/>
              </a:rPr>
              <a:t>Джейсон</a:t>
            </a:r>
            <a:r>
              <a:rPr sz="1200" b="1" spc="-4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303030"/>
                </a:solidFill>
                <a:latin typeface="Arial"/>
                <a:cs typeface="Arial"/>
              </a:rPr>
              <a:t>Алварадо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380"/>
              </a:lnSpc>
            </a:pP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Менеджер,</a:t>
            </a:r>
            <a:r>
              <a:rPr sz="1200" spc="-6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США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+1 </a:t>
            </a:r>
            <a:r>
              <a:rPr sz="1200" dirty="0">
                <a:solidFill>
                  <a:srgbClr val="303030"/>
                </a:solidFill>
                <a:latin typeface="Arial"/>
                <a:cs typeface="Arial"/>
              </a:rPr>
              <a:t>(404)</a:t>
            </a:r>
            <a:r>
              <a:rPr sz="1200" spc="-7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942-6986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sz="1200" u="sng" spc="-5" dirty="0">
                <a:solidFill>
                  <a:srgbClr val="303030"/>
                </a:solidFill>
                <a:latin typeface="Arial"/>
                <a:cs typeface="Arial"/>
                <a:hlinkClick r:id="rId9"/>
              </a:rPr>
              <a:t>jalvarado@deloitte.com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080135" y="7348981"/>
            <a:ext cx="5372100" cy="0"/>
          </a:xfrm>
          <a:custGeom>
            <a:avLst/>
            <a:gdLst/>
            <a:ahLst/>
            <a:cxnLst/>
            <a:rect l="l" t="t" r="r" b="b"/>
            <a:pathLst>
              <a:path w="5372100">
                <a:moveTo>
                  <a:pt x="0" y="0"/>
                </a:moveTo>
                <a:lnTo>
                  <a:pt x="5372100" y="0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4" name="object 34"/>
          <p:cNvSpPr/>
          <p:nvPr/>
        </p:nvSpPr>
        <p:spPr>
          <a:xfrm>
            <a:off x="3532504" y="7458202"/>
            <a:ext cx="495300" cy="304800"/>
          </a:xfrm>
          <a:custGeom>
            <a:avLst/>
            <a:gdLst/>
            <a:ahLst/>
            <a:cxnLst/>
            <a:rect l="l" t="t" r="r" b="b"/>
            <a:pathLst>
              <a:path w="495300" h="304800">
                <a:moveTo>
                  <a:pt x="444500" y="0"/>
                </a:moveTo>
                <a:lnTo>
                  <a:pt x="50800" y="0"/>
                </a:lnTo>
                <a:lnTo>
                  <a:pt x="31021" y="3990"/>
                </a:lnTo>
                <a:lnTo>
                  <a:pt x="14874" y="14874"/>
                </a:lnTo>
                <a:lnTo>
                  <a:pt x="3990" y="31021"/>
                </a:lnTo>
                <a:lnTo>
                  <a:pt x="0" y="50799"/>
                </a:lnTo>
                <a:lnTo>
                  <a:pt x="0" y="253999"/>
                </a:lnTo>
                <a:lnTo>
                  <a:pt x="3990" y="273778"/>
                </a:lnTo>
                <a:lnTo>
                  <a:pt x="14874" y="289925"/>
                </a:lnTo>
                <a:lnTo>
                  <a:pt x="31021" y="300809"/>
                </a:lnTo>
                <a:lnTo>
                  <a:pt x="50800" y="304799"/>
                </a:lnTo>
                <a:lnTo>
                  <a:pt x="444500" y="304799"/>
                </a:lnTo>
                <a:lnTo>
                  <a:pt x="464278" y="300809"/>
                </a:lnTo>
                <a:lnTo>
                  <a:pt x="480425" y="289925"/>
                </a:lnTo>
                <a:lnTo>
                  <a:pt x="491309" y="273778"/>
                </a:lnTo>
                <a:lnTo>
                  <a:pt x="495300" y="253999"/>
                </a:lnTo>
                <a:lnTo>
                  <a:pt x="495300" y="50799"/>
                </a:lnTo>
                <a:lnTo>
                  <a:pt x="491309" y="31021"/>
                </a:lnTo>
                <a:lnTo>
                  <a:pt x="480425" y="14874"/>
                </a:lnTo>
                <a:lnTo>
                  <a:pt x="464278" y="3990"/>
                </a:lnTo>
                <a:lnTo>
                  <a:pt x="444500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5" name="object 35"/>
          <p:cNvSpPr txBox="1"/>
          <p:nvPr/>
        </p:nvSpPr>
        <p:spPr>
          <a:xfrm>
            <a:off x="1068120" y="4068698"/>
            <a:ext cx="5659755" cy="3644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64235">
              <a:lnSpc>
                <a:spcPts val="1645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24,098 км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ліній, 6,072 підстанцій,</a:t>
            </a:r>
            <a:endParaRPr sz="1400" dirty="0">
              <a:latin typeface="Arial"/>
              <a:cs typeface="Arial"/>
            </a:endParaRPr>
          </a:p>
          <a:p>
            <a:pPr marL="864235">
              <a:lnSpc>
                <a:spcPts val="1645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13.8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тис.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кв.км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територія</a:t>
            </a:r>
            <a:r>
              <a:rPr sz="1400" spc="-3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покриття</a:t>
            </a:r>
            <a:endParaRPr sz="1400" dirty="0">
              <a:latin typeface="Arial"/>
              <a:cs typeface="Arial"/>
            </a:endParaRPr>
          </a:p>
          <a:p>
            <a:pPr marL="870585">
              <a:lnSpc>
                <a:spcPct val="100000"/>
              </a:lnSpc>
              <a:spcBef>
                <a:spcPts val="1185"/>
              </a:spcBef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420,000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клієнтів, 2,200</a:t>
            </a:r>
            <a:r>
              <a:rPr sz="1400" spc="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співробітників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899160" marR="1248410">
              <a:lnSpc>
                <a:spcPts val="1610"/>
              </a:lnSpc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$32 млн активів, лише $8 млн зобов’язань 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(на 31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грудня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2015</a:t>
            </a:r>
            <a:r>
              <a:rPr sz="1400" spc="-8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року)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911225">
              <a:lnSpc>
                <a:spcPts val="1650"/>
              </a:lnSpc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$47 млн річного</a:t>
            </a:r>
            <a:r>
              <a:rPr sz="1400" spc="-4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доходу,</a:t>
            </a:r>
            <a:endParaRPr sz="1400" dirty="0">
              <a:latin typeface="Arial"/>
              <a:cs typeface="Arial"/>
            </a:endParaRPr>
          </a:p>
          <a:p>
            <a:pPr marL="911225">
              <a:lnSpc>
                <a:spcPts val="1650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8.6%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рентабельність EBITDA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в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2015</a:t>
            </a:r>
            <a:r>
              <a:rPr sz="1400" spc="-1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році</a:t>
            </a:r>
            <a:endParaRPr sz="1400" dirty="0">
              <a:latin typeface="Arial"/>
              <a:cs typeface="Arial"/>
            </a:endParaRPr>
          </a:p>
          <a:p>
            <a:pPr marL="899160" marR="770255" indent="17780">
              <a:lnSpc>
                <a:spcPts val="2960"/>
              </a:lnSpc>
              <a:spcBef>
                <a:spcPts val="100"/>
              </a:spcBef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2.1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ТВт•год. продано електроенергії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в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2015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році  Диверсифікована база</a:t>
            </a:r>
            <a:r>
              <a:rPr sz="1400" spc="-7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клієнтів:</a:t>
            </a:r>
            <a:endParaRPr sz="1400" dirty="0">
              <a:latin typeface="Arial"/>
              <a:cs typeface="Arial"/>
            </a:endParaRPr>
          </a:p>
          <a:p>
            <a:pPr marL="899160">
              <a:lnSpc>
                <a:spcPts val="1270"/>
              </a:lnSpc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54% домогосподарства,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6%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транзит,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17%</a:t>
            </a:r>
            <a:r>
              <a:rPr sz="1400" spc="4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промисловість,</a:t>
            </a:r>
            <a:endParaRPr sz="1400" dirty="0">
              <a:latin typeface="Arial"/>
              <a:cs typeface="Arial"/>
            </a:endParaRPr>
          </a:p>
          <a:p>
            <a:pPr marL="899160">
              <a:lnSpc>
                <a:spcPts val="1655"/>
              </a:lnSpc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13% муніципальні клієнти,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10%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комерційні</a:t>
            </a:r>
            <a:r>
              <a:rPr sz="1400" spc="5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клієнти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571750" algn="l"/>
              </a:tabLst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Пакет акцій</a:t>
            </a:r>
            <a:r>
              <a:rPr sz="1400" spc="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до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приватизації:	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51%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651000" y="6122796"/>
            <a:ext cx="57150" cy="15112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7" name="object 37"/>
          <p:cNvSpPr/>
          <p:nvPr/>
        </p:nvSpPr>
        <p:spPr>
          <a:xfrm>
            <a:off x="1651000" y="6122796"/>
            <a:ext cx="57150" cy="151130"/>
          </a:xfrm>
          <a:custGeom>
            <a:avLst/>
            <a:gdLst/>
            <a:ahLst/>
            <a:cxnLst/>
            <a:rect l="l" t="t" r="r" b="b"/>
            <a:pathLst>
              <a:path w="57150" h="151129">
                <a:moveTo>
                  <a:pt x="5587" y="151129"/>
                </a:moveTo>
                <a:lnTo>
                  <a:pt x="5587" y="150113"/>
                </a:lnTo>
                <a:lnTo>
                  <a:pt x="6095" y="148082"/>
                </a:lnTo>
                <a:lnTo>
                  <a:pt x="8508" y="141224"/>
                </a:lnTo>
                <a:lnTo>
                  <a:pt x="16382" y="120269"/>
                </a:lnTo>
                <a:lnTo>
                  <a:pt x="24002" y="99187"/>
                </a:lnTo>
                <a:lnTo>
                  <a:pt x="26669" y="91694"/>
                </a:lnTo>
                <a:lnTo>
                  <a:pt x="27305" y="89535"/>
                </a:lnTo>
                <a:lnTo>
                  <a:pt x="27305" y="88519"/>
                </a:lnTo>
                <a:lnTo>
                  <a:pt x="26924" y="87884"/>
                </a:lnTo>
                <a:lnTo>
                  <a:pt x="26035" y="87122"/>
                </a:lnTo>
                <a:lnTo>
                  <a:pt x="22860" y="85471"/>
                </a:lnTo>
                <a:lnTo>
                  <a:pt x="13716" y="80899"/>
                </a:lnTo>
                <a:lnTo>
                  <a:pt x="8762" y="78232"/>
                </a:lnTo>
                <a:lnTo>
                  <a:pt x="4699" y="75819"/>
                </a:lnTo>
                <a:lnTo>
                  <a:pt x="1524" y="73787"/>
                </a:lnTo>
                <a:lnTo>
                  <a:pt x="254" y="72644"/>
                </a:lnTo>
                <a:lnTo>
                  <a:pt x="0" y="71627"/>
                </a:lnTo>
                <a:lnTo>
                  <a:pt x="0" y="70992"/>
                </a:lnTo>
                <a:lnTo>
                  <a:pt x="24637" y="33400"/>
                </a:lnTo>
                <a:lnTo>
                  <a:pt x="48641" y="2412"/>
                </a:lnTo>
                <a:lnTo>
                  <a:pt x="51307" y="0"/>
                </a:lnTo>
                <a:lnTo>
                  <a:pt x="51307" y="762"/>
                </a:lnTo>
                <a:lnTo>
                  <a:pt x="50673" y="2794"/>
                </a:lnTo>
                <a:lnTo>
                  <a:pt x="48387" y="10033"/>
                </a:lnTo>
                <a:lnTo>
                  <a:pt x="40767" y="30987"/>
                </a:lnTo>
                <a:lnTo>
                  <a:pt x="33147" y="52324"/>
                </a:lnTo>
                <a:lnTo>
                  <a:pt x="30480" y="59562"/>
                </a:lnTo>
                <a:lnTo>
                  <a:pt x="29844" y="61722"/>
                </a:lnTo>
                <a:lnTo>
                  <a:pt x="29591" y="62737"/>
                </a:lnTo>
                <a:lnTo>
                  <a:pt x="30225" y="63119"/>
                </a:lnTo>
                <a:lnTo>
                  <a:pt x="31114" y="63753"/>
                </a:lnTo>
                <a:lnTo>
                  <a:pt x="34036" y="65532"/>
                </a:lnTo>
                <a:lnTo>
                  <a:pt x="43433" y="69976"/>
                </a:lnTo>
                <a:lnTo>
                  <a:pt x="48387" y="72389"/>
                </a:lnTo>
                <a:lnTo>
                  <a:pt x="52450" y="74802"/>
                </a:lnTo>
                <a:lnTo>
                  <a:pt x="55625" y="77215"/>
                </a:lnTo>
                <a:lnTo>
                  <a:pt x="56514" y="78232"/>
                </a:lnTo>
                <a:lnTo>
                  <a:pt x="57150" y="79248"/>
                </a:lnTo>
                <a:lnTo>
                  <a:pt x="57150" y="79883"/>
                </a:lnTo>
                <a:lnTo>
                  <a:pt x="56514" y="80899"/>
                </a:lnTo>
                <a:lnTo>
                  <a:pt x="55118" y="83692"/>
                </a:lnTo>
                <a:lnTo>
                  <a:pt x="32257" y="117475"/>
                </a:lnTo>
                <a:lnTo>
                  <a:pt x="8255" y="148462"/>
                </a:lnTo>
                <a:lnTo>
                  <a:pt x="6476" y="150495"/>
                </a:lnTo>
                <a:lnTo>
                  <a:pt x="5587" y="151129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8" name="object 38"/>
          <p:cNvSpPr/>
          <p:nvPr/>
        </p:nvSpPr>
        <p:spPr>
          <a:xfrm>
            <a:off x="1295400" y="6666229"/>
            <a:ext cx="440055" cy="44005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9" name="object 39"/>
          <p:cNvSpPr/>
          <p:nvPr/>
        </p:nvSpPr>
        <p:spPr>
          <a:xfrm>
            <a:off x="1401444" y="6195059"/>
            <a:ext cx="198119" cy="34417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0" name="object 4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7071</Words>
  <Application>Microsoft Office PowerPoint</Application>
  <PresentationFormat>Произвольный</PresentationFormat>
  <Paragraphs>2593</Paragraphs>
  <Slides>42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MacUser</dc:creator>
  <cp:lastModifiedBy>fieri</cp:lastModifiedBy>
  <cp:revision>15</cp:revision>
  <dcterms:created xsi:type="dcterms:W3CDTF">2017-07-07T12:21:51Z</dcterms:created>
  <dcterms:modified xsi:type="dcterms:W3CDTF">2017-10-26T08:50:49Z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2016-10-13T00:00:00Z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2017-07-07T00:00:00Z</vt:filetime>
  </property>
</Properties>
</file>