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101" autoAdjust="0"/>
  </p:normalViewPr>
  <p:slideViewPr>
    <p:cSldViewPr>
      <p:cViewPr varScale="1">
        <p:scale>
          <a:sx n="75" d="100"/>
          <a:sy n="75" d="100"/>
        </p:scale>
        <p:origin x="1338"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D04A8BE6-BB95-4CFF-83D6-72C43B54842B}" type="datetimeFigureOut">
              <a:rPr lang="ru-RU"/>
              <a:pPr>
                <a:defRPr/>
              </a:pPr>
              <a:t>15.07.2024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1DC32331-4E16-4DAA-BFA4-3F080A1778CC}" type="slidenum">
              <a:rPr lang="ru-RU" altLang="uk-UA"/>
              <a:pPr>
                <a:defRPr/>
              </a:pPr>
              <a:t>‹#›</a:t>
            </a:fld>
            <a:endParaRPr lang="ru-RU" altLang="uk-U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DC2AAF06-AFB3-48CF-8A45-11064CF1E787}" type="datetimeFigureOut">
              <a:rPr lang="ru-RU"/>
              <a:pPr>
                <a:defRPr/>
              </a:pPr>
              <a:t>15.07.2024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9BA1A79-9679-4F14-86F1-DF344DC3A03D}" type="slidenum">
              <a:rPr lang="ru-RU" altLang="uk-UA"/>
              <a:pPr>
                <a:defRPr/>
              </a:pPr>
              <a:t>‹#›</a:t>
            </a:fld>
            <a:endParaRPr lang="ru-RU" altLang="uk-UA"/>
          </a:p>
        </p:txBody>
      </p:sp>
    </p:spTree>
    <p:extLst>
      <p:ext uri="{BB962C8B-B14F-4D97-AF65-F5344CB8AC3E}">
        <p14:creationId xmlns:p14="http://schemas.microsoft.com/office/powerpoint/2010/main" val="3432506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17E34E5-CCA9-4134-A650-40E80916624F}" type="datetimeFigureOut">
              <a:rPr lang="ru-RU"/>
              <a:pPr>
                <a:defRPr/>
              </a:pPr>
              <a:t>15.07.2024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ED427D2-12FF-4938-9397-F40326120704}" type="slidenum">
              <a:rPr lang="ru-RU" altLang="uk-UA"/>
              <a:pPr>
                <a:defRPr/>
              </a:pPr>
              <a:t>‹#›</a:t>
            </a:fld>
            <a:endParaRPr lang="ru-RU" altLang="uk-UA"/>
          </a:p>
        </p:txBody>
      </p:sp>
    </p:spTree>
    <p:extLst>
      <p:ext uri="{BB962C8B-B14F-4D97-AF65-F5344CB8AC3E}">
        <p14:creationId xmlns:p14="http://schemas.microsoft.com/office/powerpoint/2010/main" val="3336027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DB8FD192-D7B3-493F-89C1-23EB6FE2611F}" type="datetimeFigureOut">
              <a:rPr lang="ru-RU"/>
              <a:pPr>
                <a:defRPr/>
              </a:pPr>
              <a:t>15.07.2024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A3D4B9C-721A-4A80-85B6-EF84AF9119A1}" type="slidenum">
              <a:rPr lang="ru-RU" altLang="uk-UA"/>
              <a:pPr>
                <a:defRPr/>
              </a:pPr>
              <a:t>‹#›</a:t>
            </a:fld>
            <a:endParaRPr lang="ru-RU" altLang="uk-UA"/>
          </a:p>
        </p:txBody>
      </p:sp>
    </p:spTree>
    <p:extLst>
      <p:ext uri="{BB962C8B-B14F-4D97-AF65-F5344CB8AC3E}">
        <p14:creationId xmlns:p14="http://schemas.microsoft.com/office/powerpoint/2010/main" val="3473133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E391BF4-AD92-4CE8-BAC3-A9BC5F086AC9}" type="datetimeFigureOut">
              <a:rPr lang="ru-RU"/>
              <a:pPr>
                <a:defRPr/>
              </a:pPr>
              <a:t>15.07.2024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D3CCE5C-FBED-443B-9B69-F19453FC83A9}" type="slidenum">
              <a:rPr lang="ru-RU" altLang="uk-UA"/>
              <a:pPr>
                <a:defRPr/>
              </a:pPr>
              <a:t>‹#›</a:t>
            </a:fld>
            <a:endParaRPr lang="ru-RU" altLang="uk-UA"/>
          </a:p>
        </p:txBody>
      </p:sp>
    </p:spTree>
    <p:extLst>
      <p:ext uri="{BB962C8B-B14F-4D97-AF65-F5344CB8AC3E}">
        <p14:creationId xmlns:p14="http://schemas.microsoft.com/office/powerpoint/2010/main" val="203787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A003CADD-4216-41F5-954A-E1AE79E20BCE}" type="datetimeFigureOut">
              <a:rPr lang="ru-RU"/>
              <a:pPr>
                <a:defRPr/>
              </a:pPr>
              <a:t>15.07.2024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4586EB0-3250-40F5-B457-8F02D4FDF8C4}" type="slidenum">
              <a:rPr lang="ru-RU" altLang="uk-UA"/>
              <a:pPr>
                <a:defRPr/>
              </a:pPr>
              <a:t>‹#›</a:t>
            </a:fld>
            <a:endParaRPr lang="ru-RU" altLang="uk-UA"/>
          </a:p>
        </p:txBody>
      </p:sp>
    </p:spTree>
    <p:extLst>
      <p:ext uri="{BB962C8B-B14F-4D97-AF65-F5344CB8AC3E}">
        <p14:creationId xmlns:p14="http://schemas.microsoft.com/office/powerpoint/2010/main" val="1333606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9D1471FC-45EF-4745-9277-EA5E23912BD5}" type="datetimeFigureOut">
              <a:rPr lang="ru-RU"/>
              <a:pPr>
                <a:defRPr/>
              </a:pPr>
              <a:t>15.07.2024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ADFAB04-E18A-4C0F-990D-52052C657F6A}" type="slidenum">
              <a:rPr lang="ru-RU" altLang="uk-UA"/>
              <a:pPr>
                <a:defRPr/>
              </a:pPr>
              <a:t>‹#›</a:t>
            </a:fld>
            <a:endParaRPr lang="ru-RU" altLang="uk-UA"/>
          </a:p>
        </p:txBody>
      </p:sp>
    </p:spTree>
    <p:extLst>
      <p:ext uri="{BB962C8B-B14F-4D97-AF65-F5344CB8AC3E}">
        <p14:creationId xmlns:p14="http://schemas.microsoft.com/office/powerpoint/2010/main" val="1440947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D9F07082-887C-4227-B369-4B9F37DA0CB8}" type="datetimeFigureOut">
              <a:rPr lang="ru-RU"/>
              <a:pPr>
                <a:defRPr/>
              </a:pPr>
              <a:t>15.07.2024</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FE173572-389A-4B23-AC06-9B0DB1E79E9E}" type="slidenum">
              <a:rPr lang="ru-RU" altLang="uk-UA"/>
              <a:pPr>
                <a:defRPr/>
              </a:pPr>
              <a:t>‹#›</a:t>
            </a:fld>
            <a:endParaRPr lang="ru-RU" altLang="uk-UA"/>
          </a:p>
        </p:txBody>
      </p:sp>
    </p:spTree>
    <p:extLst>
      <p:ext uri="{BB962C8B-B14F-4D97-AF65-F5344CB8AC3E}">
        <p14:creationId xmlns:p14="http://schemas.microsoft.com/office/powerpoint/2010/main" val="3351950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52E163AB-B596-4CDF-8DB3-C5889373C7D7}" type="datetimeFigureOut">
              <a:rPr lang="ru-RU"/>
              <a:pPr>
                <a:defRPr/>
              </a:pPr>
              <a:t>15.07.2024</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7A529B12-3F9E-4B11-9193-36074EB22680}" type="slidenum">
              <a:rPr lang="ru-RU" altLang="uk-UA"/>
              <a:pPr>
                <a:defRPr/>
              </a:pPr>
              <a:t>‹#›</a:t>
            </a:fld>
            <a:endParaRPr lang="ru-RU" altLang="uk-UA"/>
          </a:p>
        </p:txBody>
      </p:sp>
    </p:spTree>
    <p:extLst>
      <p:ext uri="{BB962C8B-B14F-4D97-AF65-F5344CB8AC3E}">
        <p14:creationId xmlns:p14="http://schemas.microsoft.com/office/powerpoint/2010/main" val="3543488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F1515365-DBD6-4758-BBAC-BB74AEFE48EC}" type="datetimeFigureOut">
              <a:rPr lang="ru-RU"/>
              <a:pPr>
                <a:defRPr/>
              </a:pPr>
              <a:t>15.07.2024</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EB5FF5E3-E759-42D1-906D-001A3E7C10E0}" type="slidenum">
              <a:rPr lang="ru-RU" altLang="uk-UA"/>
              <a:pPr>
                <a:defRPr/>
              </a:pPr>
              <a:t>‹#›</a:t>
            </a:fld>
            <a:endParaRPr lang="ru-RU" altLang="uk-UA"/>
          </a:p>
        </p:txBody>
      </p:sp>
    </p:spTree>
    <p:extLst>
      <p:ext uri="{BB962C8B-B14F-4D97-AF65-F5344CB8AC3E}">
        <p14:creationId xmlns:p14="http://schemas.microsoft.com/office/powerpoint/2010/main" val="895785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7B95F4D4-64B2-4707-AF83-D9BF4E335996}" type="datetimeFigureOut">
              <a:rPr lang="ru-RU"/>
              <a:pPr>
                <a:defRPr/>
              </a:pPr>
              <a:t>15.07.2024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F2E8EFD-E63F-49EB-9FFE-8C4D1E4DC632}" type="slidenum">
              <a:rPr lang="ru-RU" altLang="uk-UA"/>
              <a:pPr>
                <a:defRPr/>
              </a:pPr>
              <a:t>‹#›</a:t>
            </a:fld>
            <a:endParaRPr lang="ru-RU" altLang="uk-UA"/>
          </a:p>
        </p:txBody>
      </p:sp>
    </p:spTree>
    <p:extLst>
      <p:ext uri="{BB962C8B-B14F-4D97-AF65-F5344CB8AC3E}">
        <p14:creationId xmlns:p14="http://schemas.microsoft.com/office/powerpoint/2010/main" val="3485317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6A0614A3-1355-4902-B0D2-E4EDEBC98B12}" type="datetimeFigureOut">
              <a:rPr lang="ru-RU"/>
              <a:pPr>
                <a:defRPr/>
              </a:pPr>
              <a:t>15.07.2024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A16A393B-F673-46A4-927F-A8D13769C787}" type="slidenum">
              <a:rPr lang="ru-RU" altLang="uk-UA"/>
              <a:pPr>
                <a:defRPr/>
              </a:pPr>
              <a:t>‹#›</a:t>
            </a:fld>
            <a:endParaRPr lang="ru-RU" altLang="uk-UA"/>
          </a:p>
        </p:txBody>
      </p:sp>
    </p:spTree>
    <p:extLst>
      <p:ext uri="{BB962C8B-B14F-4D97-AF65-F5344CB8AC3E}">
        <p14:creationId xmlns:p14="http://schemas.microsoft.com/office/powerpoint/2010/main" val="4277757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9BE83986-23C7-4F59-9426-06A90D1AC713}" type="datetimeFigureOut">
              <a:rPr lang="ru-RU"/>
              <a:pPr>
                <a:defRPr/>
              </a:pPr>
              <a:t>15.07.2024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00340994-AD97-4CB9-AA00-E09FB119F5B2}" type="slidenum">
              <a:rPr lang="ru-RU" altLang="uk-UA"/>
              <a:pPr>
                <a:defRPr/>
              </a:pPr>
              <a:t>‹#›</a:t>
            </a:fld>
            <a:endParaRPr lang="ru-RU" alt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87900" y="115888"/>
            <a:ext cx="360363" cy="266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0" y="0"/>
            <a:ext cx="1536700" cy="6858000"/>
          </a:xfrm>
          <a:prstGeom prst="rect">
            <a:avLst/>
          </a:prstGeom>
          <a:solidFill>
            <a:srgbClr val="2388DA"/>
          </a:solidFill>
          <a:ln>
            <a:solidFill>
              <a:srgbClr val="2388DA"/>
            </a:solidFill>
          </a:ln>
        </p:spPr>
        <p:style>
          <a:lnRef idx="2">
            <a:schemeClr val="accent6"/>
          </a:lnRef>
          <a:fillRef idx="1">
            <a:schemeClr val="lt1"/>
          </a:fillRef>
          <a:effectRef idx="0">
            <a:schemeClr val="accent6"/>
          </a:effectRef>
          <a:fontRef idx="minor">
            <a:schemeClr val="dk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uk-UA" altLang="uk-UA" sz="1200" b="1" dirty="0" smtClean="0">
                <a:solidFill>
                  <a:schemeClr val="bg1"/>
                </a:solidFill>
              </a:rPr>
              <a:t>Договір купівлі-продажу від </a:t>
            </a:r>
            <a:r>
              <a:rPr lang="uk-UA" altLang="uk-UA" sz="1200" b="1" dirty="0" smtClean="0">
                <a:solidFill>
                  <a:schemeClr val="bg1"/>
                </a:solidFill>
              </a:rPr>
              <a:t>07.10.2022 </a:t>
            </a:r>
            <a:r>
              <a:rPr lang="uk-UA" altLang="uk-UA" sz="1200" b="1" dirty="0" smtClean="0">
                <a:solidFill>
                  <a:schemeClr val="bg1"/>
                </a:solidFill>
              </a:rPr>
              <a:t>№3226,  </a:t>
            </a:r>
            <a:r>
              <a:rPr lang="uk-UA" altLang="uk-UA" sz="1200" b="1" dirty="0" err="1" smtClean="0">
                <a:solidFill>
                  <a:schemeClr val="bg1"/>
                </a:solidFill>
              </a:rPr>
              <a:t>ЄМК</a:t>
            </a:r>
            <a:r>
              <a:rPr lang="uk-UA" altLang="uk-UA" sz="1200" b="1" dirty="0" smtClean="0">
                <a:solidFill>
                  <a:schemeClr val="bg1"/>
                </a:solidFill>
              </a:rPr>
              <a:t> ДП "</a:t>
            </a:r>
            <a:r>
              <a:rPr lang="uk-UA" altLang="uk-UA" sz="1200" b="1" dirty="0" err="1" smtClean="0">
                <a:solidFill>
                  <a:schemeClr val="bg1"/>
                </a:solidFill>
              </a:rPr>
              <a:t>Дашавський</a:t>
            </a:r>
            <a:r>
              <a:rPr lang="uk-UA" altLang="uk-UA" sz="1200" b="1" dirty="0" smtClean="0">
                <a:solidFill>
                  <a:schemeClr val="bg1"/>
                </a:solidFill>
              </a:rPr>
              <a:t> завод композиційних матеріалів" </a:t>
            </a:r>
            <a:r>
              <a:rPr lang="uk-UA" altLang="uk-UA" sz="1200" dirty="0" smtClean="0">
                <a:solidFill>
                  <a:schemeClr val="bg1"/>
                </a:solidFill>
              </a:rPr>
              <a:t>Юридична адреса: Львівська область, </a:t>
            </a:r>
            <a:r>
              <a:rPr lang="uk-UA" altLang="uk-UA" sz="1200" dirty="0" err="1" smtClean="0">
                <a:solidFill>
                  <a:schemeClr val="bg1"/>
                </a:solidFill>
              </a:rPr>
              <a:t>Стрийський</a:t>
            </a:r>
            <a:r>
              <a:rPr lang="uk-UA" altLang="uk-UA" sz="1200" dirty="0" smtClean="0">
                <a:solidFill>
                  <a:schemeClr val="bg1"/>
                </a:solidFill>
              </a:rPr>
              <a:t> район, смт. </a:t>
            </a:r>
            <a:r>
              <a:rPr lang="uk-UA" altLang="uk-UA" sz="1200" dirty="0" err="1" smtClean="0">
                <a:solidFill>
                  <a:schemeClr val="bg1"/>
                </a:solidFill>
              </a:rPr>
              <a:t>Дашава</a:t>
            </a:r>
            <a:r>
              <a:rPr lang="uk-UA" altLang="uk-UA" sz="1200" dirty="0" smtClean="0">
                <a:solidFill>
                  <a:schemeClr val="bg1"/>
                </a:solidFill>
              </a:rPr>
              <a:t>.</a:t>
            </a:r>
            <a:endParaRPr lang="ru-RU" altLang="uk-UA" sz="1200" dirty="0" smtClean="0">
              <a:solidFill>
                <a:schemeClr val="bg1"/>
              </a:solidFill>
            </a:endParaRPr>
          </a:p>
          <a:p>
            <a:pPr algn="ctr" eaLnBrk="1" hangingPunct="1">
              <a:defRPr/>
            </a:pPr>
            <a:r>
              <a:rPr lang="ru-RU" altLang="uk-UA" sz="1200" dirty="0" smtClean="0">
                <a:solidFill>
                  <a:schemeClr val="bg1"/>
                </a:solidFill>
              </a:rPr>
              <a:t>3. </a:t>
            </a:r>
            <a:r>
              <a:rPr lang="ru-RU" altLang="uk-UA" sz="1200" dirty="0" err="1" smtClean="0">
                <a:solidFill>
                  <a:schemeClr val="bg1"/>
                </a:solidFill>
              </a:rPr>
              <a:t>Місцезнаходження</a:t>
            </a:r>
            <a:r>
              <a:rPr lang="uk-UA" altLang="uk-UA" sz="1200" dirty="0" smtClean="0">
                <a:solidFill>
                  <a:schemeClr val="bg1"/>
                </a:solidFill>
              </a:rPr>
              <a:t>:</a:t>
            </a:r>
            <a:r>
              <a:rPr lang="ru-RU" altLang="uk-UA" sz="1200" dirty="0" smtClean="0">
                <a:solidFill>
                  <a:schemeClr val="bg1"/>
                </a:solidFill>
              </a:rPr>
              <a:t> </a:t>
            </a:r>
            <a:r>
              <a:rPr lang="ru-RU" altLang="uk-UA" sz="1200" dirty="0" err="1" smtClean="0">
                <a:solidFill>
                  <a:schemeClr val="bg1"/>
                </a:solidFill>
              </a:rPr>
              <a:t>Львівська</a:t>
            </a:r>
            <a:r>
              <a:rPr lang="ru-RU" altLang="uk-UA" sz="1200" dirty="0" smtClean="0">
                <a:solidFill>
                  <a:schemeClr val="bg1"/>
                </a:solidFill>
              </a:rPr>
              <a:t> область, </a:t>
            </a:r>
            <a:r>
              <a:rPr lang="ru-RU" altLang="uk-UA" sz="1200" dirty="0" err="1" smtClean="0">
                <a:solidFill>
                  <a:schemeClr val="bg1"/>
                </a:solidFill>
              </a:rPr>
              <a:t>Стрийський</a:t>
            </a:r>
            <a:r>
              <a:rPr lang="ru-RU" altLang="uk-UA" sz="1200" dirty="0" smtClean="0">
                <a:solidFill>
                  <a:schemeClr val="bg1"/>
                </a:solidFill>
              </a:rPr>
              <a:t> район, с. </a:t>
            </a:r>
            <a:r>
              <a:rPr lang="ru-RU" altLang="uk-UA" sz="1200" dirty="0" err="1" smtClean="0">
                <a:solidFill>
                  <a:schemeClr val="bg1"/>
                </a:solidFill>
              </a:rPr>
              <a:t>Загірне</a:t>
            </a:r>
            <a:r>
              <a:rPr lang="ru-RU" altLang="uk-UA" sz="1200" dirty="0" smtClean="0">
                <a:solidFill>
                  <a:schemeClr val="bg1"/>
                </a:solidFill>
              </a:rPr>
              <a:t>. </a:t>
            </a:r>
          </a:p>
          <a:p>
            <a:pPr algn="ctr" eaLnBrk="1" hangingPunct="1">
              <a:defRPr/>
            </a:pPr>
            <a:endParaRPr lang="uk-UA" altLang="uk-UA" dirty="0" smtClean="0">
              <a:solidFill>
                <a:srgbClr val="000000"/>
              </a:solidFill>
              <a:latin typeface="Century Gothic" panose="020B0502020202020204" pitchFamily="34" charset="0"/>
            </a:endParaRPr>
          </a:p>
        </p:txBody>
      </p:sp>
      <p:pic>
        <p:nvPicPr>
          <p:cNvPr id="3076" name="Рисунок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47813"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Прямоугольник 1"/>
          <p:cNvSpPr/>
          <p:nvPr/>
        </p:nvSpPr>
        <p:spPr>
          <a:xfrm>
            <a:off x="1628775" y="115888"/>
            <a:ext cx="3159125" cy="2665412"/>
          </a:xfrm>
          <a:prstGeom prst="rect">
            <a:avLst/>
          </a:prstGeom>
          <a:noFill/>
          <a:ln w="38100">
            <a:solidFill>
              <a:srgbClr val="2388D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uk-UA"/>
          </a:p>
        </p:txBody>
      </p:sp>
      <p:sp>
        <p:nvSpPr>
          <p:cNvPr id="23" name="Прямоугольник 22"/>
          <p:cNvSpPr/>
          <p:nvPr/>
        </p:nvSpPr>
        <p:spPr>
          <a:xfrm>
            <a:off x="5076825" y="2852738"/>
            <a:ext cx="3887788" cy="3790950"/>
          </a:xfrm>
          <a:prstGeom prst="rect">
            <a:avLst/>
          </a:prstGeom>
          <a:noFill/>
          <a:ln w="38100">
            <a:solidFill>
              <a:srgbClr val="2388D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uk-UA"/>
          </a:p>
        </p:txBody>
      </p:sp>
      <p:sp>
        <p:nvSpPr>
          <p:cNvPr id="25" name="Прямоугольник 24"/>
          <p:cNvSpPr/>
          <p:nvPr/>
        </p:nvSpPr>
        <p:spPr>
          <a:xfrm>
            <a:off x="1630363" y="3503613"/>
            <a:ext cx="2233612" cy="3160712"/>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uk-UA" sz="1600" dirty="0">
              <a:solidFill>
                <a:schemeClr val="tx1"/>
              </a:solidFill>
              <a:latin typeface="Century Gothic" panose="020B0502020202020204" pitchFamily="34" charset="0"/>
            </a:endParaRPr>
          </a:p>
        </p:txBody>
      </p:sp>
      <p:sp>
        <p:nvSpPr>
          <p:cNvPr id="30" name="Прямоугольник 29"/>
          <p:cNvSpPr/>
          <p:nvPr/>
        </p:nvSpPr>
        <p:spPr>
          <a:xfrm>
            <a:off x="1630363" y="2852738"/>
            <a:ext cx="3157537" cy="3811587"/>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350" b="1" dirty="0">
              <a:solidFill>
                <a:schemeClr val="tx1"/>
              </a:solidFill>
            </a:endParaRPr>
          </a:p>
          <a:p>
            <a:pPr algn="ctr" eaLnBrk="1" fontAlgn="auto" hangingPunct="1">
              <a:spcBef>
                <a:spcPts val="0"/>
              </a:spcBef>
              <a:spcAft>
                <a:spcPts val="0"/>
              </a:spcAft>
              <a:defRPr/>
            </a:pPr>
            <a:endParaRPr lang="uk-UA" sz="1100" b="1" dirty="0">
              <a:solidFill>
                <a:schemeClr val="tx1"/>
              </a:solidFill>
            </a:endParaRPr>
          </a:p>
        </p:txBody>
      </p:sp>
      <p:sp>
        <p:nvSpPr>
          <p:cNvPr id="3082" name="Rectangle 4"/>
          <p:cNvSpPr>
            <a:spLocks noChangeArrowheads="1"/>
          </p:cNvSpPr>
          <p:nvPr/>
        </p:nvSpPr>
        <p:spPr bwMode="auto">
          <a:xfrm>
            <a:off x="1692275" y="2892425"/>
            <a:ext cx="3024188" cy="3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ru-RU" altLang="uk-UA" sz="1200" b="1">
                <a:ea typeface="Times New Roman" panose="02020603050405020304" pitchFamily="18" charset="0"/>
              </a:rPr>
              <a:t>Приватизаційні умови:</a:t>
            </a:r>
          </a:p>
          <a:p>
            <a:pPr algn="just" eaLnBrk="1" hangingPunct="1">
              <a:spcBef>
                <a:spcPct val="0"/>
              </a:spcBef>
              <a:buFontTx/>
              <a:buNone/>
            </a:pPr>
            <a:r>
              <a:rPr lang="ru-RU" altLang="uk-UA" sz="900">
                <a:ea typeface="Times New Roman" panose="02020603050405020304" pitchFamily="18" charset="0"/>
              </a:rPr>
              <a:t>- після передачі у встановленому порядку об</a:t>
            </a:r>
            <a:r>
              <a:rPr lang="en-US" altLang="uk-UA" sz="900">
                <a:ea typeface="Times New Roman" panose="02020603050405020304" pitchFamily="18" charset="0"/>
              </a:rPr>
              <a:t>’</a:t>
            </a:r>
            <a:r>
              <a:rPr lang="ru-RU" altLang="uk-UA" sz="900">
                <a:ea typeface="Times New Roman" panose="02020603050405020304" pitchFamily="18" charset="0"/>
              </a:rPr>
              <a:t>єктів </a:t>
            </a:r>
            <a:r>
              <a:rPr lang="ru-RU" altLang="uk-UA" sz="1000">
                <a:ea typeface="Times New Roman" panose="02020603050405020304" pitchFamily="18" charset="0"/>
              </a:rPr>
              <a:t>системи водопостачання та водовідведення села Загірне, які не підлягають приватизації, у комунальну власність Стрийської міської ради, покупець зобов</a:t>
            </a:r>
            <a:r>
              <a:rPr lang="en-US" altLang="uk-UA" sz="1000">
                <a:ea typeface="Times New Roman" panose="02020603050405020304" pitchFamily="18" charset="0"/>
              </a:rPr>
              <a:t>’</a:t>
            </a:r>
            <a:r>
              <a:rPr lang="ru-RU" altLang="uk-UA" sz="1000">
                <a:ea typeface="Times New Roman" panose="02020603050405020304" pitchFamily="18" charset="0"/>
              </a:rPr>
              <a:t>язаний подавати (за окремим договором) електроенергію до насосної станції 2-го підйому подачі води та насосної станції перекачки стічних вод;</a:t>
            </a:r>
          </a:p>
          <a:p>
            <a:pPr algn="just">
              <a:spcBef>
                <a:spcPct val="0"/>
              </a:spcBef>
              <a:buFontTx/>
              <a:buNone/>
            </a:pPr>
            <a:r>
              <a:rPr lang="ru-RU" altLang="uk-UA" sz="1000">
                <a:ea typeface="Times New Roman" panose="02020603050405020304" pitchFamily="18" charset="0"/>
              </a:rPr>
              <a:t>- погашення протягом шести місяців боргів із заробітної плати та перед бюджетом</a:t>
            </a:r>
            <a:r>
              <a:rPr lang="uk-UA" altLang="uk-UA" sz="1000">
                <a:ea typeface="Times New Roman" panose="02020603050405020304" pitchFamily="18" charset="0"/>
              </a:rPr>
              <a:t>;</a:t>
            </a:r>
            <a:endParaRPr lang="ru-RU" altLang="uk-UA" sz="1000">
              <a:ea typeface="Times New Roman" panose="02020603050405020304" pitchFamily="18" charset="0"/>
            </a:endParaRPr>
          </a:p>
          <a:p>
            <a:pPr algn="just">
              <a:spcBef>
                <a:spcPct val="0"/>
              </a:spcBef>
              <a:buFontTx/>
              <a:buNone/>
            </a:pPr>
            <a:r>
              <a:rPr lang="ru-RU" altLang="uk-UA" sz="1000">
                <a:ea typeface="Times New Roman" panose="02020603050405020304" pitchFamily="18" charset="0"/>
              </a:rPr>
              <a:t>- недопущення звільнення працівників з ініціативи покупця чи уповноваженого ним органу (за винятком вчинення працівником дій, за які передбачено звільнення на підставі пунктів 3,4,7 і 8 частини першої статті 40 та статті 41 Кодексу законів про працю України) протягом шести місяців з дати переходу права власності;</a:t>
            </a:r>
          </a:p>
          <a:p>
            <a:pPr algn="just">
              <a:spcBef>
                <a:spcPct val="0"/>
              </a:spcBef>
              <a:buFontTx/>
              <a:buNone/>
            </a:pPr>
            <a:r>
              <a:rPr lang="ru-RU" altLang="uk-UA" sz="1000">
                <a:ea typeface="Times New Roman" panose="02020603050405020304" pitchFamily="18" charset="0"/>
              </a:rPr>
              <a:t>- покупець вживає передбачені законодавством та договором заходи з припинення юридичної особи.</a:t>
            </a:r>
          </a:p>
        </p:txBody>
      </p:sp>
      <p:sp>
        <p:nvSpPr>
          <p:cNvPr id="3083" name="Rectangle 7"/>
          <p:cNvSpPr>
            <a:spLocks noChangeArrowheads="1"/>
          </p:cNvSpPr>
          <p:nvPr/>
        </p:nvSpPr>
        <p:spPr bwMode="auto">
          <a:xfrm>
            <a:off x="5292725" y="231775"/>
            <a:ext cx="3240088"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tabLst>
                <a:tab pos="449263" algn="r"/>
                <a:tab pos="2743200" algn="ctr"/>
                <a:tab pos="5486400" algn="r"/>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449263" algn="r"/>
                <a:tab pos="2743200" algn="ctr"/>
                <a:tab pos="5486400" algn="r"/>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449263" algn="r"/>
                <a:tab pos="2743200" algn="ctr"/>
                <a:tab pos="5486400" algn="r"/>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449263" algn="r"/>
                <a:tab pos="2743200" algn="ctr"/>
                <a:tab pos="5486400" algn="r"/>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449263" algn="r"/>
                <a:tab pos="2743200" algn="ctr"/>
                <a:tab pos="5486400" algn="r"/>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449263" algn="r"/>
                <a:tab pos="2743200" algn="ctr"/>
                <a:tab pos="5486400" algn="r"/>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449263" algn="r"/>
                <a:tab pos="2743200" algn="ctr"/>
                <a:tab pos="5486400" algn="r"/>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449263" algn="r"/>
                <a:tab pos="2743200" algn="ctr"/>
                <a:tab pos="5486400" algn="r"/>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449263" algn="r"/>
                <a:tab pos="2743200" algn="ctr"/>
                <a:tab pos="5486400" algn="r"/>
              </a:tabLst>
              <a:defRPr sz="2000">
                <a:solidFill>
                  <a:schemeClr val="tx1"/>
                </a:solidFill>
                <a:latin typeface="Calibri" panose="020F0502020204030204" pitchFamily="34" charset="0"/>
              </a:defRPr>
            </a:lvl9pPr>
          </a:lstStyle>
          <a:p>
            <a:pPr algn="just" eaLnBrk="1" hangingPunct="1">
              <a:spcBef>
                <a:spcPct val="0"/>
              </a:spcBef>
              <a:buFontTx/>
              <a:buNone/>
            </a:pPr>
            <a:r>
              <a:rPr lang="uk-UA" altLang="uk-UA" sz="1200" b="1">
                <a:ea typeface="Times New Roman" panose="02020603050405020304" pitchFamily="18" charset="0"/>
              </a:rPr>
              <a:t>Приватне підприємство "НОРДІК"</a:t>
            </a:r>
            <a:r>
              <a:rPr lang="uk-UA" altLang="uk-UA" sz="1200" b="1">
                <a:solidFill>
                  <a:srgbClr val="000000"/>
                </a:solidFill>
                <a:ea typeface="Times New Roman" panose="02020603050405020304" pitchFamily="18" charset="0"/>
              </a:rPr>
              <a:t> </a:t>
            </a:r>
            <a:endParaRPr lang="ru-RU" altLang="uk-UA" sz="1200" b="1">
              <a:ea typeface="Times New Roman" panose="02020603050405020304" pitchFamily="18" charset="0"/>
            </a:endParaRPr>
          </a:p>
          <a:p>
            <a:pPr algn="just" eaLnBrk="1" hangingPunct="1">
              <a:spcBef>
                <a:spcPct val="0"/>
              </a:spcBef>
              <a:buFontTx/>
              <a:buNone/>
            </a:pPr>
            <a:r>
              <a:rPr lang="uk-UA" altLang="uk-UA" sz="1200" b="1">
                <a:ea typeface="Times New Roman" panose="02020603050405020304" pitchFamily="18" charset="0"/>
              </a:rPr>
              <a:t>Основні види діяльності:</a:t>
            </a:r>
            <a:endParaRPr lang="ru-RU" altLang="uk-UA" sz="1200">
              <a:ea typeface="Times New Roman" panose="02020603050405020304" pitchFamily="18" charset="0"/>
            </a:endParaRPr>
          </a:p>
          <a:p>
            <a:pPr algn="just">
              <a:spcBef>
                <a:spcPct val="0"/>
              </a:spcBef>
              <a:buFontTx/>
              <a:buNone/>
            </a:pPr>
            <a:r>
              <a:rPr lang="uk-UA" altLang="uk-UA" sz="1000">
                <a:ea typeface="Times New Roman" panose="02020603050405020304" pitchFamily="18" charset="0"/>
              </a:rPr>
              <a:t>72.19 Дослідження й експериментальні розробки у сфері інших природничих і технічних наук 06.20 Добування природного газу (основний) </a:t>
            </a:r>
            <a:endParaRPr lang="ru-RU" altLang="uk-UA" sz="1000">
              <a:ea typeface="Times New Roman" panose="02020603050405020304" pitchFamily="18" charset="0"/>
            </a:endParaRPr>
          </a:p>
          <a:p>
            <a:pPr algn="just">
              <a:spcBef>
                <a:spcPct val="0"/>
              </a:spcBef>
              <a:buFontTx/>
              <a:buNone/>
            </a:pPr>
            <a:r>
              <a:rPr lang="uk-UA" altLang="uk-UA" sz="1000">
                <a:ea typeface="Times New Roman" panose="02020603050405020304" pitchFamily="18" charset="0"/>
              </a:rPr>
              <a:t>09.10 Надання допоміжних послуг у сфері добування нафти та природного газу </a:t>
            </a:r>
            <a:endParaRPr lang="ru-RU" altLang="uk-UA" sz="1000">
              <a:ea typeface="Times New Roman" panose="02020603050405020304" pitchFamily="18" charset="0"/>
            </a:endParaRPr>
          </a:p>
          <a:p>
            <a:pPr algn="just">
              <a:spcBef>
                <a:spcPct val="0"/>
              </a:spcBef>
              <a:buFontTx/>
              <a:buNone/>
            </a:pPr>
            <a:r>
              <a:rPr lang="uk-UA" altLang="uk-UA" sz="1000">
                <a:ea typeface="Times New Roman" panose="02020603050405020304" pitchFamily="18" charset="0"/>
              </a:rPr>
              <a:t>43.13 Розвідувальне буріння </a:t>
            </a:r>
            <a:endParaRPr lang="ru-RU" altLang="uk-UA" sz="1000">
              <a:ea typeface="Times New Roman" panose="02020603050405020304" pitchFamily="18" charset="0"/>
            </a:endParaRPr>
          </a:p>
          <a:p>
            <a:pPr algn="just">
              <a:spcBef>
                <a:spcPct val="0"/>
              </a:spcBef>
              <a:buFontTx/>
              <a:buNone/>
            </a:pPr>
            <a:r>
              <a:rPr lang="uk-UA" altLang="uk-UA" sz="1000">
                <a:ea typeface="Times New Roman" panose="02020603050405020304" pitchFamily="18" charset="0"/>
              </a:rPr>
              <a:t>46.71 Оптова торгівля твердим, рідким, газоподібним паливом і подібними продуктами </a:t>
            </a:r>
            <a:endParaRPr lang="ru-RU" altLang="uk-UA" sz="1000">
              <a:ea typeface="Times New Roman" panose="02020603050405020304" pitchFamily="18" charset="0"/>
            </a:endParaRPr>
          </a:p>
          <a:p>
            <a:pPr algn="just">
              <a:spcBef>
                <a:spcPct val="0"/>
              </a:spcBef>
              <a:buFontTx/>
              <a:buNone/>
            </a:pPr>
            <a:r>
              <a:rPr lang="uk-UA" altLang="uk-UA" sz="1000">
                <a:ea typeface="Times New Roman" panose="02020603050405020304" pitchFamily="18" charset="0"/>
              </a:rPr>
              <a:t>71.12 Діяльність у сфері інжинірингу, геології та геодезії, надання послуг технічного консультування в цих сферах </a:t>
            </a:r>
            <a:endParaRPr lang="ru-RU" altLang="uk-UA" sz="1000">
              <a:ea typeface="Times New Roman" panose="02020603050405020304" pitchFamily="18" charset="0"/>
            </a:endParaRPr>
          </a:p>
          <a:p>
            <a:pPr algn="just">
              <a:spcBef>
                <a:spcPct val="0"/>
              </a:spcBef>
              <a:buFontTx/>
              <a:buNone/>
            </a:pPr>
            <a:r>
              <a:rPr lang="uk-UA" altLang="uk-UA" sz="1000">
                <a:ea typeface="Times New Roman" panose="02020603050405020304" pitchFamily="18" charset="0"/>
              </a:rPr>
              <a:t>71.20 Технічні випробування та дослідження </a:t>
            </a:r>
            <a:endParaRPr lang="ru-RU" altLang="uk-UA" sz="1000">
              <a:ea typeface="Times New Roman" panose="02020603050405020304" pitchFamily="18" charset="0"/>
            </a:endParaRPr>
          </a:p>
          <a:p>
            <a:pPr algn="just">
              <a:spcBef>
                <a:spcPct val="0"/>
              </a:spcBef>
              <a:buFontTx/>
              <a:buNone/>
            </a:pPr>
            <a:r>
              <a:rPr lang="uk-UA" altLang="uk-UA" sz="1000">
                <a:ea typeface="Times New Roman" panose="02020603050405020304" pitchFamily="18" charset="0"/>
              </a:rPr>
              <a:t>35.23 Торгівля газом через місцеві (локальні) трубопроводи</a:t>
            </a:r>
          </a:p>
        </p:txBody>
      </p:sp>
      <p:pic>
        <p:nvPicPr>
          <p:cNvPr id="3084" name="Рисунок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87900" y="2892425"/>
            <a:ext cx="276225"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5" name="Rectangle 11"/>
          <p:cNvSpPr>
            <a:spLocks noChangeArrowheads="1"/>
          </p:cNvSpPr>
          <p:nvPr/>
        </p:nvSpPr>
        <p:spPr bwMode="auto">
          <a:xfrm>
            <a:off x="5148263" y="2924175"/>
            <a:ext cx="3671887"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US" altLang="uk-UA" sz="1200" b="1">
                <a:ea typeface="Times New Roman" panose="02020603050405020304" pitchFamily="18" charset="0"/>
              </a:rPr>
              <a:t>Отр</a:t>
            </a:r>
            <a:r>
              <a:rPr lang="uk-UA" altLang="uk-UA" sz="1200" b="1">
                <a:ea typeface="Times New Roman" panose="02020603050405020304" pitchFamily="18" charset="0"/>
              </a:rPr>
              <a:t>и</a:t>
            </a:r>
            <a:r>
              <a:rPr lang="en-US" altLang="uk-UA" sz="1200" b="1">
                <a:ea typeface="Times New Roman" panose="02020603050405020304" pitchFamily="18" charset="0"/>
              </a:rPr>
              <a:t>мані результати:</a:t>
            </a:r>
            <a:endParaRPr lang="ru-RU" altLang="uk-UA" sz="1200">
              <a:ea typeface="Times New Roman" panose="02020603050405020304" pitchFamily="18" charset="0"/>
            </a:endParaRPr>
          </a:p>
          <a:p>
            <a:pPr algn="just">
              <a:spcBef>
                <a:spcPct val="0"/>
              </a:spcBef>
              <a:buFontTx/>
              <a:buChar char="•"/>
            </a:pPr>
            <a:r>
              <a:rPr lang="uk-UA" altLang="uk-UA" sz="900">
                <a:ea typeface="Times New Roman" panose="02020603050405020304" pitchFamily="18" charset="0"/>
              </a:rPr>
              <a:t>Антимонопольним комітетом України надано ПП "Нордік" дозвіл на концентрацію;</a:t>
            </a:r>
            <a:endParaRPr lang="ru-RU" altLang="uk-UA" sz="900">
              <a:ea typeface="Times New Roman" panose="02020603050405020304" pitchFamily="18" charset="0"/>
            </a:endParaRPr>
          </a:p>
          <a:p>
            <a:pPr algn="just">
              <a:spcBef>
                <a:spcPct val="0"/>
              </a:spcBef>
              <a:buFontTx/>
              <a:buChar char="•"/>
            </a:pPr>
            <a:r>
              <a:rPr lang="uk-UA" altLang="uk-UA" sz="900">
                <a:ea typeface="Times New Roman" panose="02020603050405020304" pitchFamily="18" charset="0"/>
              </a:rPr>
              <a:t>У комунальну власність Стрийської міської ради на баланс Комунального підприємства "Водоканал Плюс"  передано об’єкти системи  водопостачання та водовідведення у с. Загірне та </a:t>
            </a:r>
            <a:r>
              <a:rPr lang="ru-RU" altLang="uk-UA" sz="900">
                <a:ea typeface="Times New Roman" panose="02020603050405020304" pitchFamily="18" charset="0"/>
              </a:rPr>
              <a:t>об’єкти комунальної інфраструктури (автодороги)</a:t>
            </a:r>
            <a:r>
              <a:rPr lang="uk-UA" altLang="uk-UA" sz="900">
                <a:ea typeface="Times New Roman" panose="02020603050405020304" pitchFamily="18" charset="0"/>
              </a:rPr>
              <a:t>, які не підлягають приватизації. Подача електроенергії до насосної станції 2-го підйому подачі води та насосної станції перекачки стічних вод здійснюється мережами ПП "НОРДІК".</a:t>
            </a:r>
            <a:endParaRPr lang="ru-RU" altLang="uk-UA" sz="900">
              <a:ea typeface="Times New Roman" panose="02020603050405020304" pitchFamily="18" charset="0"/>
            </a:endParaRPr>
          </a:p>
          <a:p>
            <a:pPr algn="just">
              <a:spcBef>
                <a:spcPct val="0"/>
              </a:spcBef>
              <a:buFontTx/>
              <a:buChar char="•"/>
            </a:pPr>
            <a:r>
              <a:rPr lang="uk-UA" altLang="uk-UA" sz="900">
                <a:ea typeface="Times New Roman" panose="02020603050405020304" pitchFamily="18" charset="0"/>
              </a:rPr>
              <a:t>Звільнення працівників приватизованого підприємства з ініціативи покупця чи уповноваженого ним органом не відбувалося протягом шести місяців.</a:t>
            </a:r>
            <a:endParaRPr lang="ru-RU" altLang="uk-UA" sz="900">
              <a:ea typeface="Times New Roman" panose="02020603050405020304" pitchFamily="18" charset="0"/>
            </a:endParaRPr>
          </a:p>
          <a:p>
            <a:pPr algn="just">
              <a:spcBef>
                <a:spcPct val="0"/>
              </a:spcBef>
              <a:buFontTx/>
              <a:buChar char="•"/>
            </a:pPr>
            <a:r>
              <a:rPr lang="uk-UA" altLang="uk-UA" sz="900">
                <a:ea typeface="Times New Roman" panose="02020603050405020304" pitchFamily="18" charset="0"/>
              </a:rPr>
              <a:t>У процесі здійснення процедури ліквідації вжито заходів щодо забезпечення виконання зобов’язань перед бюджетом, профспілковою організацією, працівниками, в тому числі щодо капіталізації платежів та пільгових пенсій. </a:t>
            </a:r>
            <a:endParaRPr lang="ru-RU" altLang="uk-UA" sz="900">
              <a:ea typeface="Times New Roman" panose="02020603050405020304" pitchFamily="18" charset="0"/>
            </a:endParaRPr>
          </a:p>
          <a:p>
            <a:pPr algn="just">
              <a:spcBef>
                <a:spcPct val="0"/>
              </a:spcBef>
              <a:buFontTx/>
              <a:buNone/>
            </a:pPr>
            <a:r>
              <a:rPr lang="uk-UA" altLang="uk-UA" sz="900">
                <a:ea typeface="Times New Roman" panose="02020603050405020304" pitchFamily="18" charset="0"/>
              </a:rPr>
              <a:t>На вимогу Головного управління Пенсійного фонду України у Львівській області Покупцем проведено виплату капіталізованих платежів на відшкодування шкоди потерпілим, які отримали виробничу травму на даному підприємстві та отримують страхові виплати за рахунок коштів Пенсійного фонду,  на суму 801 713,53 гр.</a:t>
            </a:r>
            <a:endParaRPr lang="ru-RU" altLang="uk-UA" sz="900">
              <a:ea typeface="Times New Roman" panose="02020603050405020304" pitchFamily="18" charset="0"/>
            </a:endParaRPr>
          </a:p>
          <a:p>
            <a:pPr algn="just">
              <a:spcBef>
                <a:spcPct val="0"/>
              </a:spcBef>
              <a:buFontTx/>
              <a:buChar char="•"/>
            </a:pPr>
            <a:r>
              <a:rPr lang="uk-UA" altLang="uk-UA" sz="900">
                <a:ea typeface="Times New Roman" panose="02020603050405020304" pitchFamily="18" charset="0"/>
              </a:rPr>
              <a:t>31.05.2024 року до  ЄДР внесено запис про державну реєстрацію припинення юридичної особи – Державне підприємство «Дашавський завод композиційних матеріалів»</a:t>
            </a:r>
          </a:p>
        </p:txBody>
      </p:sp>
      <p:sp>
        <p:nvSpPr>
          <p:cNvPr id="35" name="Прямоугольник 34"/>
          <p:cNvSpPr/>
          <p:nvPr/>
        </p:nvSpPr>
        <p:spPr>
          <a:xfrm>
            <a:off x="5148263" y="115888"/>
            <a:ext cx="3816350" cy="2736850"/>
          </a:xfrm>
          <a:prstGeom prst="rect">
            <a:avLst/>
          </a:prstGeom>
          <a:noFill/>
          <a:ln w="38100">
            <a:solidFill>
              <a:srgbClr val="2388D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uk-UA"/>
          </a:p>
        </p:txBody>
      </p:sp>
      <p:sp>
        <p:nvSpPr>
          <p:cNvPr id="3087" name="AutoShape 13" descr="IMG20210917105935"/>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uk-UA" altLang="uk-UA" sz="1800"/>
          </a:p>
        </p:txBody>
      </p:sp>
      <p:pic>
        <p:nvPicPr>
          <p:cNvPr id="3088"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8938" y="133350"/>
            <a:ext cx="3097212" cy="263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TotalTime>
  <Words>444</Words>
  <Application>Microsoft Office PowerPoint</Application>
  <PresentationFormat>Экран (4:3)</PresentationFormat>
  <Paragraphs>23</Paragraphs>
  <Slides>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vt:i4>
      </vt:variant>
    </vt:vector>
  </HeadingPairs>
  <TitlesOfParts>
    <vt:vector size="6" baseType="lpstr">
      <vt:lpstr>Arial</vt:lpstr>
      <vt:lpstr>Calibri</vt:lpstr>
      <vt:lpstr>Century Gothic</vt:lpstr>
      <vt:lpstr>Times New Roman</vt:lpstr>
      <vt:lpstr>Тема Office</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01</dc:creator>
  <cp:lastModifiedBy>БІЛЕНКО Юлія Олександрівна</cp:lastModifiedBy>
  <cp:revision>41</cp:revision>
  <dcterms:created xsi:type="dcterms:W3CDTF">2024-03-27T08:36:00Z</dcterms:created>
  <dcterms:modified xsi:type="dcterms:W3CDTF">2024-07-15T14:02:49Z</dcterms:modified>
</cp:coreProperties>
</file>