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3" r:id="rId6"/>
    <p:sldId id="262"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28.10.2013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28.10.2013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uk-UA" sz="2800" dirty="0" smtClean="0">
                <a:latin typeface="+mn-lt"/>
              </a:rPr>
              <a:t>Позитивні результати роботи органів приватизації та діяльності власників приватизованого майна в процесі виконання умов договорів купівлі-продажу </a:t>
            </a:r>
            <a:endParaRPr lang="uk-UA" sz="2800" dirty="0">
              <a:latin typeface="+mn-lt"/>
            </a:endParaRPr>
          </a:p>
        </p:txBody>
      </p:sp>
      <p:sp>
        <p:nvSpPr>
          <p:cNvPr id="5" name="Текст 4"/>
          <p:cNvSpPr>
            <a:spLocks noGrp="1"/>
          </p:cNvSpPr>
          <p:nvPr>
            <p:ph type="body" idx="1"/>
          </p:nvPr>
        </p:nvSpPr>
        <p:spPr>
          <a:xfrm>
            <a:off x="500034" y="2704664"/>
            <a:ext cx="7802718" cy="3724732"/>
          </a:xfrm>
        </p:spPr>
        <p:txBody>
          <a:bodyPr/>
          <a:lstStyle/>
          <a:p>
            <a:pPr algn="just"/>
            <a:r>
              <a:rPr lang="uk-UA" b="1" dirty="0" smtClean="0"/>
              <a:t>Об'єкт приватизації: </a:t>
            </a:r>
            <a:r>
              <a:rPr lang="uk-UA" dirty="0" smtClean="0"/>
              <a:t>Лікувально-оздоровчий комплекс </a:t>
            </a:r>
            <a:r>
              <a:rPr lang="uk-UA" dirty="0" err="1" smtClean="0"/>
              <a:t>“Чорноморець”</a:t>
            </a:r>
            <a:r>
              <a:rPr lang="uk-UA" dirty="0" smtClean="0"/>
              <a:t>. Херсонська обл., Каланчацький р-н, с. Хорли </a:t>
            </a:r>
          </a:p>
          <a:p>
            <a:pPr algn="just"/>
            <a:endParaRPr lang="uk-UA" dirty="0" smtClean="0"/>
          </a:p>
          <a:p>
            <a:pPr algn="just"/>
            <a:r>
              <a:rPr lang="uk-UA" b="1" dirty="0" smtClean="0"/>
              <a:t>Покупець: </a:t>
            </a:r>
            <a:r>
              <a:rPr lang="uk-UA" dirty="0" smtClean="0"/>
              <a:t>ТОВ </a:t>
            </a:r>
            <a:r>
              <a:rPr lang="uk-UA" dirty="0" err="1" smtClean="0"/>
              <a:t>“Херсонавто”</a:t>
            </a:r>
            <a:endParaRPr lang="uk-UA" dirty="0" smtClean="0"/>
          </a:p>
          <a:p>
            <a:pPr algn="just"/>
            <a:endParaRPr lang="uk-UA" dirty="0" smtClean="0"/>
          </a:p>
          <a:p>
            <a:pPr algn="just"/>
            <a:r>
              <a:rPr lang="uk-UA" b="1" dirty="0" smtClean="0"/>
              <a:t>Орган приватизації</a:t>
            </a:r>
            <a:r>
              <a:rPr lang="uk-UA" dirty="0" smtClean="0"/>
              <a:t>: Регіональне відділення ФДМУ по Херсонській області</a:t>
            </a:r>
          </a:p>
          <a:p>
            <a:pPr algn="just"/>
            <a:endParaRPr lang="uk-UA"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28596" y="1071546"/>
            <a:ext cx="8334404" cy="4929222"/>
          </a:xfrm>
        </p:spPr>
        <p:txBody>
          <a:bodyPr>
            <a:normAutofit fontScale="90000"/>
          </a:bodyPr>
          <a:lstStyle/>
          <a:p>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400" dirty="0" smtClean="0"/>
              <a:t/>
            </a:r>
            <a:br>
              <a:rPr lang="uk-UA" sz="2400" dirty="0" smtClean="0"/>
            </a:br>
            <a:r>
              <a:rPr lang="uk-UA" sz="2200" dirty="0" smtClean="0"/>
              <a:t>Під час приватизації Харківського заводу «Кондиціонер» до його статутного капіталу не увійшов, але залишився на його балансі об’єкт соціально-побутового призначення – піонерський табір, розташований в с. Хорли, Каланчацького району, Херсонської області. Історія вищезазначеного об</a:t>
            </a:r>
            <a:r>
              <a:rPr lang="ru-RU" sz="2200" dirty="0" smtClean="0"/>
              <a:t>’</a:t>
            </a:r>
            <a:r>
              <a:rPr lang="uk-UA" sz="2200" dirty="0" smtClean="0"/>
              <a:t>єкта починається з 1963 року, коли на північному узбережжі Чорного моря на півострові Хорли був побудований піонерський табір. </a:t>
            </a:r>
            <a:r>
              <a:rPr lang="uk-UA" sz="2200" smtClean="0"/>
              <a:t>Доречі </a:t>
            </a:r>
            <a:r>
              <a:rPr lang="uk-UA" sz="2200" dirty="0" smtClean="0"/>
              <a:t>свою назву півострів одержав від турецьких моряків. Побачивши його вперше, вони вигукнули: «Хорли!», що значить «Білий». Півострів здався їм таким через суцільну ковдру степового полину на тлі блакитної гладі Чорного моря. </a:t>
            </a:r>
            <a:br>
              <a:rPr lang="uk-UA" sz="2200" dirty="0" smtClean="0"/>
            </a:br>
            <a:r>
              <a:rPr lang="uk-UA" sz="2200" dirty="0" smtClean="0"/>
              <a:t>В 1897 році баронесою Софією Богданівною Фальц - Фейн було засноване с. Хорли, в якому вона побудувала порт, до причалів якого швартувалися судна під іноземними прапорами.</a:t>
            </a:r>
            <a:br>
              <a:rPr lang="uk-UA" sz="2200" dirty="0" smtClean="0"/>
            </a:br>
            <a:r>
              <a:rPr lang="uk-UA" sz="2400" dirty="0" smtClean="0"/>
              <a:t/>
            </a:r>
            <a:br>
              <a:rPr lang="uk-UA" sz="2400" dirty="0" smtClean="0"/>
            </a:br>
            <a:r>
              <a:rPr lang="uk-UA" sz="2000" dirty="0" smtClean="0"/>
              <a:t/>
            </a:r>
            <a:br>
              <a:rPr lang="uk-UA" sz="2000" dirty="0" smtClean="0"/>
            </a:br>
            <a:endParaRPr lang="uk-UA"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571480"/>
            <a:ext cx="8401080" cy="2214578"/>
          </a:xfrm>
        </p:spPr>
        <p:txBody>
          <a:bodyPr>
            <a:normAutofit/>
          </a:bodyPr>
          <a:lstStyle/>
          <a:p>
            <a:pPr algn="just"/>
            <a:r>
              <a:rPr lang="uk-UA" sz="1800" dirty="0" smtClean="0"/>
              <a:t>В 2009 році відбулась приватизація об’єкта групи Ж – Лікувально – оздоровчий комплекс «Чорноморець» юридичною особою – ТОВ «Херсонавто». Основною умовою (після сплати </a:t>
            </a:r>
            <a:r>
              <a:rPr lang="uk-UA" sz="2000" dirty="0" smtClean="0"/>
              <a:t>за</a:t>
            </a:r>
            <a:r>
              <a:rPr lang="uk-UA" sz="1800" dirty="0" smtClean="0"/>
              <a:t> об’єкт приватизації) договору купівлі-продажу вищевказаного об’єкта є використання його зі збереженням профілю діяльності.</a:t>
            </a:r>
            <a:br>
              <a:rPr lang="uk-UA" sz="1800" dirty="0" smtClean="0"/>
            </a:br>
            <a:r>
              <a:rPr lang="uk-UA" sz="2000" dirty="0" smtClean="0"/>
              <a:t/>
            </a:r>
            <a:br>
              <a:rPr lang="uk-UA" sz="2000" dirty="0" smtClean="0"/>
            </a:br>
            <a:endParaRPr lang="uk-UA" sz="2000" dirty="0"/>
          </a:p>
        </p:txBody>
      </p:sp>
      <p:sp>
        <p:nvSpPr>
          <p:cNvPr id="4" name="Текст 3"/>
          <p:cNvSpPr>
            <a:spLocks noGrp="1"/>
          </p:cNvSpPr>
          <p:nvPr>
            <p:ph type="body" idx="1"/>
          </p:nvPr>
        </p:nvSpPr>
        <p:spPr>
          <a:xfrm>
            <a:off x="457200" y="2500306"/>
            <a:ext cx="4040188" cy="285752"/>
          </a:xfrm>
        </p:spPr>
        <p:txBody>
          <a:bodyPr/>
          <a:lstStyle/>
          <a:p>
            <a:pPr algn="ctr"/>
            <a:r>
              <a:rPr lang="uk-UA" sz="2000" dirty="0" smtClean="0"/>
              <a:t>Оновлені корпуси </a:t>
            </a:r>
            <a:endParaRPr lang="uk-UA" sz="2000" dirty="0"/>
          </a:p>
        </p:txBody>
      </p:sp>
      <p:sp>
        <p:nvSpPr>
          <p:cNvPr id="6" name="Текст 5"/>
          <p:cNvSpPr>
            <a:spLocks noGrp="1"/>
          </p:cNvSpPr>
          <p:nvPr>
            <p:ph type="body" sz="half" idx="3"/>
          </p:nvPr>
        </p:nvSpPr>
        <p:spPr>
          <a:xfrm>
            <a:off x="4645025" y="2500306"/>
            <a:ext cx="4041775" cy="285752"/>
          </a:xfrm>
        </p:spPr>
        <p:txBody>
          <a:bodyPr>
            <a:noAutofit/>
          </a:bodyPr>
          <a:lstStyle/>
          <a:p>
            <a:pPr algn="ctr"/>
            <a:r>
              <a:rPr lang="uk-UA" sz="2000" dirty="0" smtClean="0"/>
              <a:t>Оновлені корпуси </a:t>
            </a:r>
            <a:endParaRPr lang="uk-UA" sz="2000" dirty="0"/>
          </a:p>
        </p:txBody>
      </p:sp>
      <p:pic>
        <p:nvPicPr>
          <p:cNvPr id="1026" name="Picture 2" descr="C:\Documents and Settings\sokur\Рабочий стол\Документи відділу\Фотографії\Чорноморець фото 27.08.2013\2013-08-27 10.26.27.jpg"/>
          <p:cNvPicPr>
            <a:picLocks noGrp="1" noChangeAspect="1" noChangeArrowheads="1"/>
          </p:cNvPicPr>
          <p:nvPr>
            <p:ph sz="quarter" idx="2"/>
          </p:nvPr>
        </p:nvPicPr>
        <p:blipFill>
          <a:blip r:embed="rId2" cstate="print"/>
          <a:srcRect/>
          <a:stretch>
            <a:fillRect/>
          </a:stretch>
        </p:blipFill>
        <p:spPr bwMode="auto">
          <a:xfrm>
            <a:off x="428625" y="3048198"/>
            <a:ext cx="4040188" cy="3030141"/>
          </a:xfrm>
          <a:prstGeom prst="rect">
            <a:avLst/>
          </a:prstGeom>
          <a:noFill/>
        </p:spPr>
      </p:pic>
      <p:pic>
        <p:nvPicPr>
          <p:cNvPr id="1027" name="Picture 3" descr="C:\Documents and Settings\sokur\Рабочий стол\Документи відділу\Фотографії\Чорноморець фото 27.08.2013\2013-08-27 10.44.30.jpg"/>
          <p:cNvPicPr>
            <a:picLocks noGrp="1" noChangeAspect="1" noChangeArrowheads="1"/>
          </p:cNvPicPr>
          <p:nvPr>
            <p:ph sz="quarter" idx="4"/>
          </p:nvPr>
        </p:nvPicPr>
        <p:blipFill>
          <a:blip r:embed="rId3" cstate="print"/>
          <a:srcRect/>
          <a:stretch>
            <a:fillRect/>
          </a:stretch>
        </p:blipFill>
        <p:spPr bwMode="auto">
          <a:xfrm>
            <a:off x="4643438" y="3029347"/>
            <a:ext cx="4041775" cy="303133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00034" y="500042"/>
            <a:ext cx="8186766" cy="2928958"/>
          </a:xfrm>
        </p:spPr>
        <p:txBody>
          <a:bodyPr>
            <a:normAutofit fontScale="90000"/>
          </a:bodyPr>
          <a:lstStyle/>
          <a:p>
            <a:r>
              <a:rPr lang="uk-UA" sz="2000" dirty="0" smtClean="0"/>
              <a:t>У післяприватизаційний період проведені фахівцями Регіонального відділення перевірки виконання умов договору купівлі-продажу виявили позитивні результати. Зокрема, здійснено капітальний ремонт спальних корпусів, їдальні та адміністративного корпусу, вивезено сміття, проведено ремонт та налагодження каналізаційної та водопровідної систем, здійснено роботу по очищенню пляжу, проведено освітлення по всій території пляжу. Приміщення номерів обладнані новими меблями, телевізорами, холодильниками, кондиціонерами. Кожний номер обладнаний санвузлом. Побудовано дитячий майданчик. Роботи з удосконалення комфорту відпочиваючих на ЛОК </a:t>
            </a:r>
            <a:r>
              <a:rPr lang="uk-UA" sz="2000" dirty="0" err="1" smtClean="0"/>
              <a:t>“Чорноморець”</a:t>
            </a:r>
            <a:r>
              <a:rPr lang="uk-UA" sz="2000" dirty="0" smtClean="0"/>
              <a:t> тривають.</a:t>
            </a:r>
            <a:br>
              <a:rPr lang="uk-UA" sz="2000" dirty="0" smtClean="0"/>
            </a:br>
            <a:endParaRPr lang="uk-UA" sz="2000" dirty="0"/>
          </a:p>
        </p:txBody>
      </p:sp>
      <p:pic>
        <p:nvPicPr>
          <p:cNvPr id="3074" name="Picture 2" descr="C:\Documents and Settings\sokur\Рабочий стол\Документи відділу\Фотографії\Чорноморець фото 27.08.2013\2013-08-27 10.31.13.jpg"/>
          <p:cNvPicPr>
            <a:picLocks noGrp="1" noChangeAspect="1" noChangeArrowheads="1"/>
          </p:cNvPicPr>
          <p:nvPr>
            <p:ph sz="half" idx="1"/>
          </p:nvPr>
        </p:nvPicPr>
        <p:blipFill>
          <a:blip r:embed="rId2" cstate="print"/>
          <a:srcRect/>
          <a:stretch>
            <a:fillRect/>
          </a:stretch>
        </p:blipFill>
        <p:spPr bwMode="auto">
          <a:xfrm>
            <a:off x="857224" y="3286124"/>
            <a:ext cx="2786082" cy="3068638"/>
          </a:xfrm>
          <a:prstGeom prst="rect">
            <a:avLst/>
          </a:prstGeom>
          <a:noFill/>
        </p:spPr>
      </p:pic>
      <p:pic>
        <p:nvPicPr>
          <p:cNvPr id="3075" name="Picture 3" descr="C:\Documents and Settings\sokur\Рабочий стол\Документи відділу\Фотографії\Чорноморець фото 27.08.2013\2013-08-27 10.37.35.jpg"/>
          <p:cNvPicPr>
            <a:picLocks noGrp="1" noChangeAspect="1" noChangeArrowheads="1"/>
          </p:cNvPicPr>
          <p:nvPr>
            <p:ph sz="half" idx="2"/>
          </p:nvPr>
        </p:nvPicPr>
        <p:blipFill>
          <a:blip r:embed="rId3" cstate="print"/>
          <a:srcRect/>
          <a:stretch>
            <a:fillRect/>
          </a:stretch>
        </p:blipFill>
        <p:spPr bwMode="auto">
          <a:xfrm>
            <a:off x="4648200" y="3307556"/>
            <a:ext cx="4038600" cy="30289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400" b="1" dirty="0" smtClean="0"/>
              <a:t>Оновлені приміщення їдальні</a:t>
            </a:r>
            <a:endParaRPr lang="uk-UA" sz="2400" b="1" dirty="0"/>
          </a:p>
        </p:txBody>
      </p:sp>
      <p:pic>
        <p:nvPicPr>
          <p:cNvPr id="4098" name="Picture 2" descr="C:\Documents and Settings\sokur\Рабочий стол\Документи відділу\Фотографії\Чорноморець фото 27.08.2013\2013-08-27 11.00.28.jpg"/>
          <p:cNvPicPr>
            <a:picLocks noGrp="1" noChangeAspect="1" noChangeArrowheads="1"/>
          </p:cNvPicPr>
          <p:nvPr>
            <p:ph sz="half" idx="1"/>
          </p:nvPr>
        </p:nvPicPr>
        <p:blipFill>
          <a:blip r:embed="rId2" cstate="print"/>
          <a:srcRect/>
          <a:stretch>
            <a:fillRect/>
          </a:stretch>
        </p:blipFill>
        <p:spPr bwMode="auto">
          <a:xfrm>
            <a:off x="457200" y="2623344"/>
            <a:ext cx="4038600" cy="3028950"/>
          </a:xfrm>
          <a:prstGeom prst="rect">
            <a:avLst/>
          </a:prstGeom>
          <a:noFill/>
        </p:spPr>
      </p:pic>
      <p:pic>
        <p:nvPicPr>
          <p:cNvPr id="4101" name="Picture 5" descr="C:\Documents and Settings\sokur\Рабочий стол\Документи відділу\Фотографії\Чорноморець фото 27.08.2013\2013-08-27 11.00.41.jpg"/>
          <p:cNvPicPr>
            <a:picLocks noGrp="1" noChangeAspect="1" noChangeArrowheads="1"/>
          </p:cNvPicPr>
          <p:nvPr>
            <p:ph sz="half" idx="2"/>
          </p:nvPr>
        </p:nvPicPr>
        <p:blipFill>
          <a:blip r:embed="rId3" cstate="print"/>
          <a:srcRect/>
          <a:stretch>
            <a:fillRect/>
          </a:stretch>
        </p:blipFill>
        <p:spPr bwMode="auto">
          <a:xfrm>
            <a:off x="4648200" y="2624138"/>
            <a:ext cx="4038600" cy="30289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928662" y="928670"/>
            <a:ext cx="7758138" cy="1000132"/>
          </a:xfrm>
        </p:spPr>
        <p:txBody>
          <a:bodyPr>
            <a:normAutofit fontScale="90000"/>
          </a:bodyPr>
          <a:lstStyle/>
          <a:p>
            <a:pPr algn="ctr"/>
            <a:r>
              <a:rPr lang="uk-UA" sz="2700" b="1" dirty="0" smtClean="0"/>
              <a:t/>
            </a:r>
            <a:br>
              <a:rPr lang="uk-UA" sz="2700" b="1" dirty="0" smtClean="0"/>
            </a:br>
            <a:r>
              <a:rPr lang="uk-UA" sz="5400" dirty="0" smtClean="0"/>
              <a:t/>
            </a:r>
            <a:br>
              <a:rPr lang="uk-UA" sz="5400" dirty="0" smtClean="0"/>
            </a:br>
            <a:r>
              <a:rPr lang="uk-UA" sz="2700" b="1" dirty="0" smtClean="0"/>
              <a:t> «Хто хоче працювати той шукає можливості,</a:t>
            </a:r>
            <a:r>
              <a:rPr lang="uk-UA" sz="2700" dirty="0" smtClean="0"/>
              <a:t/>
            </a:r>
            <a:br>
              <a:rPr lang="uk-UA" sz="2700" dirty="0" smtClean="0"/>
            </a:br>
            <a:r>
              <a:rPr lang="uk-UA" sz="2700" b="1" dirty="0" smtClean="0"/>
              <a:t>а хто не хоче, той шукає привід»</a:t>
            </a:r>
            <a:endParaRPr lang="uk-UA" sz="2700" dirty="0"/>
          </a:p>
        </p:txBody>
      </p:sp>
      <p:pic>
        <p:nvPicPr>
          <p:cNvPr id="2050" name="Picture 2" descr="C:\Documents and Settings\sokur\Рабочий стол\Документи відділу\Фотографії\Чорноморець фото 27.08.2013\2013-08-27 10.25.24.jpg"/>
          <p:cNvPicPr>
            <a:picLocks noGrp="1" noChangeAspect="1" noChangeArrowheads="1"/>
          </p:cNvPicPr>
          <p:nvPr>
            <p:ph sz="half" idx="2"/>
          </p:nvPr>
        </p:nvPicPr>
        <p:blipFill>
          <a:blip r:embed="rId2" cstate="print"/>
          <a:srcRect/>
          <a:stretch>
            <a:fillRect/>
          </a:stretch>
        </p:blipFill>
        <p:spPr bwMode="auto">
          <a:xfrm>
            <a:off x="4648200" y="2557462"/>
            <a:ext cx="4038600" cy="3028950"/>
          </a:xfrm>
          <a:prstGeom prst="rect">
            <a:avLst/>
          </a:prstGeom>
          <a:noFill/>
        </p:spPr>
      </p:pic>
      <p:pic>
        <p:nvPicPr>
          <p:cNvPr id="2052" name="Picture 4" descr="C:\Documents and Settings\sokur\Рабочий стол\Документи відділу\Фотографії\Чорноморець фото 27.08.2013\2013-08-27 10.49.48.jpg"/>
          <p:cNvPicPr>
            <a:picLocks noGrp="1" noChangeAspect="1" noChangeArrowheads="1"/>
          </p:cNvPicPr>
          <p:nvPr>
            <p:ph sz="half" idx="1"/>
          </p:nvPr>
        </p:nvPicPr>
        <p:blipFill>
          <a:blip r:embed="rId3" cstate="print"/>
          <a:srcRect/>
          <a:stretch>
            <a:fillRect/>
          </a:stretch>
        </p:blipFill>
        <p:spPr bwMode="auto">
          <a:xfrm>
            <a:off x="457200" y="2525713"/>
            <a:ext cx="4038600" cy="302895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bab956b1f44ef9d173162e10f4b27789">
  <xsd:schema xmlns:xsd="http://www.w3.org/2001/XMLSchema" xmlns:xs="http://www.w3.org/2001/XMLSchema" xmlns:p="http://schemas.microsoft.com/office/2006/metadata/properties" targetNamespace="http://schemas.microsoft.com/office/2006/metadata/properties" ma:root="true" ma:fieldsID="16eaa9825d2fedb5a83ac41ebe86c43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BE30A5-A379-4574-8351-2971D16E90D2}"/>
</file>

<file path=customXml/itemProps2.xml><?xml version="1.0" encoding="utf-8"?>
<ds:datastoreItem xmlns:ds="http://schemas.openxmlformats.org/officeDocument/2006/customXml" ds:itemID="{91FED51F-7C36-4D30-9B1D-A798E93DDEF4}"/>
</file>

<file path=customXml/itemProps3.xml><?xml version="1.0" encoding="utf-8"?>
<ds:datastoreItem xmlns:ds="http://schemas.openxmlformats.org/officeDocument/2006/customXml" ds:itemID="{8342511F-2935-4B75-A11B-6FC46882F731}"/>
</file>

<file path=docProps/app.xml><?xml version="1.0" encoding="utf-8"?>
<Properties xmlns="http://schemas.openxmlformats.org/officeDocument/2006/extended-properties" xmlns:vt="http://schemas.openxmlformats.org/officeDocument/2006/docPropsVTypes">
  <Template>Flow</Template>
  <TotalTime>134</TotalTime>
  <Words>186</Words>
  <PresentationFormat>Экран (4:3)</PresentationFormat>
  <Paragraphs>13</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Поток</vt:lpstr>
      <vt:lpstr>Позитивні результати роботи органів приватизації та діяльності власників приватизованого майна в процесі виконання умов договорів купівлі-продажу </vt:lpstr>
      <vt:lpstr>            Під час приватизації Харківського заводу «Кондиціонер» до його статутного капіталу не увійшов, але залишився на його балансі об’єкт соціально-побутового призначення – піонерський табір, розташований в с. Хорли, Каланчацького району, Херсонської області. Історія вищезазначеного об’єкта починається з 1963 року, коли на північному узбережжі Чорного моря на півострові Хорли був побудований піонерський табір. Доречі свою назву півострів одержав від турецьких моряків. Побачивши його вперше, вони вигукнули: «Хорли!», що значить «Білий». Півострів здався їм таким через суцільну ковдру степового полину на тлі блакитної гладі Чорного моря.  В 1897 році баронесою Софією Богданівною Фальц - Фейн було засноване с. Хорли, в якому вона побудувала порт, до причалів якого швартувалися судна під іноземними прапорами.   </vt:lpstr>
      <vt:lpstr>В 2009 році відбулась приватизація об’єкта групи Ж – Лікувально – оздоровчий комплекс «Чорноморець» юридичною особою – ТОВ «Херсонавто». Основною умовою (після сплати за об’єкт приватизації) договору купівлі-продажу вищевказаного об’єкта є використання його зі збереженням профілю діяльності.  </vt:lpstr>
      <vt:lpstr>У післяприватизаційний період проведені фахівцями Регіонального відділення перевірки виконання умов договору купівлі-продажу виявили позитивні результати. Зокрема, здійснено капітальний ремонт спальних корпусів, їдальні та адміністративного корпусу, вивезено сміття, проведено ремонт та налагодження каналізаційної та водопровідної систем, здійснено роботу по очищенню пляжу, проведено освітлення по всій території пляжу. Приміщення номерів обладнані новими меблями, телевізорами, холодильниками, кондиціонерами. Кожний номер обладнаний санвузлом. Побудовано дитячий майданчик. Роботи з удосконалення комфорту відпочиваючих на ЛОК “Чорноморець” тривають. </vt:lpstr>
      <vt:lpstr>Оновлені приміщення їдальні</vt:lpstr>
      <vt:lpstr>   «Хто хоче працювати той шукає можливості, а хто не хоче, той шукає привід»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Позитивні результати роботи органів приватизації та діяльності власників приватизованого майна в процесі виконання умов договорів купівлі-продажу </dc:title>
  <cp:lastModifiedBy>О. Г. Сокур</cp:lastModifiedBy>
  <cp:revision>26</cp:revision>
  <dcterms:modified xsi:type="dcterms:W3CDTF">2013-10-28T11:51:25Z</dcterms:modified>
</cp:coreProperties>
</file>