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DC3"/>
    <a:srgbClr val="FCFCA2"/>
    <a:srgbClr val="D7D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9" autoAdjust="0"/>
  </p:normalViewPr>
  <p:slideViewPr>
    <p:cSldViewPr>
      <p:cViewPr varScale="1">
        <p:scale>
          <a:sx n="82" d="100"/>
          <a:sy n="82" d="100"/>
        </p:scale>
        <p:origin x="3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0148-B263-4120-9489-35A1C1997A10}" type="datetimeFigureOut">
              <a:rPr lang="uk-UA" smtClean="0"/>
              <a:pPr/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51D20-CC11-4A26-BB72-B6A1D16397A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857364"/>
            <a:ext cx="7772400" cy="2786081"/>
          </a:xfrm>
          <a:solidFill>
            <a:srgbClr val="FEFDC3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uk-UA" sz="3000" b="1" dirty="0" smtClean="0">
                <a:latin typeface="Times New Roman Cyr" pitchFamily="18" charset="-52"/>
              </a:rPr>
              <a:t>Позитивні </a:t>
            </a:r>
            <a:r>
              <a:rPr lang="uk-UA" sz="3000" b="1" dirty="0" smtClean="0">
                <a:latin typeface="Times New Roman Cyr" pitchFamily="18" charset="-52"/>
              </a:rPr>
              <a:t>результати </a:t>
            </a:r>
            <a:r>
              <a:rPr lang="uk-UA" sz="3000" b="1" dirty="0" smtClean="0">
                <a:latin typeface="Times New Roman Cyr" pitchFamily="18" charset="-52"/>
              </a:rPr>
              <a:t>діяльності </a:t>
            </a:r>
            <a:br>
              <a:rPr lang="uk-UA" sz="3000" b="1" dirty="0" smtClean="0">
                <a:latin typeface="Times New Roman Cyr" pitchFamily="18" charset="-52"/>
              </a:rPr>
            </a:br>
            <a:r>
              <a:rPr lang="uk-UA" sz="3000" b="1" dirty="0" smtClean="0">
                <a:latin typeface="Times New Roman Cyr" pitchFamily="18" charset="-52"/>
              </a:rPr>
              <a:t>ТОВ "Самбірський </a:t>
            </a:r>
            <a:r>
              <a:rPr lang="uk-UA" sz="3000" b="1" dirty="0">
                <a:latin typeface="Times New Roman Cyr" pitchFamily="18" charset="-52"/>
              </a:rPr>
              <a:t>радіозавод "</a:t>
            </a:r>
            <a:r>
              <a:rPr lang="uk-UA" sz="3000" b="1" dirty="0" smtClean="0">
                <a:latin typeface="Times New Roman Cyr" pitchFamily="18" charset="-52"/>
              </a:rPr>
              <a:t>Сигнал " </a:t>
            </a:r>
            <a:br>
              <a:rPr lang="uk-UA" sz="3000" b="1" dirty="0" smtClean="0">
                <a:latin typeface="Times New Roman Cyr" pitchFamily="18" charset="-52"/>
              </a:rPr>
            </a:br>
            <a:r>
              <a:rPr lang="uk-UA" sz="3000" b="1" dirty="0" smtClean="0">
                <a:latin typeface="Times New Roman Cyr" pitchFamily="18" charset="-52"/>
              </a:rPr>
              <a:t>за договором купівлі-продажу </a:t>
            </a:r>
            <a:br>
              <a:rPr lang="uk-UA" sz="3000" b="1" dirty="0" smtClean="0">
                <a:latin typeface="Times New Roman Cyr" pitchFamily="18" charset="-52"/>
              </a:rPr>
            </a:br>
            <a:r>
              <a:rPr lang="uk-UA" sz="3000" b="1" dirty="0" smtClean="0">
                <a:latin typeface="Times New Roman Cyr" pitchFamily="18" charset="-52"/>
              </a:rPr>
              <a:t> № 01-П від 09.11.2018.</a:t>
            </a:r>
            <a:endParaRPr lang="uk-UA" sz="3000" b="1" dirty="0">
              <a:latin typeface="Times New Roman Cyr" pitchFamily="18" charset="-52"/>
            </a:endParaRPr>
          </a:p>
        </p:txBody>
      </p:sp>
      <p:pic>
        <p:nvPicPr>
          <p:cNvPr id="3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47813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412553"/>
              </p:ext>
            </p:extLst>
          </p:nvPr>
        </p:nvGraphicFramePr>
        <p:xfrm>
          <a:off x="571472" y="500042"/>
          <a:ext cx="8286808" cy="55981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56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0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Об</a:t>
                      </a:r>
                      <a:r>
                        <a:rPr lang="uk-UA" sz="1600" kern="1200" dirty="0" smtClean="0"/>
                        <a:t>’</a:t>
                      </a:r>
                      <a:r>
                        <a:rPr lang="uk-UA" sz="1600" dirty="0" smtClean="0"/>
                        <a:t>єкт  малої приватизації:</a:t>
                      </a:r>
                      <a:endParaRPr lang="uk-UA" sz="1600" b="1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kern="1200" dirty="0" smtClean="0"/>
                        <a:t>пакет </a:t>
                      </a:r>
                      <a:r>
                        <a:rPr lang="uk-UA" sz="1600" kern="1200" dirty="0" smtClean="0"/>
                        <a:t>акцій акціонерного товариства "Тернопільський радіозавод "Оріон" в кількості 99 543 480  штук номінальною вартістю 24 885 870,00 грн., що становить 96,1290 відсотків статутного капіталу товариства .</a:t>
                      </a:r>
                      <a:endParaRPr lang="uk-UA" sz="1600" b="0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kern="1200" dirty="0" smtClean="0"/>
                        <a:t>Код за ЄДРПОУ  </a:t>
                      </a:r>
                    </a:p>
                    <a:p>
                      <a:r>
                        <a:rPr lang="uk-UA" sz="1600" kern="1200" dirty="0" smtClean="0"/>
                        <a:t>АТ  "ТРЗ "Оріон":</a:t>
                      </a:r>
                      <a:endParaRPr lang="uk-UA" sz="1600" dirty="0" smtClean="0"/>
                    </a:p>
                    <a:p>
                      <a:endParaRPr lang="uk-UA" sz="1600" b="1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kern="1200" dirty="0" smtClean="0"/>
                        <a:t>22607719</a:t>
                      </a:r>
                      <a:endParaRPr lang="uk-UA" sz="1600" b="0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kern="1200" dirty="0" smtClean="0"/>
                        <a:t>Місцезнаходження, телефон:</a:t>
                      </a:r>
                      <a:endParaRPr lang="uk-UA" sz="1600" b="1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kern="1200" dirty="0" smtClean="0"/>
                        <a:t>46023, м. Тернопіль, вул. 15 квітня, </a:t>
                      </a:r>
                      <a:r>
                        <a:rPr lang="uk-UA" sz="1600" kern="1200" dirty="0" smtClean="0"/>
                        <a:t>6</a:t>
                      </a:r>
                      <a:endParaRPr lang="uk-UA" sz="1600" b="0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kern="1200" dirty="0" smtClean="0"/>
                        <a:t>Вид основної діяльності (КВЕД):</a:t>
                      </a:r>
                      <a:endParaRPr lang="uk-UA" sz="1600" b="1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kern="1200" dirty="0" smtClean="0"/>
                        <a:t>виробництво обладнання зв’язку (26.30</a:t>
                      </a:r>
                      <a:r>
                        <a:rPr lang="uk-UA" sz="1600" kern="1200" dirty="0" smtClean="0"/>
                        <a:t>)</a:t>
                      </a:r>
                      <a:endParaRPr lang="uk-UA" sz="1600" b="0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Реквізити</a:t>
                      </a:r>
                      <a:r>
                        <a:rPr lang="uk-UA" sz="1600" baseline="0" dirty="0" smtClean="0"/>
                        <a:t> договору:</a:t>
                      </a:r>
                      <a:endParaRPr lang="uk-UA" sz="1600" b="1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/>
                        <a:t>№ 01-П від </a:t>
                      </a:r>
                      <a:r>
                        <a:rPr lang="uk-UA" sz="1600" dirty="0" smtClean="0"/>
                        <a:t>09.11.2018</a:t>
                      </a:r>
                      <a:endParaRPr lang="uk-UA" sz="1600" b="0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Власник</a:t>
                      </a:r>
                      <a:r>
                        <a:rPr lang="uk-UA" sz="1600" baseline="0" dirty="0" smtClean="0"/>
                        <a:t> об</a:t>
                      </a:r>
                      <a:r>
                        <a:rPr lang="uk-UA" sz="1600" kern="1200" dirty="0" smtClean="0"/>
                        <a:t>’</a:t>
                      </a:r>
                      <a:r>
                        <a:rPr lang="uk-UA" sz="1600" baseline="0" dirty="0" smtClean="0"/>
                        <a:t>єкта приватизації:</a:t>
                      </a:r>
                      <a:endParaRPr lang="uk-UA" sz="1600" b="1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kern="1200" dirty="0" smtClean="0"/>
                        <a:t>ТОВ  "Самбірський радіозавод "Сигнал</a:t>
                      </a:r>
                      <a:r>
                        <a:rPr lang="uk-UA" sz="1600" kern="1200" dirty="0" smtClean="0"/>
                        <a:t>"</a:t>
                      </a:r>
                      <a:endParaRPr lang="uk-UA" sz="1600" b="0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 smtClean="0"/>
                        <a:t>Код за ЄДРПОУ: </a:t>
                      </a:r>
                      <a:endParaRPr lang="uk-UA" sz="1600" b="1" i="0" kern="1200" dirty="0" smtClean="0">
                        <a:solidFill>
                          <a:schemeClr val="tx1"/>
                        </a:solidFill>
                        <a:latin typeface="Times New Roman Cyr" pitchFamily="18" charset="-52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kern="1200" dirty="0" smtClean="0"/>
                        <a:t>37752996</a:t>
                      </a:r>
                      <a:endParaRPr lang="uk-UA" sz="1600" b="0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 smtClean="0"/>
                        <a:t>Місцезнаходження, телефон:</a:t>
                      </a:r>
                      <a:endParaRPr lang="uk-UA" sz="1600" dirty="0" smtClean="0"/>
                    </a:p>
                    <a:p>
                      <a:endParaRPr lang="uk-UA" sz="1600" b="1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kern="1200" dirty="0" smtClean="0"/>
                        <a:t>81400, Львівська область, м. Самбір, вул. Виговського, 7;  (03 236)3-41-27, 3-41-68, 3-20-63, 2-12-84</a:t>
                      </a:r>
                      <a:r>
                        <a:rPr lang="uk-UA" sz="1600" kern="1200" dirty="0" smtClean="0"/>
                        <a:t>)</a:t>
                      </a:r>
                      <a:endParaRPr lang="uk-UA" sz="1600" b="0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 smtClean="0"/>
                        <a:t>Вид основної діяльності (КВЕД):</a:t>
                      </a:r>
                      <a:endParaRPr lang="uk-UA" sz="1600" dirty="0" smtClean="0"/>
                    </a:p>
                    <a:p>
                      <a:endParaRPr lang="uk-UA" sz="1600" b="1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/>
                        <a:t>виробництво електричного освітлювального устаткування (27.40</a:t>
                      </a:r>
                      <a:r>
                        <a:rPr lang="uk-UA" sz="1600" dirty="0" smtClean="0"/>
                        <a:t>)</a:t>
                      </a:r>
                      <a:endParaRPr lang="uk-UA" sz="1600" b="0" i="0" dirty="0">
                        <a:solidFill>
                          <a:schemeClr val="tx1"/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850949"/>
              </p:ext>
            </p:extLst>
          </p:nvPr>
        </p:nvGraphicFramePr>
        <p:xfrm>
          <a:off x="357158" y="428604"/>
          <a:ext cx="8501122" cy="5760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35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Умова договору  якою передбачено результат діяльності власника приватизованого майна</a:t>
                      </a:r>
                      <a:endParaRPr lang="uk-UA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Вжиті власником приватизованого майна  </a:t>
                      </a:r>
                    </a:p>
                    <a:p>
                      <a:pPr algn="ctr"/>
                      <a:r>
                        <a:rPr lang="uk-UA" sz="1500" dirty="0" smtClean="0"/>
                        <a:t>заходи для виконання умови</a:t>
                      </a:r>
                    </a:p>
                    <a:p>
                      <a:pPr algn="ctr"/>
                      <a:r>
                        <a:rPr lang="uk-UA" sz="1500" baseline="0" dirty="0" smtClean="0"/>
                        <a:t> (за результатами проведеної перевірки від  25.03.2024)</a:t>
                      </a:r>
                      <a:endParaRPr lang="uk-UA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1500" kern="1200" dirty="0" smtClean="0"/>
                        <a:t>Освоєння виробництва нових видів продукції (послуг), у тому числі для потреб національної безпеки і оборони, для генерації та конвертації різних видів енергії.</a:t>
                      </a:r>
                      <a:endParaRPr lang="uk-UA" sz="15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500" kern="1200" dirty="0" smtClean="0"/>
                        <a:t>У звітний період АТ "ТРЗ "Оріон" </a:t>
                      </a:r>
                      <a:r>
                        <a:rPr lang="uk-UA" sz="1500" kern="1200" dirty="0" smtClean="0"/>
                        <a:t>розроблено </a:t>
                      </a:r>
                      <a:r>
                        <a:rPr lang="uk-UA" sz="1500" kern="1200" dirty="0" smtClean="0"/>
                        <a:t>та </a:t>
                      </a:r>
                      <a:r>
                        <a:rPr lang="uk-UA" sz="1500" kern="1200" dirty="0" smtClean="0"/>
                        <a:t>впроваджено </a:t>
                      </a:r>
                      <a:r>
                        <a:rPr lang="uk-UA" sz="1500" kern="1200" dirty="0" smtClean="0"/>
                        <a:t>у виробництво </a:t>
                      </a:r>
                      <a:r>
                        <a:rPr lang="uk-UA" sz="1500" b="1" kern="1200" dirty="0" smtClean="0"/>
                        <a:t>виріб АВЗК1 ДУЮ 1.100.004</a:t>
                      </a:r>
                      <a:r>
                        <a:rPr lang="uk-UA" sz="1500" kern="1200" dirty="0" smtClean="0"/>
                        <a:t>, який забезпечує рухомі об’єкти внутрішнім і зовнішнім радіотелефонним зв’язком. Являє собою набір підсилювально-комутаційних пристроїв для підключення шоломофонів абонентів до обраних видів зв’язку, а також для  відсилання і приймання сигналів виклику відповідно до заданих комутаційних можливостей. Комплекс складається з блока командира АС-34, блока оператора АС-35, блока водія АС-37, блока радиста АС-38, нагрудного перемикача </a:t>
                      </a:r>
                      <a:r>
                        <a:rPr lang="uk-UA" sz="1500" kern="1200" dirty="0" err="1" smtClean="0"/>
                        <a:t>МН</a:t>
                      </a:r>
                      <a:r>
                        <a:rPr lang="uk-UA" sz="1500" kern="1200" dirty="0" smtClean="0"/>
                        <a:t>-1.</a:t>
                      </a:r>
                      <a:endParaRPr lang="uk-UA" sz="15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1500" kern="1200" dirty="0" smtClean="0"/>
                        <a:t>Здійснення заходів з технологічного переозброєння, модернізації та енергомодернізації виробництва, в тому числі шляхом впровадження прогресивних технологій і нового технологічного обладнання, механізації та автоматизації виробництва.</a:t>
                      </a:r>
                      <a:endParaRPr lang="uk-UA" sz="15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500" kern="1200" dirty="0" smtClean="0"/>
                        <a:t>Враховуючи освоєння виробництва нових видів продукції, </a:t>
                      </a:r>
                      <a:r>
                        <a:rPr lang="uk-UA" sz="1500" kern="1200" dirty="0" err="1" smtClean="0"/>
                        <a:t>АТ"ТРЗ"Оріон</a:t>
                      </a:r>
                      <a:r>
                        <a:rPr lang="uk-UA" sz="1500" kern="1200" dirty="0" smtClean="0"/>
                        <a:t>" </a:t>
                      </a:r>
                      <a:r>
                        <a:rPr lang="uk-UA" sz="1500" kern="1200" dirty="0" smtClean="0"/>
                        <a:t>проведено заходи з технологічного переозброєння та модернізації виробництва, зокрема проведено заміну лаку УР-231 в двох комплектах на лак URETAN 71, що суттєво економить витрати у сушильній шафі, відсутня потреба стиснутого повітря для роботи розпилювача. Також, проведено заміну </a:t>
                      </a:r>
                      <a:r>
                        <a:rPr lang="uk-UA" sz="1500" kern="1200" dirty="0" err="1" smtClean="0"/>
                        <a:t>шильдів</a:t>
                      </a:r>
                      <a:r>
                        <a:rPr lang="uk-UA" sz="1500" kern="1200" dirty="0" smtClean="0"/>
                        <a:t> на блоки та </a:t>
                      </a:r>
                      <a:r>
                        <a:rPr lang="uk-UA" sz="1500" kern="1200" dirty="0" err="1" smtClean="0"/>
                        <a:t>бірок</a:t>
                      </a:r>
                      <a:r>
                        <a:rPr lang="uk-UA" sz="1500" kern="1200" dirty="0" smtClean="0"/>
                        <a:t> </a:t>
                      </a:r>
                      <a:r>
                        <a:rPr lang="uk-UA" sz="1500" kern="1200" dirty="0" err="1" smtClean="0"/>
                        <a:t>кабеля</a:t>
                      </a:r>
                      <a:r>
                        <a:rPr lang="uk-UA" sz="1500" kern="1200" dirty="0" smtClean="0"/>
                        <a:t>, виготовлених по новій технології. Проведено модернізацію робочого місця перевірки електричних параметрів блоку (виготовлено новий пульт). Переведено операції з універсального обладнання на верстат з ЧПК "AKIRA". Проведено заміну матеріалів на більш сучасні. Також було придбано піч пайки.</a:t>
                      </a:r>
                      <a:endParaRPr lang="uk-UA" sz="15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 Cyr" pitchFamily="18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avsk_837398463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1772816"/>
            <a:ext cx="6382492" cy="4625735"/>
          </a:xfrm>
          <a:solidFill>
            <a:srgbClr val="92D050"/>
          </a:solidFill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735707"/>
            <a:ext cx="6382492" cy="92211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dk1"/>
                </a:solidFill>
                <a:latin typeface="Times New Roman Cyr" pitchFamily="18" charset="-52"/>
              </a:rPr>
              <a:t>Розроблений</a:t>
            </a:r>
            <a:r>
              <a:rPr lang="ru-RU" sz="2400" dirty="0" smtClean="0">
                <a:solidFill>
                  <a:schemeClr val="dk1"/>
                </a:solidFill>
                <a:latin typeface="Times New Roman Cyr" pitchFamily="18" charset="-52"/>
              </a:rPr>
              <a:t> </a:t>
            </a:r>
            <a:r>
              <a:rPr lang="ru-RU" sz="2400" dirty="0">
                <a:solidFill>
                  <a:schemeClr val="dk1"/>
                </a:solidFill>
                <a:latin typeface="Times New Roman Cyr" pitchFamily="18" charset="-52"/>
              </a:rPr>
              <a:t>та </a:t>
            </a:r>
            <a:r>
              <a:rPr lang="ru-RU" sz="2400" dirty="0" err="1" smtClean="0">
                <a:solidFill>
                  <a:schemeClr val="dk1"/>
                </a:solidFill>
                <a:latin typeface="Times New Roman Cyr" pitchFamily="18" charset="-52"/>
              </a:rPr>
              <a:t>впроваджений</a:t>
            </a:r>
            <a:r>
              <a:rPr lang="ru-RU" sz="2400" dirty="0" smtClean="0">
                <a:solidFill>
                  <a:schemeClr val="dk1"/>
                </a:solidFill>
                <a:latin typeface="Times New Roman Cyr" pitchFamily="18" charset="-52"/>
              </a:rPr>
              <a:t> </a:t>
            </a:r>
            <a:r>
              <a:rPr lang="ru-RU" sz="2400" dirty="0">
                <a:solidFill>
                  <a:schemeClr val="dk1"/>
                </a:solidFill>
                <a:latin typeface="Times New Roman Cyr" pitchFamily="18" charset="-52"/>
              </a:rPr>
              <a:t>у </a:t>
            </a:r>
            <a:r>
              <a:rPr lang="ru-RU" sz="2400" dirty="0" err="1">
                <a:solidFill>
                  <a:schemeClr val="dk1"/>
                </a:solidFill>
                <a:latin typeface="Times New Roman Cyr" pitchFamily="18" charset="-52"/>
              </a:rPr>
              <a:t>виробництво</a:t>
            </a:r>
            <a:r>
              <a:rPr lang="ru-RU" sz="2400" dirty="0">
                <a:solidFill>
                  <a:schemeClr val="dk1"/>
                </a:solidFill>
                <a:latin typeface="Times New Roman Cyr" pitchFamily="18" charset="-52"/>
              </a:rPr>
              <a:t> </a:t>
            </a:r>
            <a:r>
              <a:rPr lang="ru-RU" sz="2400" b="1" dirty="0" err="1">
                <a:solidFill>
                  <a:schemeClr val="dk1"/>
                </a:solidFill>
                <a:latin typeface="Times New Roman Cyr" pitchFamily="18" charset="-52"/>
              </a:rPr>
              <a:t>виріб</a:t>
            </a:r>
            <a:r>
              <a:rPr lang="ru-RU" sz="2400" b="1" dirty="0">
                <a:solidFill>
                  <a:schemeClr val="dk1"/>
                </a:solidFill>
                <a:latin typeface="Times New Roman Cyr" pitchFamily="18" charset="-52"/>
              </a:rPr>
              <a:t> АВЗК1 ДУЮ 1.100.004</a:t>
            </a:r>
            <a:endParaRPr lang="uk-UA" sz="2400" b="1" dirty="0"/>
          </a:p>
        </p:txBody>
      </p:sp>
      <p:pic>
        <p:nvPicPr>
          <p:cNvPr id="4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47813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440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Cyr</vt:lpstr>
      <vt:lpstr>Тема Office</vt:lpstr>
      <vt:lpstr>Позитивні результати діяльності  ТОВ "Самбірський радіозавод "Сигнал "  за договором купівлі-продажу   № 01-П від 09.11.2018.</vt:lpstr>
      <vt:lpstr>Презентация PowerPoint</vt:lpstr>
      <vt:lpstr>Презентация PowerPoint</vt:lpstr>
      <vt:lpstr>Розроблений та впроваджений у виробництво виріб АВЗК1 ДУЮ 1.100.004</vt:lpstr>
    </vt:vector>
  </TitlesOfParts>
  <Company>Ternopil RD of SPFU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Інформація щодо позитивних результатів діяльності ТОВ"Самбірський радіозавод "Сигнал“  за договором купівлі-продажу   № 01-П  від  09.11.2018.</dc:title>
  <dc:creator>maino</dc:creator>
  <cp:lastModifiedBy>БІЛЕНКО Юлія Олександрівна</cp:lastModifiedBy>
  <cp:revision>37</cp:revision>
  <dcterms:created xsi:type="dcterms:W3CDTF">2024-04-08T05:24:02Z</dcterms:created>
  <dcterms:modified xsi:type="dcterms:W3CDTF">2024-07-12T06:56:05Z</dcterms:modified>
</cp:coreProperties>
</file>