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7" d="100"/>
          <a:sy n="87" d="100"/>
        </p:scale>
        <p:origin x="1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D8A17D5C-70AD-4002-AC17-AA913FF06D21}" type="datetimeFigureOut">
              <a:rPr lang="uk-UA" smtClean="0"/>
              <a:t>15.07.2024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3869695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D8A17D5C-70AD-4002-AC17-AA913FF06D21}" type="datetimeFigureOut">
              <a:rPr lang="uk-UA" smtClean="0"/>
              <a:t>15.07.2024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144033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D8A17D5C-70AD-4002-AC17-AA913FF06D21}" type="datetimeFigureOut">
              <a:rPr lang="uk-UA" smtClean="0"/>
              <a:t>15.07.2024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361477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D8A17D5C-70AD-4002-AC17-AA913FF06D21}" type="datetimeFigureOut">
              <a:rPr lang="uk-UA" smtClean="0"/>
              <a:t>15.07.2024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484536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8A17D5C-70AD-4002-AC17-AA913FF06D21}" type="datetimeFigureOut">
              <a:rPr lang="uk-UA" smtClean="0"/>
              <a:t>15.07.2024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2477613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D8A17D5C-70AD-4002-AC17-AA913FF06D21}" type="datetimeFigureOut">
              <a:rPr lang="uk-UA" smtClean="0"/>
              <a:t>15.07.2024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165852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D8A17D5C-70AD-4002-AC17-AA913FF06D21}" type="datetimeFigureOut">
              <a:rPr lang="uk-UA" smtClean="0"/>
              <a:t>15.07.2024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226724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D8A17D5C-70AD-4002-AC17-AA913FF06D21}" type="datetimeFigureOut">
              <a:rPr lang="uk-UA" smtClean="0"/>
              <a:t>15.07.2024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407928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8A17D5C-70AD-4002-AC17-AA913FF06D21}" type="datetimeFigureOut">
              <a:rPr lang="uk-UA" smtClean="0"/>
              <a:t>15.07.2024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1292415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8A17D5C-70AD-4002-AC17-AA913FF06D21}" type="datetimeFigureOut">
              <a:rPr lang="uk-UA" smtClean="0"/>
              <a:t>15.07.2024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2436467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8A17D5C-70AD-4002-AC17-AA913FF06D21}" type="datetimeFigureOut">
              <a:rPr lang="uk-UA" smtClean="0"/>
              <a:t>15.07.2024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D3F3C4C-CD17-4E5C-91E3-0A167072FA1A}" type="slidenum">
              <a:rPr lang="uk-UA" smtClean="0"/>
              <a:t>‹#›</a:t>
            </a:fld>
            <a:endParaRPr lang="uk-UA"/>
          </a:p>
        </p:txBody>
      </p:sp>
    </p:spTree>
    <p:extLst>
      <p:ext uri="{BB962C8B-B14F-4D97-AF65-F5344CB8AC3E}">
        <p14:creationId xmlns:p14="http://schemas.microsoft.com/office/powerpoint/2010/main" val="2896717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17D5C-70AD-4002-AC17-AA913FF06D21}" type="datetimeFigureOut">
              <a:rPr lang="uk-UA" smtClean="0"/>
              <a:t>15.07.2024</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F3C4C-CD17-4E5C-91E3-0A167072FA1A}" type="slidenum">
              <a:rPr lang="uk-UA" smtClean="0"/>
              <a:t>‹#›</a:t>
            </a:fld>
            <a:endParaRPr lang="uk-UA"/>
          </a:p>
        </p:txBody>
      </p:sp>
    </p:spTree>
    <p:extLst>
      <p:ext uri="{BB962C8B-B14F-4D97-AF65-F5344CB8AC3E}">
        <p14:creationId xmlns:p14="http://schemas.microsoft.com/office/powerpoint/2010/main" val="959675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9"/>
          <p:cNvPicPr>
            <a:picLocks noChangeAspect="1"/>
          </p:cNvPicPr>
          <p:nvPr/>
        </p:nvPicPr>
        <p:blipFill>
          <a:blip r:embed="rId2" cstate="print"/>
          <a:srcRect/>
          <a:stretch>
            <a:fillRect/>
          </a:stretch>
        </p:blipFill>
        <p:spPr bwMode="auto">
          <a:xfrm>
            <a:off x="6315931" y="3501008"/>
            <a:ext cx="1449921" cy="3160712"/>
          </a:xfrm>
          <a:prstGeom prst="rect">
            <a:avLst/>
          </a:prstGeom>
          <a:noFill/>
          <a:ln w="9525">
            <a:noFill/>
            <a:miter lim="800000"/>
            <a:headEnd/>
            <a:tailEnd/>
          </a:ln>
        </p:spPr>
      </p:pic>
      <p:pic>
        <p:nvPicPr>
          <p:cNvPr id="8195" name="Рисунок 8"/>
          <p:cNvPicPr>
            <a:picLocks noChangeAspect="1"/>
          </p:cNvPicPr>
          <p:nvPr/>
        </p:nvPicPr>
        <p:blipFill>
          <a:blip r:embed="rId3" cstate="print"/>
          <a:srcRect/>
          <a:stretch>
            <a:fillRect/>
          </a:stretch>
        </p:blipFill>
        <p:spPr bwMode="auto">
          <a:xfrm>
            <a:off x="5825410" y="192968"/>
            <a:ext cx="1666059" cy="3100387"/>
          </a:xfrm>
          <a:prstGeom prst="rect">
            <a:avLst/>
          </a:prstGeom>
          <a:noFill/>
          <a:ln w="9525">
            <a:noFill/>
            <a:miter lim="800000"/>
            <a:headEnd/>
            <a:tailEnd/>
          </a:ln>
        </p:spPr>
      </p:pic>
      <p:sp>
        <p:nvSpPr>
          <p:cNvPr id="7" name="Прямоугольник 6"/>
          <p:cNvSpPr/>
          <p:nvPr/>
        </p:nvSpPr>
        <p:spPr>
          <a:xfrm>
            <a:off x="0" y="0"/>
            <a:ext cx="1536700" cy="6858000"/>
          </a:xfrm>
          <a:prstGeom prst="rect">
            <a:avLst/>
          </a:prstGeom>
          <a:solidFill>
            <a:srgbClr val="2388DA"/>
          </a:solidFill>
          <a:ln>
            <a:solidFill>
              <a:srgbClr val="2388DA"/>
            </a:solidFill>
          </a:ln>
        </p:spPr>
        <p:style>
          <a:lnRef idx="2">
            <a:schemeClr val="accent6"/>
          </a:lnRef>
          <a:fillRef idx="1">
            <a:schemeClr val="lt1"/>
          </a:fillRef>
          <a:effectRef idx="0">
            <a:schemeClr val="accent6"/>
          </a:effectRef>
          <a:fontRef idx="minor">
            <a:schemeClr val="dk1"/>
          </a:fontRef>
        </p:style>
        <p:txBody>
          <a:bodyPr anchor="ctr"/>
          <a:lstStyle/>
          <a:p>
            <a:pPr algn="ctr" defTabSz="457200">
              <a:defRPr/>
            </a:pPr>
            <a:endParaRPr lang="uk-UA">
              <a:solidFill>
                <a:prstClr val="black"/>
              </a:solidFill>
              <a:latin typeface="Century Gothic" panose="020B0502020202020204"/>
            </a:endParaRPr>
          </a:p>
        </p:txBody>
      </p:sp>
      <p:pic>
        <p:nvPicPr>
          <p:cNvPr id="8197" name="Рисунок 7"/>
          <p:cNvPicPr>
            <a:picLocks noChangeAspect="1"/>
          </p:cNvPicPr>
          <p:nvPr/>
        </p:nvPicPr>
        <p:blipFill>
          <a:blip r:embed="rId4" cstate="print"/>
          <a:srcRect/>
          <a:stretch>
            <a:fillRect/>
          </a:stretch>
        </p:blipFill>
        <p:spPr bwMode="auto">
          <a:xfrm>
            <a:off x="14756" y="0"/>
            <a:ext cx="1547813" cy="620688"/>
          </a:xfrm>
          <a:prstGeom prst="rect">
            <a:avLst/>
          </a:prstGeom>
          <a:noFill/>
          <a:ln w="9525">
            <a:noFill/>
            <a:miter lim="800000"/>
            <a:headEnd/>
            <a:tailEnd/>
          </a:ln>
        </p:spPr>
      </p:pic>
      <p:sp>
        <p:nvSpPr>
          <p:cNvPr id="2" name="Прямоугольник 1"/>
          <p:cNvSpPr/>
          <p:nvPr/>
        </p:nvSpPr>
        <p:spPr>
          <a:xfrm>
            <a:off x="1746678" y="192968"/>
            <a:ext cx="3422650" cy="3087687"/>
          </a:xfrm>
          <a:prstGeom prst="rect">
            <a:avLst/>
          </a:prstGeom>
          <a:noFill/>
          <a:ln w="38100">
            <a:solidFill>
              <a:srgbClr val="2388D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23" name="Прямоугольник 22"/>
          <p:cNvSpPr/>
          <p:nvPr/>
        </p:nvSpPr>
        <p:spPr>
          <a:xfrm>
            <a:off x="8333777" y="3501008"/>
            <a:ext cx="3344104" cy="3143250"/>
          </a:xfrm>
          <a:prstGeom prst="rect">
            <a:avLst/>
          </a:prstGeom>
          <a:noFill/>
          <a:ln w="38100">
            <a:solidFill>
              <a:srgbClr val="2388D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8201" name="TextBox 2"/>
          <p:cNvSpPr txBox="1">
            <a:spLocks noChangeArrowheads="1"/>
          </p:cNvSpPr>
          <p:nvPr/>
        </p:nvSpPr>
        <p:spPr bwMode="auto">
          <a:xfrm>
            <a:off x="5379306" y="1551867"/>
            <a:ext cx="936625" cy="369887"/>
          </a:xfrm>
          <a:prstGeom prst="rect">
            <a:avLst/>
          </a:prstGeom>
          <a:noFill/>
          <a:ln w="9525">
            <a:noFill/>
            <a:miter lim="800000"/>
            <a:headEnd/>
            <a:tailEnd/>
          </a:ln>
        </p:spPr>
        <p:txBody>
          <a:bodyPr>
            <a:spAutoFit/>
          </a:bodyPr>
          <a:lstStyle/>
          <a:p>
            <a:pPr algn="ctr"/>
            <a:r>
              <a:rPr lang="uk-UA" dirty="0">
                <a:solidFill>
                  <a:srgbClr val="2388DA"/>
                </a:solidFill>
                <a:latin typeface="Century Gothic" pitchFamily="34" charset="0"/>
              </a:rPr>
              <a:t>БУЛО</a:t>
            </a:r>
          </a:p>
        </p:txBody>
      </p:sp>
      <p:sp>
        <p:nvSpPr>
          <p:cNvPr id="8202" name="TextBox 23"/>
          <p:cNvSpPr txBox="1">
            <a:spLocks noChangeArrowheads="1"/>
          </p:cNvSpPr>
          <p:nvPr/>
        </p:nvSpPr>
        <p:spPr bwMode="auto">
          <a:xfrm>
            <a:off x="6843396" y="4887967"/>
            <a:ext cx="1296145" cy="369332"/>
          </a:xfrm>
          <a:prstGeom prst="rect">
            <a:avLst/>
          </a:prstGeom>
          <a:noFill/>
          <a:ln w="9525">
            <a:noFill/>
            <a:miter lim="800000"/>
            <a:headEnd/>
            <a:tailEnd/>
          </a:ln>
        </p:spPr>
        <p:txBody>
          <a:bodyPr wrap="square">
            <a:spAutoFit/>
          </a:bodyPr>
          <a:lstStyle/>
          <a:p>
            <a:pPr algn="ctr"/>
            <a:r>
              <a:rPr lang="uk-UA" dirty="0">
                <a:solidFill>
                  <a:srgbClr val="2388DA"/>
                </a:solidFill>
                <a:latin typeface="Century Gothic" pitchFamily="34" charset="0"/>
              </a:rPr>
              <a:t>СТАЛО</a:t>
            </a:r>
          </a:p>
        </p:txBody>
      </p:sp>
      <p:sp>
        <p:nvSpPr>
          <p:cNvPr id="25" name="Прямоугольник 24"/>
          <p:cNvSpPr/>
          <p:nvPr/>
        </p:nvSpPr>
        <p:spPr>
          <a:xfrm>
            <a:off x="3154363" y="3503613"/>
            <a:ext cx="2233612" cy="3160712"/>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uk-UA" sz="1600" dirty="0">
              <a:solidFill>
                <a:schemeClr val="tx1"/>
              </a:solidFill>
              <a:latin typeface="Century Gothic" panose="020B0502020202020204" pitchFamily="34" charset="0"/>
            </a:endParaRPr>
          </a:p>
        </p:txBody>
      </p:sp>
      <p:sp>
        <p:nvSpPr>
          <p:cNvPr id="26" name="TextBox 25"/>
          <p:cNvSpPr txBox="1"/>
          <p:nvPr/>
        </p:nvSpPr>
        <p:spPr>
          <a:xfrm>
            <a:off x="1547814" y="1858964"/>
            <a:ext cx="1817687" cy="522287"/>
          </a:xfrm>
          <a:prstGeom prst="rect">
            <a:avLst/>
          </a:prstGeom>
          <a:noFill/>
        </p:spPr>
        <p:txBody>
          <a:bodyPr>
            <a:spAutoFit/>
          </a:bodyPr>
          <a:lstStyle/>
          <a:p>
            <a:pPr>
              <a:defRPr/>
            </a:pPr>
            <a:endParaRPr lang="uk-UA" sz="2800" dirty="0">
              <a:solidFill>
                <a:srgbClr val="FFFFFF"/>
              </a:solidFill>
              <a:effectLst>
                <a:outerShdw blurRad="50800" dist="38100" dir="5400000" algn="t" rotWithShape="0">
                  <a:prstClr val="black">
                    <a:alpha val="40000"/>
                  </a:prstClr>
                </a:outerShdw>
              </a:effectLst>
              <a:latin typeface="Century Gothic" panose="020B0502020202020204" pitchFamily="34" charset="0"/>
              <a:cs typeface="Arial" pitchFamily="34" charset="0"/>
            </a:endParaRPr>
          </a:p>
        </p:txBody>
      </p:sp>
      <p:sp>
        <p:nvSpPr>
          <p:cNvPr id="30" name="Прямоугольник 29"/>
          <p:cNvSpPr/>
          <p:nvPr/>
        </p:nvSpPr>
        <p:spPr>
          <a:xfrm>
            <a:off x="1746678" y="3501008"/>
            <a:ext cx="4213447" cy="3160712"/>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ru-RU" sz="950" b="1" dirty="0">
              <a:solidFill>
                <a:schemeClr val="tx1"/>
              </a:solidFill>
            </a:endParaRPr>
          </a:p>
          <a:p>
            <a:pPr algn="ctr">
              <a:defRPr/>
            </a:pPr>
            <a:r>
              <a:rPr lang="uk-UA" sz="1400" b="1" dirty="0">
                <a:solidFill>
                  <a:schemeClr val="tx1"/>
                </a:solidFill>
              </a:rPr>
              <a:t>ТОВ "</a:t>
            </a:r>
            <a:r>
              <a:rPr lang="uk-UA" sz="1400" b="1" dirty="0" err="1">
                <a:solidFill>
                  <a:schemeClr val="tx1"/>
                </a:solidFill>
              </a:rPr>
              <a:t>Роздільська</a:t>
            </a:r>
            <a:r>
              <a:rPr lang="uk-UA" sz="1400" b="1" dirty="0">
                <a:solidFill>
                  <a:schemeClr val="tx1"/>
                </a:solidFill>
              </a:rPr>
              <a:t> цегла"</a:t>
            </a:r>
          </a:p>
          <a:p>
            <a:pPr algn="just">
              <a:defRPr/>
            </a:pPr>
            <a:endParaRPr lang="uk-UA" sz="950" b="1" dirty="0">
              <a:solidFill>
                <a:schemeClr val="tx1"/>
              </a:solidFill>
            </a:endParaRPr>
          </a:p>
          <a:p>
            <a:pPr algn="just">
              <a:defRPr/>
            </a:pPr>
            <a:r>
              <a:rPr lang="uk-UA" sz="950" b="1" dirty="0">
                <a:solidFill>
                  <a:schemeClr val="tx1"/>
                </a:solidFill>
              </a:rPr>
              <a:t>Основними видами діяльності  є добування піску, гравію, глини і каоліну, вантажний залізничний транспорт, вантажний автомобільний транспорт, ремонт і технічне обслуговування електричного устаткування, розподілення електроенергії, розподілення газоподібного палива через місцеві (локальні) трубопроводи та збір, очищення та постачання води, заплановано освоєння випуску нового виду продукції (мінерального добрива). На замовлення  здійснюється дослідження ринку мінеральних добрив на території України.</a:t>
            </a:r>
          </a:p>
          <a:p>
            <a:pPr algn="just">
              <a:defRPr/>
            </a:pPr>
            <a:r>
              <a:rPr lang="uk-UA" sz="950" b="1" dirty="0">
                <a:solidFill>
                  <a:schemeClr val="tx1"/>
                </a:solidFill>
              </a:rPr>
              <a:t>Протягом 2019-2021 років ТОВ "</a:t>
            </a:r>
            <a:r>
              <a:rPr lang="uk-UA" sz="950" b="1" dirty="0" err="1">
                <a:solidFill>
                  <a:schemeClr val="tx1"/>
                </a:solidFill>
              </a:rPr>
              <a:t>Роздільська</a:t>
            </a:r>
            <a:r>
              <a:rPr lang="uk-UA" sz="950" b="1" dirty="0">
                <a:solidFill>
                  <a:schemeClr val="tx1"/>
                </a:solidFill>
              </a:rPr>
              <a:t> цегла" інвестувала на оновлення основних фондів </a:t>
            </a:r>
            <a:r>
              <a:rPr lang="uk-UA" sz="950" b="1" dirty="0" err="1">
                <a:solidFill>
                  <a:schemeClr val="tx1"/>
                </a:solidFill>
              </a:rPr>
              <a:t>ПрАТ</a:t>
            </a:r>
            <a:r>
              <a:rPr lang="uk-UA" sz="950" b="1" dirty="0">
                <a:solidFill>
                  <a:schemeClr val="tx1"/>
                </a:solidFill>
              </a:rPr>
              <a:t> "</a:t>
            </a:r>
            <a:r>
              <a:rPr lang="uk-UA" sz="950" b="1" dirty="0" err="1">
                <a:solidFill>
                  <a:schemeClr val="tx1"/>
                </a:solidFill>
              </a:rPr>
              <a:t>Новороздільське</a:t>
            </a:r>
            <a:r>
              <a:rPr lang="uk-UA" sz="950" b="1" dirty="0">
                <a:solidFill>
                  <a:schemeClr val="tx1"/>
                </a:solidFill>
              </a:rPr>
              <a:t> ГХП "Сірка"  9 012,056 тис </a:t>
            </a:r>
            <a:r>
              <a:rPr lang="uk-UA" sz="950" b="1" dirty="0" err="1">
                <a:solidFill>
                  <a:schemeClr val="tx1"/>
                </a:solidFill>
              </a:rPr>
              <a:t>грн</a:t>
            </a:r>
            <a:r>
              <a:rPr lang="uk-UA" sz="950" b="1" dirty="0">
                <a:solidFill>
                  <a:schemeClr val="tx1"/>
                </a:solidFill>
              </a:rPr>
              <a:t>, в т.ч. за 2021 рік – 2513,100 тис грн.   </a:t>
            </a:r>
          </a:p>
          <a:p>
            <a:pPr algn="just">
              <a:defRPr/>
            </a:pPr>
            <a:r>
              <a:rPr lang="uk-UA" sz="950" b="1" dirty="0">
                <a:solidFill>
                  <a:schemeClr val="tx1"/>
                </a:solidFill>
              </a:rPr>
              <a:t> Інвестовані кошти витрачені на придбання, перевезення та заміну залізничних шпал, придбання </a:t>
            </a:r>
            <a:r>
              <a:rPr lang="uk-UA" sz="950" b="1" dirty="0" err="1">
                <a:solidFill>
                  <a:schemeClr val="tx1"/>
                </a:solidFill>
              </a:rPr>
              <a:t>деревоподрібнюючої</a:t>
            </a:r>
            <a:r>
              <a:rPr lang="uk-UA" sz="950" b="1" dirty="0">
                <a:solidFill>
                  <a:schemeClr val="tx1"/>
                </a:solidFill>
              </a:rPr>
              <a:t> машини та оплату за маркетингово-консультаційні послуги   ( дослідження ринку мінеральних добрив на території України).</a:t>
            </a:r>
          </a:p>
          <a:p>
            <a:pPr algn="ctr">
              <a:defRPr/>
            </a:pPr>
            <a:endParaRPr lang="uk-UA" sz="1100" b="1" dirty="0">
              <a:solidFill>
                <a:schemeClr val="tx1"/>
              </a:solidFill>
            </a:endParaRPr>
          </a:p>
        </p:txBody>
      </p:sp>
      <p:sp>
        <p:nvSpPr>
          <p:cNvPr id="8210" name="TextBox 18"/>
          <p:cNvSpPr txBox="1">
            <a:spLocks noChangeArrowheads="1"/>
          </p:cNvSpPr>
          <p:nvPr/>
        </p:nvSpPr>
        <p:spPr bwMode="auto">
          <a:xfrm>
            <a:off x="-60052" y="1002551"/>
            <a:ext cx="1619672" cy="5855449"/>
          </a:xfrm>
          <a:prstGeom prst="rect">
            <a:avLst/>
          </a:prstGeom>
          <a:noFill/>
          <a:ln w="9525">
            <a:noFill/>
            <a:miter lim="800000"/>
            <a:headEnd/>
            <a:tailEnd/>
          </a:ln>
        </p:spPr>
        <p:txBody>
          <a:bodyPr wrap="square">
            <a:spAutoFit/>
          </a:bodyPr>
          <a:lstStyle/>
          <a:p>
            <a:pPr algn="ctr"/>
            <a:endParaRPr lang="uk-UA" sz="1350" b="1" dirty="0">
              <a:solidFill>
                <a:schemeClr val="bg1"/>
              </a:solidFill>
            </a:endParaRPr>
          </a:p>
          <a:p>
            <a:pPr algn="ctr"/>
            <a:r>
              <a:rPr lang="uk-UA" sz="1350" b="1" dirty="0">
                <a:solidFill>
                  <a:schemeClr val="bg1"/>
                </a:solidFill>
              </a:rPr>
              <a:t>ДКП від 27.12.2018 № 23/18</a:t>
            </a:r>
          </a:p>
          <a:p>
            <a:pPr algn="ctr"/>
            <a:r>
              <a:rPr lang="uk-UA" sz="1350" b="1" dirty="0">
                <a:solidFill>
                  <a:schemeClr val="bg1"/>
                </a:solidFill>
              </a:rPr>
              <a:t/>
            </a:r>
            <a:br>
              <a:rPr lang="uk-UA" sz="1350" b="1" dirty="0">
                <a:solidFill>
                  <a:schemeClr val="bg1"/>
                </a:solidFill>
              </a:rPr>
            </a:br>
            <a:r>
              <a:rPr lang="uk-UA" sz="1350" b="1" dirty="0">
                <a:solidFill>
                  <a:schemeClr val="bg1"/>
                </a:solidFill>
              </a:rPr>
              <a:t> Серед зобов’язань Покупця:</a:t>
            </a:r>
          </a:p>
          <a:p>
            <a:pPr algn="ctr">
              <a:buFont typeface="Wingdings" pitchFamily="2" charset="2"/>
              <a:buChar char="Ø"/>
            </a:pPr>
            <a:r>
              <a:rPr lang="uk-UA" sz="1350" b="1" dirty="0">
                <a:solidFill>
                  <a:schemeClr val="bg1"/>
                </a:solidFill>
              </a:rPr>
              <a:t>  </a:t>
            </a:r>
            <a:r>
              <a:rPr lang="uk-UA" sz="1400" b="1" dirty="0">
                <a:solidFill>
                  <a:schemeClr val="bg1"/>
                </a:solidFill>
              </a:rPr>
              <a:t>інвестування протягом п’яти років від дати переходу права власності на об’єкт приватизації не менше</a:t>
            </a:r>
          </a:p>
          <a:p>
            <a:pPr algn="ctr"/>
            <a:r>
              <a:rPr lang="uk-UA" sz="1400" b="1" dirty="0">
                <a:solidFill>
                  <a:schemeClr val="bg1"/>
                </a:solidFill>
              </a:rPr>
              <a:t> 23 </a:t>
            </a:r>
            <a:r>
              <a:rPr lang="uk-UA" sz="1400" b="1" dirty="0" err="1">
                <a:solidFill>
                  <a:schemeClr val="bg1"/>
                </a:solidFill>
              </a:rPr>
              <a:t>млн</a:t>
            </a:r>
            <a:r>
              <a:rPr lang="uk-UA" sz="1400" b="1" dirty="0">
                <a:solidFill>
                  <a:schemeClr val="bg1"/>
                </a:solidFill>
              </a:rPr>
              <a:t> </a:t>
            </a:r>
            <a:r>
              <a:rPr lang="uk-UA" sz="1400" b="1" dirty="0" err="1">
                <a:solidFill>
                  <a:schemeClr val="bg1"/>
                </a:solidFill>
              </a:rPr>
              <a:t>грн</a:t>
            </a:r>
            <a:r>
              <a:rPr lang="uk-UA" sz="1400" b="1" dirty="0">
                <a:solidFill>
                  <a:schemeClr val="bg1"/>
                </a:solidFill>
              </a:rPr>
              <a:t> на технічне переозброєння, оновлення основних фондів Товариства, освоєння нових видів та підвищення якості наявних видів продукції, робіт,послуг.</a:t>
            </a:r>
            <a:endParaRPr lang="ru-RU" sz="1400" b="1" dirty="0">
              <a:solidFill>
                <a:schemeClr val="bg1"/>
              </a:solidFill>
            </a:endParaRPr>
          </a:p>
          <a:p>
            <a:pPr algn="ctr"/>
            <a:endParaRPr lang="uk-UA" sz="1350" b="1" dirty="0">
              <a:solidFill>
                <a:schemeClr val="bg1"/>
              </a:solidFill>
              <a:latin typeface="Century Gothic" pitchFamily="34" charset="0"/>
            </a:endParaRPr>
          </a:p>
        </p:txBody>
      </p:sp>
      <p:pic>
        <p:nvPicPr>
          <p:cNvPr id="18" name="Рисунок 17" descr="https://lh4.googleusercontent.com/r6JY9Fo2LYmyZdqEZmrNms83E_cU4eKzWEAP8Ff7TLkXXZ6u7JEQeECdzVI2Gx3jQ0GBVPyBG-tHSxUy-Ufqo3knFqpdftc3XnmSwf_iyzjPF4xsu1xrLGNpf0eDbeDx5nzVgz-4=s800"/>
          <p:cNvPicPr/>
          <p:nvPr/>
        </p:nvPicPr>
        <p:blipFill>
          <a:blip r:embed="rId5" cstate="print"/>
          <a:srcRect/>
          <a:stretch>
            <a:fillRect/>
          </a:stretch>
        </p:blipFill>
        <p:spPr bwMode="auto">
          <a:xfrm>
            <a:off x="1801819" y="281993"/>
            <a:ext cx="3312368" cy="2952328"/>
          </a:xfrm>
          <a:prstGeom prst="rect">
            <a:avLst/>
          </a:prstGeom>
          <a:noFill/>
          <a:ln w="9525">
            <a:noFill/>
            <a:miter lim="800000"/>
            <a:headEnd/>
            <a:tailEnd/>
          </a:ln>
        </p:spPr>
      </p:pic>
      <p:sp>
        <p:nvSpPr>
          <p:cNvPr id="19" name="Прямоугольник 18"/>
          <p:cNvSpPr/>
          <p:nvPr/>
        </p:nvSpPr>
        <p:spPr>
          <a:xfrm>
            <a:off x="7824193" y="260649"/>
            <a:ext cx="3853687" cy="3100387"/>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err="1">
                <a:solidFill>
                  <a:schemeClr val="tx1"/>
                </a:solidFill>
              </a:rPr>
              <a:t>Приватне</a:t>
            </a:r>
            <a:r>
              <a:rPr lang="ru-RU" sz="1600" b="1" dirty="0">
                <a:solidFill>
                  <a:schemeClr val="tx1"/>
                </a:solidFill>
              </a:rPr>
              <a:t> </a:t>
            </a:r>
            <a:r>
              <a:rPr lang="ru-RU" sz="1600" b="1" dirty="0" err="1">
                <a:solidFill>
                  <a:schemeClr val="tx1"/>
                </a:solidFill>
              </a:rPr>
              <a:t>акціонерне</a:t>
            </a:r>
            <a:r>
              <a:rPr lang="ru-RU" sz="1600" b="1" dirty="0">
                <a:solidFill>
                  <a:schemeClr val="tx1"/>
                </a:solidFill>
              </a:rPr>
              <a:t> </a:t>
            </a:r>
            <a:r>
              <a:rPr lang="ru-RU" sz="1600" b="1" dirty="0" err="1">
                <a:solidFill>
                  <a:schemeClr val="tx1"/>
                </a:solidFill>
              </a:rPr>
              <a:t>товариство</a:t>
            </a:r>
            <a:r>
              <a:rPr lang="ru-RU" sz="1600" b="1" dirty="0">
                <a:solidFill>
                  <a:schemeClr val="tx1"/>
                </a:solidFill>
              </a:rPr>
              <a:t> “</a:t>
            </a:r>
            <a:r>
              <a:rPr lang="ru-RU" sz="1600" b="1" dirty="0" err="1">
                <a:solidFill>
                  <a:schemeClr val="tx1"/>
                </a:solidFill>
              </a:rPr>
              <a:t>Новороздільське</a:t>
            </a:r>
            <a:r>
              <a:rPr lang="ru-RU" sz="1600" b="1" dirty="0">
                <a:solidFill>
                  <a:schemeClr val="tx1"/>
                </a:solidFill>
              </a:rPr>
              <a:t> </a:t>
            </a:r>
            <a:r>
              <a:rPr lang="ru-RU" sz="1600" b="1" dirty="0" err="1">
                <a:solidFill>
                  <a:schemeClr val="tx1"/>
                </a:solidFill>
              </a:rPr>
              <a:t>гірничо-хімічне</a:t>
            </a:r>
            <a:r>
              <a:rPr lang="ru-RU" sz="1600" b="1" dirty="0">
                <a:solidFill>
                  <a:schemeClr val="tx1"/>
                </a:solidFill>
              </a:rPr>
              <a:t> </a:t>
            </a:r>
            <a:r>
              <a:rPr lang="ru-RU" sz="1600" b="1" dirty="0" err="1">
                <a:solidFill>
                  <a:schemeClr val="tx1"/>
                </a:solidFill>
              </a:rPr>
              <a:t>підприємство</a:t>
            </a:r>
            <a:r>
              <a:rPr lang="ru-RU" sz="1600" b="1" dirty="0">
                <a:solidFill>
                  <a:schemeClr val="tx1"/>
                </a:solidFill>
              </a:rPr>
              <a:t> “СІРКА”” </a:t>
            </a:r>
          </a:p>
          <a:p>
            <a:pPr algn="ctr">
              <a:defRPr/>
            </a:pPr>
            <a:r>
              <a:rPr lang="ru-RU" sz="1600" b="1" dirty="0">
                <a:solidFill>
                  <a:schemeClr val="tx1"/>
                </a:solidFill>
              </a:rPr>
              <a:t>(</a:t>
            </a:r>
            <a:r>
              <a:rPr lang="ru-RU" sz="1600" b="1" dirty="0" err="1">
                <a:solidFill>
                  <a:schemeClr val="tx1"/>
                </a:solidFill>
              </a:rPr>
              <a:t>ПрАТ</a:t>
            </a:r>
            <a:r>
              <a:rPr lang="ru-RU" sz="1600" b="1" dirty="0">
                <a:solidFill>
                  <a:schemeClr val="tx1"/>
                </a:solidFill>
              </a:rPr>
              <a:t> “НГХП “СІРКА””) </a:t>
            </a:r>
            <a:r>
              <a:rPr lang="ru-RU" sz="1600" b="1" dirty="0" err="1">
                <a:solidFill>
                  <a:schemeClr val="tx1"/>
                </a:solidFill>
              </a:rPr>
              <a:t>розташоване</a:t>
            </a:r>
            <a:r>
              <a:rPr lang="ru-RU" sz="1600" b="1" dirty="0">
                <a:solidFill>
                  <a:schemeClr val="tx1"/>
                </a:solidFill>
              </a:rPr>
              <a:t> у </a:t>
            </a:r>
          </a:p>
          <a:p>
            <a:pPr algn="ctr">
              <a:defRPr/>
            </a:pPr>
            <a:r>
              <a:rPr lang="ru-RU" sz="1600" b="1" dirty="0">
                <a:solidFill>
                  <a:schemeClr val="tx1"/>
                </a:solidFill>
              </a:rPr>
              <a:t>м. </a:t>
            </a:r>
            <a:r>
              <a:rPr lang="ru-RU" sz="1600" b="1" dirty="0" err="1">
                <a:solidFill>
                  <a:schemeClr val="tx1"/>
                </a:solidFill>
              </a:rPr>
              <a:t>Новий</a:t>
            </a:r>
            <a:r>
              <a:rPr lang="ru-RU" sz="1600" b="1" dirty="0">
                <a:solidFill>
                  <a:schemeClr val="tx1"/>
                </a:solidFill>
              </a:rPr>
              <a:t> </a:t>
            </a:r>
            <a:r>
              <a:rPr lang="ru-RU" sz="1600" b="1" dirty="0" err="1">
                <a:solidFill>
                  <a:schemeClr val="tx1"/>
                </a:solidFill>
              </a:rPr>
              <a:t>Розділ</a:t>
            </a:r>
            <a:r>
              <a:rPr lang="ru-RU" sz="1600" b="1" dirty="0">
                <a:solidFill>
                  <a:schemeClr val="tx1"/>
                </a:solidFill>
              </a:rPr>
              <a:t>, </a:t>
            </a:r>
            <a:r>
              <a:rPr lang="ru-RU" sz="1600" b="1" dirty="0" err="1">
                <a:solidFill>
                  <a:schemeClr val="tx1"/>
                </a:solidFill>
              </a:rPr>
              <a:t>Львівська</a:t>
            </a:r>
            <a:r>
              <a:rPr lang="ru-RU" sz="1600" b="1" dirty="0">
                <a:solidFill>
                  <a:schemeClr val="tx1"/>
                </a:solidFill>
              </a:rPr>
              <a:t> обл.</a:t>
            </a:r>
            <a:endParaRPr lang="uk-UA" sz="1600" b="1" dirty="0">
              <a:solidFill>
                <a:schemeClr val="tx1"/>
              </a:solidFill>
            </a:endParaRPr>
          </a:p>
        </p:txBody>
      </p:sp>
      <p:pic>
        <p:nvPicPr>
          <p:cNvPr id="20" name="Рисунок 19" descr="https://lh3.googleusercontent.com/QkYyuBXaxXLscne6XgZllDBod2KaC9FQPav4fevu0OY4GHJUo1CBGXzqdZlD6CbsxHT_N_-ELoDoSqCKSYKN0j-06XnEb6Tbp7QcIcOwVVjKL7HpXTI0MLOHgVmzgREbGP_irCRf=s800"/>
          <p:cNvPicPr/>
          <p:nvPr/>
        </p:nvPicPr>
        <p:blipFill>
          <a:blip r:embed="rId6" cstate="print"/>
          <a:srcRect/>
          <a:stretch>
            <a:fillRect/>
          </a:stretch>
        </p:blipFill>
        <p:spPr bwMode="auto">
          <a:xfrm>
            <a:off x="8416887" y="3569196"/>
            <a:ext cx="3178397" cy="3024336"/>
          </a:xfrm>
          <a:prstGeom prst="rect">
            <a:avLst/>
          </a:prstGeom>
          <a:noFill/>
          <a:ln w="9525">
            <a:noFill/>
            <a:miter lim="800000"/>
            <a:headEnd/>
            <a:tailEnd/>
          </a:ln>
        </p:spPr>
      </p:pic>
    </p:spTree>
    <p:extLst>
      <p:ext uri="{BB962C8B-B14F-4D97-AF65-F5344CB8AC3E}">
        <p14:creationId xmlns:p14="http://schemas.microsoft.com/office/powerpoint/2010/main" val="40329142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220</Words>
  <Application>Microsoft Office PowerPoint</Application>
  <PresentationFormat>Широкоэкранный</PresentationFormat>
  <Paragraphs>16</Paragraphs>
  <Slides>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vt:i4>
      </vt:variant>
    </vt:vector>
  </HeadingPairs>
  <TitlesOfParts>
    <vt:vector size="7" baseType="lpstr">
      <vt:lpstr>Arial</vt:lpstr>
      <vt:lpstr>Calibri</vt:lpstr>
      <vt:lpstr>Calibri Light</vt:lpstr>
      <vt:lpstr>Century Gothic</vt:lpstr>
      <vt:lpstr>Wingdings</vt:lpstr>
      <vt:lpstr>Тема Office</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БІЛЕНКО Юлія Олександрівна</dc:creator>
  <cp:lastModifiedBy>БІЛЕНКО Юлія Олександрівна</cp:lastModifiedBy>
  <cp:revision>1</cp:revision>
  <dcterms:created xsi:type="dcterms:W3CDTF">2024-07-15T14:07:58Z</dcterms:created>
  <dcterms:modified xsi:type="dcterms:W3CDTF">2024-07-15T14:08:59Z</dcterms:modified>
</cp:coreProperties>
</file>