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70" d="100"/>
          <a:sy n="70" d="100"/>
        </p:scale>
        <p:origin x="76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ABAD3-F256-4228-9703-54548AC0C16D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4CD8D-2389-4B8D-BEA4-42257DDE0C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3286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DD7031-24A3-423F-AA9C-BEE6984E299C}" type="slidenum">
              <a:rPr lang="uk-UA" altLang="uk-UA" smtClean="0">
                <a:latin typeface="Calibri" panose="020F0502020204030204" pitchFamily="34" charset="0"/>
              </a:rPr>
              <a:pPr/>
              <a:t>1</a:t>
            </a:fld>
            <a:endParaRPr lang="uk-UA" altLang="uk-UA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257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C80A-717F-44B7-920C-34F8A5F99C38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E77-CBB0-45ED-92A6-C50F60AD0D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3156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C80A-717F-44B7-920C-34F8A5F99C38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E77-CBB0-45ED-92A6-C50F60AD0D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770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C80A-717F-44B7-920C-34F8A5F99C38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E77-CBB0-45ED-92A6-C50F60AD0D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5337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C80A-717F-44B7-920C-34F8A5F99C38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E77-CBB0-45ED-92A6-C50F60AD0D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139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C80A-717F-44B7-920C-34F8A5F99C38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E77-CBB0-45ED-92A6-C50F60AD0D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6327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C80A-717F-44B7-920C-34F8A5F99C38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E77-CBB0-45ED-92A6-C50F60AD0D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869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C80A-717F-44B7-920C-34F8A5F99C38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E77-CBB0-45ED-92A6-C50F60AD0D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3434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C80A-717F-44B7-920C-34F8A5F99C38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E77-CBB0-45ED-92A6-C50F60AD0D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519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C80A-717F-44B7-920C-34F8A5F99C38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E77-CBB0-45ED-92A6-C50F60AD0D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37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C80A-717F-44B7-920C-34F8A5F99C38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E77-CBB0-45ED-92A6-C50F60AD0D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6254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C80A-717F-44B7-920C-34F8A5F99C38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E77-CBB0-45ED-92A6-C50F60AD0D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603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EC80A-717F-44B7-920C-34F8A5F99C38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2FE77-CBB0-45ED-92A6-C50F60AD0D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0123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463" y="3503613"/>
            <a:ext cx="1696964" cy="316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463" y="211921"/>
            <a:ext cx="1866307" cy="31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-13493" y="0"/>
            <a:ext cx="1536700" cy="6858000"/>
          </a:xfrm>
          <a:prstGeom prst="rect">
            <a:avLst/>
          </a:prstGeom>
          <a:solidFill>
            <a:srgbClr val="2388DA"/>
          </a:solidFill>
          <a:ln>
            <a:solidFill>
              <a:srgbClr val="2388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endParaRPr lang="uk-UA">
              <a:solidFill>
                <a:prstClr val="black"/>
              </a:solidFill>
              <a:latin typeface="Century Gothic" panose="020B0502020202020204"/>
            </a:endParaRPr>
          </a:p>
        </p:txBody>
      </p:sp>
      <p:pic>
        <p:nvPicPr>
          <p:cNvPr id="4101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367" y="0"/>
            <a:ext cx="154781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08447" y="162874"/>
            <a:ext cx="4187683" cy="3120954"/>
          </a:xfrm>
          <a:prstGeom prst="rect">
            <a:avLst/>
          </a:prstGeom>
          <a:noFill/>
          <a:ln w="38100">
            <a:solidFill>
              <a:srgbClr val="2388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23" name="Прямоугольник 22"/>
          <p:cNvSpPr/>
          <p:nvPr/>
        </p:nvSpPr>
        <p:spPr>
          <a:xfrm>
            <a:off x="7363620" y="3503613"/>
            <a:ext cx="4393406" cy="3143250"/>
          </a:xfrm>
          <a:prstGeom prst="rect">
            <a:avLst/>
          </a:prstGeom>
          <a:noFill/>
          <a:ln w="38100">
            <a:solidFill>
              <a:srgbClr val="2388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4104" name="TextBox 2"/>
          <p:cNvSpPr txBox="1">
            <a:spLocks noChangeArrowheads="1"/>
          </p:cNvSpPr>
          <p:nvPr/>
        </p:nvSpPr>
        <p:spPr bwMode="auto">
          <a:xfrm>
            <a:off x="6240463" y="1573213"/>
            <a:ext cx="936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1800" dirty="0">
                <a:solidFill>
                  <a:srgbClr val="2388DA"/>
                </a:solidFill>
                <a:latin typeface="Century Gothic" panose="020B0502020202020204" pitchFamily="34" charset="0"/>
              </a:rPr>
              <a:t>БУЛО</a:t>
            </a:r>
          </a:p>
        </p:txBody>
      </p:sp>
      <p:sp>
        <p:nvSpPr>
          <p:cNvPr id="4105" name="TextBox 23"/>
          <p:cNvSpPr txBox="1">
            <a:spLocks noChangeArrowheads="1"/>
          </p:cNvSpPr>
          <p:nvPr/>
        </p:nvSpPr>
        <p:spPr bwMode="auto">
          <a:xfrm>
            <a:off x="5664201" y="4868864"/>
            <a:ext cx="1152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uk-UA" sz="1800">
                <a:solidFill>
                  <a:srgbClr val="2388DA"/>
                </a:solidFill>
                <a:latin typeface="Century Gothic" panose="020B0502020202020204" pitchFamily="34" charset="0"/>
              </a:rPr>
              <a:t>СТАЛО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705769" y="3445682"/>
            <a:ext cx="2233612" cy="3160712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uk-UA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47814" y="1858964"/>
            <a:ext cx="1817687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uk-UA" sz="2800" dirty="0">
              <a:solidFill>
                <a:srgbClr val="FFFFFF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158288" y="183441"/>
            <a:ext cx="2606675" cy="3100387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>
                <a:solidFill>
                  <a:schemeClr val="tx1"/>
                </a:solidFill>
                <a:latin typeface="Century Gothic" panose="020B0502020202020204" pitchFamily="34" charset="0"/>
              </a:rPr>
              <a:t>Об’єкт незавершеного будівництва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8451103" y="180976"/>
            <a:ext cx="3305922" cy="3154362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err="1">
                <a:solidFill>
                  <a:schemeClr val="tx1"/>
                </a:solidFill>
              </a:rPr>
              <a:t>Адміністративна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будівля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загальною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площею</a:t>
            </a:r>
            <a:r>
              <a:rPr lang="ru-RU" sz="1400" b="1" dirty="0">
                <a:solidFill>
                  <a:schemeClr val="tx1"/>
                </a:solidFill>
              </a:rPr>
              <a:t> 520,42 </a:t>
            </a:r>
            <a:r>
              <a:rPr lang="uk-UA" sz="1400" b="1" dirty="0">
                <a:solidFill>
                  <a:schemeClr val="tx1"/>
                </a:solidFill>
              </a:rPr>
              <a:t>м², </a:t>
            </a:r>
            <a:r>
              <a:rPr lang="ru-RU" sz="1400" b="1" dirty="0">
                <a:solidFill>
                  <a:schemeClr val="tx1"/>
                </a:solidFill>
              </a:rPr>
              <a:t>за </a:t>
            </a:r>
            <a:r>
              <a:rPr lang="ru-RU" sz="1400" b="1" dirty="0" err="1">
                <a:solidFill>
                  <a:schemeClr val="tx1"/>
                </a:solidFill>
              </a:rPr>
              <a:t>адресою</a:t>
            </a:r>
            <a:r>
              <a:rPr lang="ru-RU" sz="1400" b="1" dirty="0">
                <a:solidFill>
                  <a:schemeClr val="tx1"/>
                </a:solidFill>
              </a:rPr>
              <a:t>: </a:t>
            </a:r>
            <a:r>
              <a:rPr lang="ru-RU" sz="1400" b="1" dirty="0" err="1">
                <a:solidFill>
                  <a:schemeClr val="tx1"/>
                </a:solidFill>
              </a:rPr>
              <a:t>Закарпатська</a:t>
            </a:r>
            <a:r>
              <a:rPr lang="ru-RU" sz="1400" b="1" dirty="0">
                <a:solidFill>
                  <a:schemeClr val="tx1"/>
                </a:solidFill>
              </a:rPr>
              <a:t> область, </a:t>
            </a:r>
            <a:r>
              <a:rPr lang="ru-RU" sz="1400" b="1" dirty="0" err="1">
                <a:solidFill>
                  <a:schemeClr val="tx1"/>
                </a:solidFill>
              </a:rPr>
              <a:t>Тячівський</a:t>
            </a:r>
            <a:r>
              <a:rPr lang="ru-RU" sz="1400" b="1" dirty="0">
                <a:solidFill>
                  <a:schemeClr val="tx1"/>
                </a:solidFill>
              </a:rPr>
              <a:t> район, м. </a:t>
            </a:r>
            <a:r>
              <a:rPr lang="ru-RU" sz="1400" b="1" dirty="0" err="1">
                <a:solidFill>
                  <a:schemeClr val="tx1"/>
                </a:solidFill>
              </a:rPr>
              <a:t>Тячів</a:t>
            </a:r>
            <a:r>
              <a:rPr lang="ru-RU" sz="1400" b="1" dirty="0">
                <a:solidFill>
                  <a:schemeClr val="tx1"/>
                </a:solidFill>
              </a:rPr>
              <a:t>, </a:t>
            </a:r>
            <a:r>
              <a:rPr lang="ru-RU" sz="1400" b="1" dirty="0" err="1">
                <a:solidFill>
                  <a:schemeClr val="tx1"/>
                </a:solidFill>
              </a:rPr>
              <a:t>вул</a:t>
            </a:r>
            <a:r>
              <a:rPr lang="ru-RU" sz="1400" b="1" dirty="0">
                <a:solidFill>
                  <a:schemeClr val="tx1"/>
                </a:solidFill>
              </a:rPr>
              <a:t>. </a:t>
            </a:r>
            <a:r>
              <a:rPr lang="ru-RU" sz="1400" b="1" dirty="0">
                <a:solidFill>
                  <a:schemeClr val="tx1"/>
                </a:solidFill>
              </a:rPr>
              <a:t>Ш. </a:t>
            </a:r>
            <a:r>
              <a:rPr lang="ru-RU" sz="1400" b="1" dirty="0" err="1">
                <a:solidFill>
                  <a:schemeClr val="tx1"/>
                </a:solidFill>
              </a:rPr>
              <a:t>Голлоші</a:t>
            </a:r>
            <a:r>
              <a:rPr lang="ru-RU" sz="1400" b="1" dirty="0">
                <a:solidFill>
                  <a:schemeClr val="tx1"/>
                </a:solidFill>
              </a:rPr>
              <a:t>, 25.</a:t>
            </a:r>
          </a:p>
          <a:p>
            <a:pPr algn="ctr">
              <a:defRPr/>
            </a:pP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707985" y="3445682"/>
            <a:ext cx="3017134" cy="3160712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err="1">
                <a:solidFill>
                  <a:schemeClr val="tx1"/>
                </a:solidFill>
              </a:rPr>
              <a:t>Приватне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підприємство«СТІК</a:t>
            </a:r>
            <a:r>
              <a:rPr lang="ru-RU" sz="1400" b="1" dirty="0">
                <a:solidFill>
                  <a:schemeClr val="tx1"/>
                </a:solidFill>
              </a:rPr>
              <a:t>».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Вид </a:t>
            </a:r>
            <a:r>
              <a:rPr lang="ru-RU" sz="1400" b="1" dirty="0" err="1">
                <a:solidFill>
                  <a:schemeClr val="tx1"/>
                </a:solidFill>
              </a:rPr>
              <a:t>діяльності</a:t>
            </a:r>
            <a:r>
              <a:rPr lang="ru-RU" sz="1400" b="1" dirty="0">
                <a:solidFill>
                  <a:schemeClr val="tx1"/>
                </a:solidFill>
              </a:rPr>
              <a:t>: </a:t>
            </a:r>
            <a:r>
              <a:rPr lang="ru-RU" sz="1400" b="1" dirty="0" err="1">
                <a:solidFill>
                  <a:schemeClr val="tx1"/>
                </a:solidFill>
              </a:rPr>
              <a:t>будівництво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доріг</a:t>
            </a:r>
            <a:r>
              <a:rPr lang="ru-RU" sz="1400" b="1" dirty="0">
                <a:solidFill>
                  <a:schemeClr val="tx1"/>
                </a:solidFill>
              </a:rPr>
              <a:t> і автострад. </a:t>
            </a:r>
          </a:p>
          <a:p>
            <a:pPr algn="ctr">
              <a:defRPr/>
            </a:pPr>
            <a:r>
              <a:rPr lang="ru-RU" sz="1400" b="1" dirty="0" err="1">
                <a:solidFill>
                  <a:schemeClr val="tx1"/>
                </a:solidFill>
              </a:rPr>
              <a:t>Покупцем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здійснено</a:t>
            </a:r>
            <a:r>
              <a:rPr lang="ru-RU" sz="1400" b="1" dirty="0">
                <a:solidFill>
                  <a:schemeClr val="tx1"/>
                </a:solidFill>
              </a:rPr>
              <a:t> заходи </a:t>
            </a:r>
            <a:r>
              <a:rPr lang="ru-RU" sz="1400" b="1" dirty="0" err="1">
                <a:solidFill>
                  <a:schemeClr val="tx1"/>
                </a:solidFill>
              </a:rPr>
              <a:t>щодо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виконання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договірних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зобов’язань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uk-UA" sz="1400" b="1" dirty="0">
              <a:solidFill>
                <a:schemeClr val="tx1"/>
              </a:solidFill>
            </a:endParaRPr>
          </a:p>
        </p:txBody>
      </p:sp>
      <p:sp>
        <p:nvSpPr>
          <p:cNvPr id="4111" name="TextBox 18"/>
          <p:cNvSpPr txBox="1">
            <a:spLocks noChangeArrowheads="1"/>
          </p:cNvSpPr>
          <p:nvPr/>
        </p:nvSpPr>
        <p:spPr bwMode="auto">
          <a:xfrm>
            <a:off x="13401" y="1706718"/>
            <a:ext cx="144303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uk-UA" sz="12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Договір</a:t>
            </a:r>
            <a:r>
              <a:rPr lang="ru-RU" altLang="uk-UA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altLang="uk-UA" sz="12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купівлі</a:t>
            </a:r>
            <a:r>
              <a:rPr lang="ru-RU" altLang="uk-UA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-продажу </a:t>
            </a:r>
            <a:r>
              <a:rPr lang="ru-RU" altLang="uk-UA" sz="12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від</a:t>
            </a:r>
            <a:r>
              <a:rPr lang="ru-RU" altLang="uk-UA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altLang="uk-UA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28.02.2024р. №</a:t>
            </a:r>
            <a:r>
              <a:rPr lang="ru-RU" altLang="uk-UA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462/2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uk-UA" sz="1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uk-UA" sz="1200" dirty="0" err="1">
                <a:solidFill>
                  <a:schemeClr val="bg1"/>
                </a:solidFill>
              </a:rPr>
              <a:t>Під</a:t>
            </a:r>
            <a:r>
              <a:rPr lang="ru-RU" altLang="uk-UA" sz="1200" dirty="0">
                <a:solidFill>
                  <a:schemeClr val="bg1"/>
                </a:solidFill>
              </a:rPr>
              <a:t> час </a:t>
            </a:r>
            <a:r>
              <a:rPr lang="ru-RU" altLang="uk-UA" sz="1200" dirty="0" err="1">
                <a:solidFill>
                  <a:schemeClr val="bg1"/>
                </a:solidFill>
              </a:rPr>
              <a:t>перевірки</a:t>
            </a:r>
            <a:r>
              <a:rPr lang="ru-RU" altLang="uk-UA" sz="1200" dirty="0">
                <a:solidFill>
                  <a:schemeClr val="bg1"/>
                </a:solidFill>
              </a:rPr>
              <a:t> </a:t>
            </a:r>
            <a:r>
              <a:rPr lang="ru-RU" altLang="uk-UA" sz="1200" dirty="0" err="1">
                <a:solidFill>
                  <a:schemeClr val="bg1"/>
                </a:solidFill>
              </a:rPr>
              <a:t>виконання</a:t>
            </a:r>
            <a:r>
              <a:rPr lang="ru-RU" altLang="uk-UA" sz="1200" dirty="0">
                <a:solidFill>
                  <a:schemeClr val="bg1"/>
                </a:solidFill>
              </a:rPr>
              <a:t> </a:t>
            </a:r>
            <a:r>
              <a:rPr lang="ru-RU" altLang="uk-UA" sz="1200" dirty="0" err="1">
                <a:solidFill>
                  <a:schemeClr val="bg1"/>
                </a:solidFill>
              </a:rPr>
              <a:t>покупцем</a:t>
            </a:r>
            <a:r>
              <a:rPr lang="ru-RU" altLang="uk-UA" sz="1200" dirty="0">
                <a:solidFill>
                  <a:schemeClr val="bg1"/>
                </a:solidFill>
              </a:rPr>
              <a:t> умов договору </a:t>
            </a:r>
            <a:r>
              <a:rPr lang="ru-RU" altLang="uk-UA" sz="1200" dirty="0" err="1">
                <a:solidFill>
                  <a:schemeClr val="bg1"/>
                </a:solidFill>
              </a:rPr>
              <a:t>купівлі</a:t>
            </a:r>
            <a:r>
              <a:rPr lang="ru-RU" altLang="uk-UA" sz="1200" dirty="0">
                <a:solidFill>
                  <a:schemeClr val="bg1"/>
                </a:solidFill>
              </a:rPr>
              <a:t>-продажу </a:t>
            </a:r>
            <a:r>
              <a:rPr lang="ru-RU" altLang="uk-UA" sz="1200" dirty="0" err="1">
                <a:solidFill>
                  <a:schemeClr val="bg1"/>
                </a:solidFill>
              </a:rPr>
              <a:t>встановлено</a:t>
            </a:r>
            <a:r>
              <a:rPr lang="ru-RU" altLang="uk-UA" sz="1200" dirty="0">
                <a:solidFill>
                  <a:schemeClr val="bg1"/>
                </a:solidFill>
              </a:rPr>
              <a:t> </a:t>
            </a:r>
            <a:r>
              <a:rPr lang="ru-RU" altLang="uk-UA" sz="1200" dirty="0" err="1">
                <a:solidFill>
                  <a:schemeClr val="bg1"/>
                </a:solidFill>
              </a:rPr>
              <a:t>належне</a:t>
            </a:r>
            <a:r>
              <a:rPr lang="ru-RU" altLang="uk-UA" sz="1200" dirty="0">
                <a:solidFill>
                  <a:schemeClr val="bg1"/>
                </a:solidFill>
              </a:rPr>
              <a:t> </a:t>
            </a:r>
            <a:r>
              <a:rPr lang="ru-RU" altLang="uk-UA" sz="1200" dirty="0" err="1">
                <a:solidFill>
                  <a:schemeClr val="bg1"/>
                </a:solidFill>
              </a:rPr>
              <a:t>виконання</a:t>
            </a:r>
            <a:r>
              <a:rPr lang="ru-RU" altLang="uk-UA" sz="1200" dirty="0">
                <a:solidFill>
                  <a:schemeClr val="bg1"/>
                </a:solidFill>
              </a:rPr>
              <a:t> </a:t>
            </a:r>
            <a:r>
              <a:rPr lang="ru-RU" altLang="uk-UA" sz="1200" dirty="0" err="1">
                <a:solidFill>
                  <a:schemeClr val="bg1"/>
                </a:solidFill>
              </a:rPr>
              <a:t>покупцем</a:t>
            </a:r>
            <a:r>
              <a:rPr lang="ru-RU" altLang="uk-UA" sz="1200" dirty="0">
                <a:solidFill>
                  <a:schemeClr val="bg1"/>
                </a:solidFill>
              </a:rPr>
              <a:t> </a:t>
            </a:r>
            <a:r>
              <a:rPr lang="ru-RU" altLang="uk-UA" sz="1200" dirty="0" err="1">
                <a:solidFill>
                  <a:schemeClr val="bg1"/>
                </a:solidFill>
              </a:rPr>
              <a:t>договірних</a:t>
            </a:r>
            <a:r>
              <a:rPr lang="ru-RU" altLang="uk-UA" sz="1200" dirty="0">
                <a:solidFill>
                  <a:schemeClr val="bg1"/>
                </a:solidFill>
              </a:rPr>
              <a:t> </a:t>
            </a:r>
            <a:r>
              <a:rPr lang="ru-RU" altLang="uk-UA" sz="1200" dirty="0" err="1">
                <a:solidFill>
                  <a:schemeClr val="bg1"/>
                </a:solidFill>
              </a:rPr>
              <a:t>зобов’язань</a:t>
            </a:r>
            <a:endParaRPr lang="uk-UA" altLang="uk-UA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12" name="TextBox 23"/>
          <p:cNvSpPr txBox="1">
            <a:spLocks noChangeArrowheads="1"/>
          </p:cNvSpPr>
          <p:nvPr/>
        </p:nvSpPr>
        <p:spPr bwMode="auto">
          <a:xfrm>
            <a:off x="4151314" y="1341438"/>
            <a:ext cx="1368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uk-UA" sz="1800"/>
              <a:t>ФОТО ДО </a:t>
            </a:r>
            <a:endParaRPr lang="ru-RU" altLang="uk-UA" sz="1800"/>
          </a:p>
        </p:txBody>
      </p:sp>
      <p:sp>
        <p:nvSpPr>
          <p:cNvPr id="4113" name="TextBox 26"/>
          <p:cNvSpPr txBox="1">
            <a:spLocks noChangeArrowheads="1"/>
          </p:cNvSpPr>
          <p:nvPr/>
        </p:nvSpPr>
        <p:spPr bwMode="auto">
          <a:xfrm>
            <a:off x="7896226" y="4868864"/>
            <a:ext cx="1800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uk-UA" sz="1800"/>
              <a:t>ФОТО ПІСЛЯ </a:t>
            </a:r>
            <a:endParaRPr lang="ru-RU" altLang="uk-UA" sz="1800"/>
          </a:p>
        </p:txBody>
      </p:sp>
      <p:pic>
        <p:nvPicPr>
          <p:cNvPr id="411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798" y="207964"/>
            <a:ext cx="4161332" cy="3075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898" y="3526643"/>
            <a:ext cx="43268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10988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Широкоэкранный</PresentationFormat>
  <Paragraphs>13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БІЛЕНКО Юлія Олександрівна</dc:creator>
  <cp:lastModifiedBy>БІЛЕНКО Юлія Олександрівна</cp:lastModifiedBy>
  <cp:revision>1</cp:revision>
  <dcterms:created xsi:type="dcterms:W3CDTF">2024-07-15T14:05:22Z</dcterms:created>
  <dcterms:modified xsi:type="dcterms:W3CDTF">2024-07-15T14:05:34Z</dcterms:modified>
</cp:coreProperties>
</file>