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-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05E5F-C36D-4CA8-A084-66684EF99D3A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B2735-771F-401F-9862-D192773F2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459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4A2F5-63DB-4CF3-BDC6-317FCF9B048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854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174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88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414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91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166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255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762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232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475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80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299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7883B-CA2F-460C-BCFA-3E9DA193C34C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72D5A-C2C5-4D16-9A48-9C3A0251D8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098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1639" y="3503613"/>
            <a:ext cx="1093787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5426" y="206607"/>
            <a:ext cx="1093788" cy="3094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-7143" y="0"/>
            <a:ext cx="1536700" cy="6858000"/>
          </a:xfrm>
          <a:prstGeom prst="rect">
            <a:avLst/>
          </a:prstGeom>
          <a:solidFill>
            <a:srgbClr val="2388DA"/>
          </a:solidFill>
          <a:ln>
            <a:solidFill>
              <a:srgbClr val="2388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endParaRPr lang="uk-UA">
              <a:solidFill>
                <a:prstClr val="black"/>
              </a:solidFill>
              <a:latin typeface="Century Gothic" panose="020B0502020202020204"/>
            </a:endParaRPr>
          </a:p>
        </p:txBody>
      </p:sp>
      <p:pic>
        <p:nvPicPr>
          <p:cNvPr id="8197" name="Рисунок 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7143" y="98158"/>
            <a:ext cx="1547813" cy="48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01908" y="206606"/>
            <a:ext cx="4092964" cy="3087687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7669214" y="3521075"/>
            <a:ext cx="4102959" cy="3143250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6034739" y="1552270"/>
            <a:ext cx="936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>
                <a:solidFill>
                  <a:srgbClr val="2388DA"/>
                </a:solidFill>
                <a:latin typeface="Century Gothic" pitchFamily="34" charset="0"/>
              </a:rPr>
              <a:t>БУЛО</a:t>
            </a:r>
          </a:p>
        </p:txBody>
      </p:sp>
      <p:sp>
        <p:nvSpPr>
          <p:cNvPr id="8202" name="TextBox 23"/>
          <p:cNvSpPr txBox="1">
            <a:spLocks noChangeArrowheads="1"/>
          </p:cNvSpPr>
          <p:nvPr/>
        </p:nvSpPr>
        <p:spPr bwMode="auto">
          <a:xfrm>
            <a:off x="6274930" y="4860965"/>
            <a:ext cx="1152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rgbClr val="2388DA"/>
                </a:solidFill>
                <a:latin typeface="Century Gothic" pitchFamily="34" charset="0"/>
              </a:rPr>
              <a:t>СТАЛО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154363" y="3503613"/>
            <a:ext cx="2233612" cy="316071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uk-UA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47814" y="1858964"/>
            <a:ext cx="18176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uk-UA" sz="2800" dirty="0"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39076" y="261940"/>
            <a:ext cx="2606675" cy="3032354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tx1"/>
                </a:solidFill>
                <a:latin typeface="Century Gothic" panose="020B0502020202020204" pitchFamily="34" charset="0"/>
              </a:rPr>
              <a:t>Об’єкт незавершеного будівництва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839076" y="207964"/>
            <a:ext cx="3933097" cy="3086329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ЄМК ДП «</a:t>
            </a:r>
            <a:r>
              <a:rPr lang="ru-RU" sz="1600" b="1" dirty="0" err="1">
                <a:solidFill>
                  <a:schemeClr val="tx1"/>
                </a:solidFill>
              </a:rPr>
              <a:t>Волинський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експертно-технічний</a:t>
            </a:r>
            <a:r>
              <a:rPr lang="ru-RU" sz="1600" b="1" dirty="0">
                <a:solidFill>
                  <a:schemeClr val="tx1"/>
                </a:solidFill>
              </a:rPr>
              <a:t> центр </a:t>
            </a:r>
            <a:r>
              <a:rPr lang="ru-RU" sz="1600" b="1" dirty="0" err="1">
                <a:solidFill>
                  <a:schemeClr val="tx1"/>
                </a:solidFill>
              </a:rPr>
              <a:t>Держпраці</a:t>
            </a:r>
            <a:r>
              <a:rPr lang="ru-RU" sz="1600" b="1" dirty="0">
                <a:solidFill>
                  <a:schemeClr val="tx1"/>
                </a:solidFill>
              </a:rPr>
              <a:t>»                                            (694,9 м</a:t>
            </a:r>
            <a:r>
              <a:rPr lang="ru-RU" sz="1600" b="1" baseline="30000" dirty="0">
                <a:solidFill>
                  <a:schemeClr val="tx1"/>
                </a:solidFill>
              </a:rPr>
              <a:t>2</a:t>
            </a:r>
            <a:r>
              <a:rPr lang="ru-RU" sz="1600" b="1" dirty="0">
                <a:solidFill>
                  <a:schemeClr val="tx1"/>
                </a:solidFill>
              </a:rPr>
              <a:t>,  </a:t>
            </a:r>
            <a:r>
              <a:rPr lang="ru-RU" sz="1600" b="1" dirty="0" err="1">
                <a:solidFill>
                  <a:schemeClr val="tx1"/>
                </a:solidFill>
              </a:rPr>
              <a:t>Волинська</a:t>
            </a:r>
            <a:r>
              <a:rPr lang="ru-RU" sz="1600" b="1" dirty="0">
                <a:solidFill>
                  <a:schemeClr val="tx1"/>
                </a:solidFill>
              </a:rPr>
              <a:t> обл., м. </a:t>
            </a:r>
            <a:r>
              <a:rPr lang="ru-RU" sz="1600" b="1" dirty="0" err="1">
                <a:solidFill>
                  <a:schemeClr val="tx1"/>
                </a:solidFill>
              </a:rPr>
              <a:t>Луцьк</a:t>
            </a:r>
            <a:r>
              <a:rPr lang="ru-RU" sz="1600" b="1" dirty="0">
                <a:solidFill>
                  <a:schemeClr val="tx1"/>
                </a:solidFill>
              </a:rPr>
              <a:t>, </a:t>
            </a:r>
            <a:r>
              <a:rPr lang="ru-RU" sz="1600" b="1" dirty="0" err="1">
                <a:solidFill>
                  <a:schemeClr val="tx1"/>
                </a:solidFill>
              </a:rPr>
              <a:t>вул</a:t>
            </a:r>
            <a:r>
              <a:rPr lang="ru-RU" sz="1600" b="1" dirty="0">
                <a:solidFill>
                  <a:schemeClr val="tx1"/>
                </a:solidFill>
              </a:rPr>
              <a:t>. Кравчука 22в)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691145" y="3501009"/>
            <a:ext cx="3696832" cy="316331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b="1" dirty="0" err="1">
                <a:solidFill>
                  <a:schemeClr val="tx1"/>
                </a:solidFill>
              </a:rPr>
              <a:t>ТзОВ</a:t>
            </a:r>
            <a:r>
              <a:rPr lang="uk-UA" sz="1400" b="1" dirty="0">
                <a:solidFill>
                  <a:schemeClr val="tx1"/>
                </a:solidFill>
              </a:rPr>
              <a:t> «ХОЛДІНГОВА </a:t>
            </a:r>
            <a:r>
              <a:rPr lang="uk-UA" sz="1400" b="1" dirty="0">
                <a:solidFill>
                  <a:schemeClr val="tx1"/>
                </a:solidFill>
              </a:rPr>
              <a:t>КОМПАНІЯ "</a:t>
            </a:r>
            <a:r>
              <a:rPr lang="uk-UA" sz="1400" b="1" dirty="0">
                <a:solidFill>
                  <a:schemeClr val="tx1"/>
                </a:solidFill>
              </a:rPr>
              <a:t>ЄВРОХОЛДІНГ»</a:t>
            </a:r>
            <a:r>
              <a:rPr lang="uk-UA" sz="1400" dirty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uk-UA" sz="1100" b="1" dirty="0">
                <a:solidFill>
                  <a:schemeClr val="tx1"/>
                </a:solidFill>
              </a:rPr>
              <a:t>Види діяльності:</a:t>
            </a:r>
          </a:p>
          <a:p>
            <a:pPr algn="just">
              <a:defRPr/>
            </a:pPr>
            <a:r>
              <a:rPr lang="uk-UA" sz="1100" b="1" dirty="0">
                <a:solidFill>
                  <a:schemeClr val="tx1"/>
                </a:solidFill>
              </a:rPr>
              <a:t>- технічні випробування та  дослідження (основний);</a:t>
            </a:r>
          </a:p>
          <a:p>
            <a:pPr algn="just">
              <a:defRPr/>
            </a:pPr>
            <a:r>
              <a:rPr lang="uk-UA" sz="1100" b="1" dirty="0">
                <a:solidFill>
                  <a:schemeClr val="tx1"/>
                </a:solidFill>
              </a:rPr>
              <a:t>- діяльність у сфері інжинірингу, геології та геодезії, надання послуг технічного консультування в цих сферах; </a:t>
            </a:r>
          </a:p>
          <a:p>
            <a:pPr algn="just">
              <a:defRPr/>
            </a:pPr>
            <a:r>
              <a:rPr lang="uk-UA" sz="1100" b="1" dirty="0">
                <a:solidFill>
                  <a:schemeClr val="tx1"/>
                </a:solidFill>
              </a:rPr>
              <a:t>- дослідження й експериментальні розробки у сфері інших природних і технічних наук;</a:t>
            </a:r>
          </a:p>
          <a:p>
            <a:pPr algn="just">
              <a:defRPr/>
            </a:pPr>
            <a:r>
              <a:rPr lang="uk-UA" sz="1100" b="1" dirty="0">
                <a:solidFill>
                  <a:schemeClr val="tx1"/>
                </a:solidFill>
              </a:rPr>
              <a:t>- інша професійна, наукова та технічна діяльність, </a:t>
            </a:r>
            <a:r>
              <a:rPr lang="uk-UA" sz="1100" b="1" dirty="0" err="1">
                <a:solidFill>
                  <a:schemeClr val="tx1"/>
                </a:solidFill>
              </a:rPr>
              <a:t>н.в.і.у</a:t>
            </a:r>
            <a:r>
              <a:rPr lang="uk-UA" sz="1100" b="1" dirty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uk-UA" sz="1100" b="1" dirty="0">
                <a:solidFill>
                  <a:schemeClr val="tx1"/>
                </a:solidFill>
              </a:rPr>
              <a:t> </a:t>
            </a:r>
            <a:r>
              <a:rPr lang="uk-UA" sz="1100" b="1" dirty="0">
                <a:solidFill>
                  <a:schemeClr val="tx1"/>
                </a:solidFill>
              </a:rPr>
              <a:t>   З моменту набуття права власності на об</a:t>
            </a:r>
            <a:r>
              <a:rPr lang="en-US" sz="1100" b="1" dirty="0">
                <a:solidFill>
                  <a:schemeClr val="tx1"/>
                </a:solidFill>
              </a:rPr>
              <a:t>’</a:t>
            </a:r>
            <a:r>
              <a:rPr lang="uk-UA" sz="1100" b="1" dirty="0" err="1">
                <a:solidFill>
                  <a:schemeClr val="tx1"/>
                </a:solidFill>
              </a:rPr>
              <a:t>єкт</a:t>
            </a:r>
            <a:r>
              <a:rPr lang="uk-UA" sz="1100" b="1" dirty="0">
                <a:solidFill>
                  <a:schemeClr val="tx1"/>
                </a:solidFill>
              </a:rPr>
              <a:t> приватизації (25.08.2022) збережено основні види діяльності.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8210" name="TextBox 18"/>
          <p:cNvSpPr txBox="1">
            <a:spLocks noChangeArrowheads="1"/>
          </p:cNvSpPr>
          <p:nvPr/>
        </p:nvSpPr>
        <p:spPr bwMode="auto">
          <a:xfrm>
            <a:off x="-57463" y="1165783"/>
            <a:ext cx="1619672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ДКП від 02.07.2021 № 829 </a:t>
            </a:r>
            <a:endParaRPr lang="uk-UA" sz="800" b="1" dirty="0">
              <a:solidFill>
                <a:schemeClr val="bg1"/>
              </a:solidFill>
            </a:endParaRPr>
          </a:p>
          <a:p>
            <a:pPr algn="ctr"/>
            <a:r>
              <a:rPr lang="uk-UA" sz="1200" b="1" dirty="0">
                <a:solidFill>
                  <a:schemeClr val="bg1"/>
                </a:solidFill>
              </a:rPr>
              <a:t>Умови продажу:</a:t>
            </a:r>
          </a:p>
          <a:p>
            <a:pPr algn="ctr"/>
            <a:endParaRPr lang="uk-UA" sz="1200" b="1" dirty="0">
              <a:solidFill>
                <a:schemeClr val="bg1"/>
              </a:solidFill>
            </a:endParaRPr>
          </a:p>
          <a:p>
            <a:pPr algn="ctr"/>
            <a:r>
              <a:rPr lang="uk-UA" sz="1200" b="1" dirty="0">
                <a:solidFill>
                  <a:schemeClr val="bg1"/>
                </a:solidFill>
              </a:rPr>
              <a:t>-  </a:t>
            </a:r>
            <a:r>
              <a:rPr lang="uk-UA" sz="1200" b="1" dirty="0">
                <a:solidFill>
                  <a:schemeClr val="bg1"/>
                </a:solidFill>
              </a:rPr>
              <a:t>збереження основних видів діяльності підприємства протягом </a:t>
            </a:r>
            <a:r>
              <a:rPr lang="uk-UA" sz="1200" b="1" dirty="0">
                <a:solidFill>
                  <a:schemeClr val="bg1"/>
                </a:solidFill>
              </a:rPr>
              <a:t>1 </a:t>
            </a:r>
            <a:r>
              <a:rPr lang="uk-UA" sz="1200" b="1" dirty="0">
                <a:solidFill>
                  <a:schemeClr val="bg1"/>
                </a:solidFill>
              </a:rPr>
              <a:t>року;</a:t>
            </a:r>
            <a:endParaRPr lang="ru-RU" sz="1200" b="1" dirty="0">
              <a:solidFill>
                <a:schemeClr val="bg1"/>
              </a:solidFill>
            </a:endParaRPr>
          </a:p>
          <a:p>
            <a:pPr algn="ctr"/>
            <a:r>
              <a:rPr lang="uk-UA" sz="1200" b="1" dirty="0">
                <a:solidFill>
                  <a:schemeClr val="bg1"/>
                </a:solidFill>
              </a:rPr>
              <a:t>- погашення протягом </a:t>
            </a:r>
            <a:r>
              <a:rPr lang="uk-UA" sz="1200" b="1" dirty="0">
                <a:solidFill>
                  <a:schemeClr val="bg1"/>
                </a:solidFill>
              </a:rPr>
              <a:t>6 </a:t>
            </a:r>
            <a:r>
              <a:rPr lang="uk-UA" sz="1200" b="1" dirty="0">
                <a:solidFill>
                  <a:schemeClr val="bg1"/>
                </a:solidFill>
              </a:rPr>
              <a:t>місяців боргів із заробітної плати та перед бюджетом, простроченої </a:t>
            </a:r>
            <a:r>
              <a:rPr lang="uk-UA" sz="1200" b="1" dirty="0">
                <a:solidFill>
                  <a:schemeClr val="bg1"/>
                </a:solidFill>
              </a:rPr>
              <a:t>кредиторської заборгованості </a:t>
            </a:r>
            <a:r>
              <a:rPr lang="uk-UA" sz="1200" b="1" dirty="0">
                <a:solidFill>
                  <a:schemeClr val="bg1"/>
                </a:solidFill>
              </a:rPr>
              <a:t>у розмірі, що складеться на дату </a:t>
            </a:r>
            <a:r>
              <a:rPr lang="uk-UA" sz="1200" b="1" dirty="0">
                <a:solidFill>
                  <a:schemeClr val="bg1"/>
                </a:solidFill>
              </a:rPr>
              <a:t>підписання </a:t>
            </a:r>
            <a:r>
              <a:rPr lang="uk-UA" sz="1200" b="1" dirty="0" err="1">
                <a:solidFill>
                  <a:schemeClr val="bg1"/>
                </a:solidFill>
              </a:rPr>
              <a:t>акта</a:t>
            </a:r>
            <a:r>
              <a:rPr lang="uk-UA" sz="1200" b="1" dirty="0">
                <a:solidFill>
                  <a:schemeClr val="bg1"/>
                </a:solidFill>
              </a:rPr>
              <a:t> приймання-передачі;</a:t>
            </a:r>
            <a:endParaRPr lang="ru-RU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uk-UA" sz="1200" b="1" dirty="0">
                <a:solidFill>
                  <a:schemeClr val="bg1"/>
                </a:solidFill>
              </a:rPr>
              <a:t>недопущення </a:t>
            </a:r>
            <a:r>
              <a:rPr lang="uk-UA" sz="1200" b="1" dirty="0">
                <a:solidFill>
                  <a:schemeClr val="bg1"/>
                </a:solidFill>
              </a:rPr>
              <a:t>звільнення </a:t>
            </a:r>
            <a:r>
              <a:rPr lang="uk-UA" sz="1200" b="1" dirty="0">
                <a:solidFill>
                  <a:schemeClr val="bg1"/>
                </a:solidFill>
              </a:rPr>
              <a:t>працівників ДП з </a:t>
            </a:r>
            <a:r>
              <a:rPr lang="uk-UA" sz="1200" b="1" dirty="0">
                <a:solidFill>
                  <a:schemeClr val="bg1"/>
                </a:solidFill>
              </a:rPr>
              <a:t>ініціативи покупця чи уповноваженого ним </a:t>
            </a:r>
            <a:r>
              <a:rPr lang="uk-UA" sz="1200" b="1" dirty="0">
                <a:solidFill>
                  <a:schemeClr val="bg1"/>
                </a:solidFill>
              </a:rPr>
              <a:t>органу протягом 6 </a:t>
            </a:r>
            <a:r>
              <a:rPr lang="uk-UA" sz="1200" b="1" dirty="0">
                <a:solidFill>
                  <a:schemeClr val="bg1"/>
                </a:solidFill>
              </a:rPr>
              <a:t>місяців.</a:t>
            </a:r>
            <a:endParaRPr lang="ru-RU" sz="1200" b="1" dirty="0">
              <a:solidFill>
                <a:schemeClr val="bg1"/>
              </a:solidFill>
            </a:endParaRPr>
          </a:p>
          <a:p>
            <a:pPr algn="ctr"/>
            <a:endParaRPr lang="uk-UA" sz="1100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96200" y="48691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ФОТО ПІСЛЯ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" t="1583" r="15275"/>
          <a:stretch/>
        </p:blipFill>
        <p:spPr>
          <a:xfrm>
            <a:off x="1783569" y="270738"/>
            <a:ext cx="3929641" cy="293295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/>
          <a:stretch/>
        </p:blipFill>
        <p:spPr>
          <a:xfrm>
            <a:off x="7755467" y="3617751"/>
            <a:ext cx="3953731" cy="292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549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Широкоэкранный</PresentationFormat>
  <Paragraphs>19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БІЛЕНКО Юлія Олександрівна</dc:creator>
  <cp:lastModifiedBy>БІЛЕНКО Юлія Олександрівна</cp:lastModifiedBy>
  <cp:revision>1</cp:revision>
  <dcterms:created xsi:type="dcterms:W3CDTF">2024-07-15T14:11:01Z</dcterms:created>
  <dcterms:modified xsi:type="dcterms:W3CDTF">2024-07-15T14:11:09Z</dcterms:modified>
</cp:coreProperties>
</file>