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83C79-2C10-423C-9C7C-7E6D585E56C8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5E7F-6EAF-43ED-84E8-FF4F5CE3A5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25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8E28F-6C98-4CA4-BD5C-051C7A9B2196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81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472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498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653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898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45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377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64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021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930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722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616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7843-41CA-48A7-AED8-088A5EF4EB67}" type="datetimeFigureOut">
              <a:rPr lang="uk-UA" smtClean="0"/>
              <a:t>15.07.2024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62FE-A0B9-41F5-85CE-3FD0E4A6CA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59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1639" y="3503613"/>
            <a:ext cx="1222159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7500" y="207964"/>
            <a:ext cx="122870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94" y="0"/>
            <a:ext cx="1536700" cy="6858000"/>
          </a:xfrm>
          <a:prstGeom prst="rect">
            <a:avLst/>
          </a:prstGeom>
          <a:solidFill>
            <a:srgbClr val="2388DA"/>
          </a:solidFill>
          <a:ln>
            <a:solidFill>
              <a:srgbClr val="2388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endParaRPr lang="uk-UA">
              <a:solidFill>
                <a:prstClr val="black"/>
              </a:solidFill>
              <a:latin typeface="Century Gothic" panose="020B0502020202020204"/>
            </a:endParaRPr>
          </a:p>
        </p:txBody>
      </p:sp>
      <p:pic>
        <p:nvPicPr>
          <p:cNvPr id="8197" name="Рисунок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5159" y="0"/>
            <a:ext cx="15478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838540" y="166256"/>
            <a:ext cx="4339001" cy="3087687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7579605" y="3512344"/>
            <a:ext cx="4186409" cy="3143250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6199187" y="1525434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>
                <a:solidFill>
                  <a:srgbClr val="2388DA"/>
                </a:solidFill>
                <a:latin typeface="Century Gothic" pitchFamily="34" charset="0"/>
              </a:rPr>
              <a:t>БУЛО</a:t>
            </a:r>
          </a:p>
        </p:txBody>
      </p:sp>
      <p:sp>
        <p:nvSpPr>
          <p:cNvPr id="8202" name="TextBox 23"/>
          <p:cNvSpPr txBox="1">
            <a:spLocks noChangeArrowheads="1"/>
          </p:cNvSpPr>
          <p:nvPr/>
        </p:nvSpPr>
        <p:spPr bwMode="auto">
          <a:xfrm>
            <a:off x="6174423" y="4869160"/>
            <a:ext cx="115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>
                <a:solidFill>
                  <a:srgbClr val="2388DA"/>
                </a:solidFill>
                <a:latin typeface="Century Gothic" pitchFamily="34" charset="0"/>
              </a:rPr>
              <a:t>СТАЛО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54363" y="3503613"/>
            <a:ext cx="2233612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uk-UA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47814" y="1858964"/>
            <a:ext cx="18176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uk-UA" sz="2800" dirty="0"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08414" y="261939"/>
            <a:ext cx="2337337" cy="310038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entury Gothic" panose="020B0502020202020204" pitchFamily="34" charset="0"/>
              </a:rPr>
              <a:t>Об’єкт незавершеного будівництва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108414" y="207963"/>
            <a:ext cx="3657600" cy="315436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ЄМК ДП «</a:t>
            </a:r>
            <a:r>
              <a:rPr lang="ru-RU" sz="1600" b="1" dirty="0" err="1">
                <a:solidFill>
                  <a:schemeClr val="tx1"/>
                </a:solidFill>
              </a:rPr>
              <a:t>Закарпатське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вертолітне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виробниче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об’єднання</a:t>
            </a:r>
            <a:r>
              <a:rPr lang="ru-RU" sz="1600" b="1" dirty="0">
                <a:solidFill>
                  <a:schemeClr val="tx1"/>
                </a:solidFill>
              </a:rPr>
              <a:t>»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(28 794,5 </a:t>
            </a:r>
            <a:r>
              <a:rPr lang="uk-UA" sz="1600" b="1" dirty="0">
                <a:solidFill>
                  <a:schemeClr val="tx1"/>
                </a:solidFill>
              </a:rPr>
              <a:t>м², </a:t>
            </a:r>
            <a:r>
              <a:rPr lang="ru-RU" sz="1600" b="1" dirty="0" err="1">
                <a:solidFill>
                  <a:schemeClr val="tx1"/>
                </a:solidFill>
              </a:rPr>
              <a:t>Закарпатська</a:t>
            </a:r>
            <a:r>
              <a:rPr lang="ru-RU" sz="1600" b="1" dirty="0">
                <a:solidFill>
                  <a:schemeClr val="tx1"/>
                </a:solidFill>
              </a:rPr>
              <a:t> обл., </a:t>
            </a:r>
            <a:r>
              <a:rPr lang="ru-RU" sz="1600" b="1" dirty="0" err="1">
                <a:solidFill>
                  <a:schemeClr val="tx1"/>
                </a:solidFill>
              </a:rPr>
              <a:t>Тячівський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р-н, </a:t>
            </a:r>
            <a:r>
              <a:rPr lang="ru-RU" sz="1600" b="1" dirty="0" err="1">
                <a:solidFill>
                  <a:schemeClr val="tx1"/>
                </a:solidFill>
              </a:rPr>
              <a:t>смт</a:t>
            </a:r>
            <a:r>
              <a:rPr lang="ru-RU" sz="1600" b="1" dirty="0">
                <a:solidFill>
                  <a:schemeClr val="tx1"/>
                </a:solidFill>
              </a:rPr>
              <a:t>. </a:t>
            </a:r>
            <a:r>
              <a:rPr lang="ru-RU" sz="1600" b="1" dirty="0">
                <a:solidFill>
                  <a:schemeClr val="tx1"/>
                </a:solidFill>
              </a:rPr>
              <a:t>Дубове, </a:t>
            </a:r>
            <a:r>
              <a:rPr lang="ru-RU" sz="1600" b="1" dirty="0" err="1">
                <a:solidFill>
                  <a:schemeClr val="tx1"/>
                </a:solidFill>
              </a:rPr>
              <a:t>вул</a:t>
            </a:r>
            <a:r>
              <a:rPr lang="ru-RU" sz="1600" b="1" dirty="0">
                <a:solidFill>
                  <a:schemeClr val="tx1"/>
                </a:solidFill>
              </a:rPr>
              <a:t>. </a:t>
            </a:r>
            <a:r>
              <a:rPr lang="ru-RU" sz="1600" b="1" dirty="0" err="1">
                <a:solidFill>
                  <a:schemeClr val="tx1"/>
                </a:solidFill>
              </a:rPr>
              <a:t>Заводська</a:t>
            </a:r>
            <a:r>
              <a:rPr lang="ru-RU" sz="1600" b="1" dirty="0">
                <a:solidFill>
                  <a:schemeClr val="tx1"/>
                </a:solidFill>
              </a:rPr>
              <a:t>, </a:t>
            </a:r>
            <a:r>
              <a:rPr lang="ru-RU" sz="1600" b="1" dirty="0">
                <a:solidFill>
                  <a:schemeClr val="tx1"/>
                </a:solidFill>
              </a:rPr>
              <a:t>8)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38540" y="3503613"/>
            <a:ext cx="3549435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</a:rPr>
              <a:t>Товариство</a:t>
            </a:r>
            <a:r>
              <a:rPr lang="ru-RU" sz="1400" b="1" dirty="0">
                <a:solidFill>
                  <a:schemeClr val="tx1"/>
                </a:solidFill>
              </a:rPr>
              <a:t> з </a:t>
            </a:r>
            <a:r>
              <a:rPr lang="ru-RU" sz="1400" b="1" dirty="0" err="1">
                <a:solidFill>
                  <a:schemeClr val="tx1"/>
                </a:solidFill>
              </a:rPr>
              <a:t>обмеженою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відповідальністю</a:t>
            </a:r>
            <a:r>
              <a:rPr lang="ru-RU" sz="1400" b="1" dirty="0">
                <a:solidFill>
                  <a:schemeClr val="tx1"/>
                </a:solidFill>
              </a:rPr>
              <a:t> «КВАРЦСОЛЮТ».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Вид </a:t>
            </a:r>
            <a:r>
              <a:rPr lang="ru-RU" sz="1400" b="1" dirty="0" err="1">
                <a:solidFill>
                  <a:schemeClr val="tx1"/>
                </a:solidFill>
              </a:rPr>
              <a:t>діяльності</a:t>
            </a:r>
            <a:r>
              <a:rPr lang="ru-RU" sz="1400" b="1" dirty="0">
                <a:solidFill>
                  <a:schemeClr val="tx1"/>
                </a:solidFill>
              </a:rPr>
              <a:t>: </a:t>
            </a:r>
            <a:r>
              <a:rPr lang="ru-RU" sz="1400" b="1" dirty="0" err="1">
                <a:solidFill>
                  <a:schemeClr val="tx1"/>
                </a:solidFill>
              </a:rPr>
              <a:t>оптова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торгівля</a:t>
            </a:r>
            <a:r>
              <a:rPr lang="ru-RU" sz="1400" b="1" dirty="0">
                <a:solidFill>
                  <a:schemeClr val="tx1"/>
                </a:solidFill>
              </a:rPr>
              <a:t> твердим, </a:t>
            </a:r>
            <a:r>
              <a:rPr lang="ru-RU" sz="1400" b="1" dirty="0" err="1">
                <a:solidFill>
                  <a:schemeClr val="tx1"/>
                </a:solidFill>
              </a:rPr>
              <a:t>рідким</a:t>
            </a:r>
            <a:r>
              <a:rPr lang="ru-RU" sz="1400" b="1" dirty="0">
                <a:solidFill>
                  <a:schemeClr val="tx1"/>
                </a:solidFill>
              </a:rPr>
              <a:t>, </a:t>
            </a:r>
            <a:r>
              <a:rPr lang="ru-RU" sz="1400" b="1" dirty="0" err="1">
                <a:solidFill>
                  <a:schemeClr val="tx1"/>
                </a:solidFill>
              </a:rPr>
              <a:t>газоподібним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паливом</a:t>
            </a:r>
            <a:r>
              <a:rPr lang="ru-RU" sz="1400" b="1" dirty="0">
                <a:solidFill>
                  <a:schemeClr val="tx1"/>
                </a:solidFill>
              </a:rPr>
              <a:t> і </a:t>
            </a:r>
            <a:r>
              <a:rPr lang="ru-RU" sz="1400" b="1" dirty="0" err="1">
                <a:solidFill>
                  <a:schemeClr val="tx1"/>
                </a:solidFill>
              </a:rPr>
              <a:t>подібними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продуктами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400" b="1" dirty="0" err="1">
                <a:solidFill>
                  <a:schemeClr val="tx1"/>
                </a:solidFill>
              </a:rPr>
              <a:t>Покупцем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здійснюються</a:t>
            </a:r>
            <a:r>
              <a:rPr lang="ru-RU" sz="1400" b="1" dirty="0">
                <a:solidFill>
                  <a:schemeClr val="tx1"/>
                </a:solidFill>
              </a:rPr>
              <a:t> заходи </a:t>
            </a:r>
            <a:r>
              <a:rPr lang="ru-RU" sz="1400" b="1" dirty="0" err="1">
                <a:solidFill>
                  <a:schemeClr val="tx1"/>
                </a:solidFill>
              </a:rPr>
              <a:t>щодо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припипиненя</a:t>
            </a:r>
            <a:r>
              <a:rPr lang="ru-RU" sz="1400" b="1" dirty="0">
                <a:solidFill>
                  <a:schemeClr val="tx1"/>
                </a:solidFill>
              </a:rPr>
              <a:t> державного </a:t>
            </a:r>
            <a:r>
              <a:rPr lang="ru-RU" sz="1400" b="1" dirty="0" err="1">
                <a:solidFill>
                  <a:schemeClr val="tx1"/>
                </a:solidFill>
              </a:rPr>
              <a:t>підприємства</a:t>
            </a:r>
            <a:r>
              <a:rPr lang="ru-RU" sz="1400" b="1" dirty="0">
                <a:solidFill>
                  <a:schemeClr val="tx1"/>
                </a:solidFill>
              </a:rPr>
              <a:t>, яке </a:t>
            </a:r>
            <a:r>
              <a:rPr lang="ru-RU" sz="1400" b="1" dirty="0" err="1">
                <a:solidFill>
                  <a:schemeClr val="tx1"/>
                </a:solidFill>
              </a:rPr>
              <a:t>наразі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перебуває</a:t>
            </a:r>
            <a:r>
              <a:rPr lang="ru-RU" sz="1400" b="1" dirty="0">
                <a:solidFill>
                  <a:schemeClr val="tx1"/>
                </a:solidFill>
              </a:rPr>
              <a:t> в </a:t>
            </a:r>
            <a:r>
              <a:rPr lang="ru-RU" sz="1400" b="1" dirty="0" err="1">
                <a:solidFill>
                  <a:schemeClr val="tx1"/>
                </a:solidFill>
              </a:rPr>
              <a:t>стані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припинення</a:t>
            </a:r>
            <a:r>
              <a:rPr lang="ru-RU" sz="1400" b="1" dirty="0">
                <a:solidFill>
                  <a:schemeClr val="tx1"/>
                </a:solidFill>
              </a:rPr>
              <a:t> шляхом </a:t>
            </a:r>
            <a:r>
              <a:rPr lang="ru-RU" sz="1400" b="1" dirty="0" err="1">
                <a:solidFill>
                  <a:schemeClr val="tx1"/>
                </a:solidFill>
              </a:rPr>
              <a:t>ліквідації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  <a:p>
            <a:pPr algn="ctr">
              <a:defRPr/>
            </a:pP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8210" name="TextBox 18"/>
          <p:cNvSpPr txBox="1">
            <a:spLocks noChangeArrowheads="1"/>
          </p:cNvSpPr>
          <p:nvPr/>
        </p:nvSpPr>
        <p:spPr bwMode="auto">
          <a:xfrm>
            <a:off x="0" y="856357"/>
            <a:ext cx="144303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FFFFFF"/>
                </a:solidFill>
              </a:rPr>
              <a:t>ДКП </a:t>
            </a:r>
            <a:r>
              <a:rPr lang="ru-RU" sz="1200" b="1" dirty="0" err="1">
                <a:solidFill>
                  <a:srgbClr val="FFFFFF"/>
                </a:solidFill>
              </a:rPr>
              <a:t>від</a:t>
            </a:r>
            <a:r>
              <a:rPr lang="ru-RU" sz="1200" b="1" dirty="0">
                <a:solidFill>
                  <a:srgbClr val="FFFFFF"/>
                </a:solidFill>
              </a:rPr>
              <a:t> 19.07.2023р. №457/2</a:t>
            </a:r>
          </a:p>
          <a:p>
            <a:pPr algn="ctr"/>
            <a:endParaRPr lang="ru-RU" sz="1200" b="1" dirty="0">
              <a:solidFill>
                <a:srgbClr val="FFFFFF"/>
              </a:solidFill>
            </a:endParaRPr>
          </a:p>
          <a:p>
            <a:pPr algn="ctr"/>
            <a:r>
              <a:rPr lang="ru-RU" sz="1200" b="1" dirty="0" err="1">
                <a:solidFill>
                  <a:schemeClr val="bg1"/>
                </a:solidFill>
              </a:rPr>
              <a:t>Під</a:t>
            </a:r>
            <a:r>
              <a:rPr lang="ru-RU" sz="1200" b="1" dirty="0">
                <a:solidFill>
                  <a:schemeClr val="bg1"/>
                </a:solidFill>
              </a:rPr>
              <a:t> час </a:t>
            </a:r>
            <a:r>
              <a:rPr lang="ru-RU" sz="1200" b="1" dirty="0" err="1">
                <a:solidFill>
                  <a:schemeClr val="bg1"/>
                </a:solidFill>
              </a:rPr>
              <a:t>перевірки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виконання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покупцем</a:t>
            </a:r>
            <a:r>
              <a:rPr lang="ru-RU" sz="1200" b="1" dirty="0">
                <a:solidFill>
                  <a:schemeClr val="bg1"/>
                </a:solidFill>
              </a:rPr>
              <a:t> умов договору </a:t>
            </a:r>
            <a:r>
              <a:rPr lang="ru-RU" sz="1200" b="1" dirty="0" err="1">
                <a:solidFill>
                  <a:schemeClr val="bg1"/>
                </a:solidFill>
              </a:rPr>
              <a:t>купівлі</a:t>
            </a:r>
            <a:r>
              <a:rPr lang="ru-RU" sz="1200" b="1" dirty="0">
                <a:solidFill>
                  <a:schemeClr val="bg1"/>
                </a:solidFill>
              </a:rPr>
              <a:t>-продажу </a:t>
            </a:r>
            <a:r>
              <a:rPr lang="ru-RU" sz="1200" b="1" dirty="0" err="1">
                <a:solidFill>
                  <a:schemeClr val="bg1"/>
                </a:solidFill>
              </a:rPr>
              <a:t>встановлено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виконання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договірних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зобовязань</a:t>
            </a:r>
            <a:r>
              <a:rPr lang="ru-RU" sz="1200" b="1" dirty="0">
                <a:solidFill>
                  <a:schemeClr val="bg1"/>
                </a:solidFill>
              </a:rPr>
              <a:t> з </a:t>
            </a:r>
            <a:r>
              <a:rPr lang="ru-RU" sz="1200" b="1" dirty="0" err="1">
                <a:solidFill>
                  <a:schemeClr val="bg1"/>
                </a:solidFill>
              </a:rPr>
              <a:t>погашення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заборгованісті</a:t>
            </a:r>
            <a:r>
              <a:rPr lang="ru-RU" sz="1200" b="1" dirty="0">
                <a:solidFill>
                  <a:schemeClr val="bg1"/>
                </a:solidFill>
              </a:rPr>
              <a:t>, а </a:t>
            </a:r>
            <a:r>
              <a:rPr lang="ru-RU" sz="1200" b="1" dirty="0" err="1">
                <a:solidFill>
                  <a:schemeClr val="bg1"/>
                </a:solidFill>
              </a:rPr>
              <a:t>саме</a:t>
            </a:r>
            <a:r>
              <a:rPr lang="ru-RU" sz="1200" b="1" dirty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із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заробітної</a:t>
            </a:r>
            <a:r>
              <a:rPr lang="ru-RU" sz="1200" b="1" dirty="0">
                <a:solidFill>
                  <a:schemeClr val="bg1"/>
                </a:solidFill>
              </a:rPr>
              <a:t> плати 146 000,00 </a:t>
            </a:r>
            <a:r>
              <a:rPr lang="ru-RU" sz="1200" b="1" dirty="0" err="1">
                <a:solidFill>
                  <a:schemeClr val="bg1"/>
                </a:solidFill>
              </a:rPr>
              <a:t>грн</a:t>
            </a:r>
            <a:r>
              <a:rPr lang="ru-RU" sz="1200" b="1" dirty="0">
                <a:solidFill>
                  <a:schemeClr val="bg1"/>
                </a:solidFill>
              </a:rPr>
              <a:t>; </a:t>
            </a:r>
            <a:r>
              <a:rPr lang="ru-RU" sz="1200" b="1" dirty="0" err="1">
                <a:solidFill>
                  <a:schemeClr val="bg1"/>
                </a:solidFill>
              </a:rPr>
              <a:t>заборгованість</a:t>
            </a:r>
            <a:r>
              <a:rPr lang="ru-RU" sz="1200" b="1" dirty="0">
                <a:solidFill>
                  <a:schemeClr val="bg1"/>
                </a:solidFill>
              </a:rPr>
              <a:t> перед </a:t>
            </a:r>
            <a:r>
              <a:rPr lang="ru-RU" sz="1200" b="1" dirty="0" err="1">
                <a:solidFill>
                  <a:schemeClr val="bg1"/>
                </a:solidFill>
              </a:rPr>
              <a:t>державним</a:t>
            </a:r>
            <a:r>
              <a:rPr lang="ru-RU" sz="1200" b="1" dirty="0">
                <a:solidFill>
                  <a:schemeClr val="bg1"/>
                </a:solidFill>
              </a:rPr>
              <a:t> бюджетом - 7 906 100,45 </a:t>
            </a:r>
            <a:r>
              <a:rPr lang="ru-RU" sz="1200" b="1" dirty="0" err="1">
                <a:solidFill>
                  <a:schemeClr val="bg1"/>
                </a:solidFill>
              </a:rPr>
              <a:t>грн</a:t>
            </a:r>
            <a:r>
              <a:rPr lang="ru-RU" sz="1200" b="1" dirty="0">
                <a:solidFill>
                  <a:schemeClr val="bg1"/>
                </a:solidFill>
              </a:rPr>
              <a:t>; </a:t>
            </a:r>
            <a:r>
              <a:rPr lang="ru-RU" sz="1200" b="1" dirty="0" err="1">
                <a:solidFill>
                  <a:schemeClr val="bg1"/>
                </a:solidFill>
              </a:rPr>
              <a:t>заборгованість</a:t>
            </a:r>
            <a:r>
              <a:rPr lang="ru-RU" sz="1200" b="1" dirty="0">
                <a:solidFill>
                  <a:schemeClr val="bg1"/>
                </a:solidFill>
              </a:rPr>
              <a:t> з </a:t>
            </a:r>
            <a:r>
              <a:rPr lang="ru-RU" sz="1200" b="1" dirty="0" err="1">
                <a:solidFill>
                  <a:schemeClr val="bg1"/>
                </a:solidFill>
              </a:rPr>
              <a:t>єдиного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соціального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b="1" dirty="0" err="1">
                <a:solidFill>
                  <a:schemeClr val="bg1"/>
                </a:solidFill>
              </a:rPr>
              <a:t>внеску</a:t>
            </a:r>
            <a:r>
              <a:rPr lang="ru-RU" sz="1200" b="1" dirty="0">
                <a:solidFill>
                  <a:schemeClr val="bg1"/>
                </a:solidFill>
              </a:rPr>
              <a:t> - 1 988 901,64 грн. на </a:t>
            </a:r>
            <a:r>
              <a:rPr lang="ru-RU" sz="1200" b="1" dirty="0" err="1">
                <a:solidFill>
                  <a:schemeClr val="bg1"/>
                </a:solidFill>
              </a:rPr>
              <a:t>загальну</a:t>
            </a:r>
            <a:r>
              <a:rPr lang="ru-RU" sz="1200" b="1" dirty="0">
                <a:solidFill>
                  <a:schemeClr val="bg1"/>
                </a:solidFill>
              </a:rPr>
              <a:t> суму – 10 041 002,09 грн.</a:t>
            </a:r>
          </a:p>
          <a:p>
            <a:pPr algn="ctr"/>
            <a:endParaRPr lang="uk-UA" sz="12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51784" y="13407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ФОТО ДО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896200" y="48691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ФОТО ПІСЛЯ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2997" y="243597"/>
            <a:ext cx="4148314" cy="293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6723" y="3583049"/>
            <a:ext cx="4084627" cy="300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1897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Широкоэкранный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БІЛЕНКО Юлія Олександрівна</dc:creator>
  <cp:lastModifiedBy>БІЛЕНКО Юлія Олександрівна</cp:lastModifiedBy>
  <cp:revision>1</cp:revision>
  <dcterms:created xsi:type="dcterms:W3CDTF">2024-07-15T14:12:42Z</dcterms:created>
  <dcterms:modified xsi:type="dcterms:W3CDTF">2024-07-15T14:12:50Z</dcterms:modified>
</cp:coreProperties>
</file>