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84" y="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5E251-56C0-4350-8D9D-57E0141D887B}" type="datetimeFigureOut">
              <a:rPr lang="ru-RU" smtClean="0"/>
              <a:pPr/>
              <a:t>15.07.2024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D58D6-B4FC-496B-85DA-2450569210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9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501008"/>
            <a:ext cx="1237803" cy="316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Рисунок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0" y="207963"/>
            <a:ext cx="1093788" cy="310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1536700" cy="6858000"/>
          </a:xfrm>
          <a:prstGeom prst="rect">
            <a:avLst/>
          </a:prstGeom>
          <a:solidFill>
            <a:srgbClr val="2388DA"/>
          </a:solidFill>
          <a:ln>
            <a:solidFill>
              <a:srgbClr val="2388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solidFill>
                <a:prstClr val="black"/>
              </a:solidFill>
              <a:latin typeface="Century Gothic" panose="020B0502020202020204"/>
            </a:endParaRPr>
          </a:p>
        </p:txBody>
      </p:sp>
      <p:pic>
        <p:nvPicPr>
          <p:cNvPr id="8197" name="Рисунок 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47813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628775" y="207963"/>
            <a:ext cx="3422650" cy="3087687"/>
          </a:xfrm>
          <a:prstGeom prst="rect">
            <a:avLst/>
          </a:prstGeom>
          <a:noFill/>
          <a:ln w="38100">
            <a:solidFill>
              <a:srgbClr val="2388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23" name="Прямоугольник 22"/>
          <p:cNvSpPr/>
          <p:nvPr/>
        </p:nvSpPr>
        <p:spPr>
          <a:xfrm>
            <a:off x="6300192" y="3501008"/>
            <a:ext cx="2641997" cy="3143250"/>
          </a:xfrm>
          <a:prstGeom prst="rect">
            <a:avLst/>
          </a:prstGeom>
          <a:noFill/>
          <a:ln w="38100">
            <a:solidFill>
              <a:srgbClr val="2388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5003800" y="1566863"/>
            <a:ext cx="936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>
                <a:solidFill>
                  <a:srgbClr val="2388DA"/>
                </a:solidFill>
                <a:latin typeface="Century Gothic" pitchFamily="34" charset="0"/>
              </a:rPr>
              <a:t>БУЛО</a:t>
            </a:r>
          </a:p>
        </p:txBody>
      </p:sp>
      <p:sp>
        <p:nvSpPr>
          <p:cNvPr id="8202" name="TextBox 23"/>
          <p:cNvSpPr txBox="1">
            <a:spLocks noChangeArrowheads="1"/>
          </p:cNvSpPr>
          <p:nvPr/>
        </p:nvSpPr>
        <p:spPr bwMode="auto">
          <a:xfrm>
            <a:off x="5220072" y="4869160"/>
            <a:ext cx="12961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dirty="0">
                <a:solidFill>
                  <a:srgbClr val="2388DA"/>
                </a:solidFill>
                <a:latin typeface="Century Gothic" pitchFamily="34" charset="0"/>
              </a:rPr>
              <a:t>СТАЛО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630363" y="3503613"/>
            <a:ext cx="2233612" cy="3160712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uk-UA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813" y="1858963"/>
            <a:ext cx="1817687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uk-UA" sz="2800" dirty="0">
              <a:solidFill>
                <a:srgbClr val="FFFFFF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315075" y="261938"/>
            <a:ext cx="2606675" cy="3100387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>
                <a:solidFill>
                  <a:schemeClr val="tx1"/>
                </a:solidFill>
                <a:latin typeface="Century Gothic" panose="020B0502020202020204" pitchFamily="34" charset="0"/>
              </a:rPr>
              <a:t>Об’єкт незавершеного будівництва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330950" y="207963"/>
            <a:ext cx="2606675" cy="3149029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ЄМК ДП «</a:t>
            </a:r>
            <a:r>
              <a:rPr lang="ru-RU" sz="2000" b="1" dirty="0" err="1" smtClean="0">
                <a:solidFill>
                  <a:schemeClr val="tx1"/>
                </a:solidFill>
              </a:rPr>
              <a:t>Західний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експертно-технічний</a:t>
            </a:r>
            <a:r>
              <a:rPr lang="ru-RU" sz="2000" b="1" dirty="0" smtClean="0">
                <a:solidFill>
                  <a:schemeClr val="tx1"/>
                </a:solidFill>
              </a:rPr>
              <a:t> центр </a:t>
            </a:r>
            <a:r>
              <a:rPr lang="ru-RU" sz="2000" b="1" dirty="0" err="1" smtClean="0">
                <a:solidFill>
                  <a:schemeClr val="tx1"/>
                </a:solidFill>
              </a:rPr>
              <a:t>Держпраці</a:t>
            </a:r>
            <a:r>
              <a:rPr lang="ru-RU" sz="2000" b="1" dirty="0" smtClean="0">
                <a:solidFill>
                  <a:schemeClr val="tx1"/>
                </a:solidFill>
              </a:rPr>
              <a:t>»</a:t>
            </a:r>
          </a:p>
          <a:p>
            <a:pPr algn="ctr">
              <a:defRPr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(1 203 м², м. </a:t>
            </a:r>
            <a:r>
              <a:rPr lang="ru-RU" sz="1600" b="1" dirty="0" err="1" smtClean="0">
                <a:solidFill>
                  <a:schemeClr val="tx1"/>
                </a:solidFill>
              </a:rPr>
              <a:t>Львів</a:t>
            </a:r>
            <a:r>
              <a:rPr lang="ru-RU" sz="1600" b="1" dirty="0" smtClean="0">
                <a:solidFill>
                  <a:schemeClr val="tx1"/>
                </a:solidFill>
              </a:rPr>
              <a:t>,</a:t>
            </a:r>
          </a:p>
          <a:p>
            <a:pPr algn="ctr">
              <a:defRPr/>
            </a:pPr>
            <a:r>
              <a:rPr lang="ru-RU" sz="1600" b="1" dirty="0" err="1" smtClean="0">
                <a:solidFill>
                  <a:schemeClr val="tx1"/>
                </a:solidFill>
              </a:rPr>
              <a:t>вул</a:t>
            </a:r>
            <a:r>
              <a:rPr lang="ru-RU" sz="1600" b="1" dirty="0" smtClean="0">
                <a:solidFill>
                  <a:schemeClr val="tx1"/>
                </a:solidFill>
              </a:rPr>
              <a:t>. Б. </a:t>
            </a:r>
            <a:r>
              <a:rPr lang="ru-RU" sz="1600" b="1" dirty="0" err="1" smtClean="0">
                <a:solidFill>
                  <a:schemeClr val="tx1"/>
                </a:solidFill>
              </a:rPr>
              <a:t>Хмельницький</a:t>
            </a:r>
            <a:r>
              <a:rPr lang="ru-RU" sz="1600" b="1" dirty="0" smtClean="0">
                <a:solidFill>
                  <a:schemeClr val="tx1"/>
                </a:solidFill>
              </a:rPr>
              <a:t>,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233 А.</a:t>
            </a:r>
            <a:r>
              <a:rPr lang="ru-RU" sz="2000" b="1" dirty="0" smtClean="0">
                <a:solidFill>
                  <a:schemeClr val="tx1"/>
                </a:solidFill>
              </a:rPr>
              <a:t>)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630362" y="3503613"/>
            <a:ext cx="3301677" cy="3160712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5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ТзОВ</a:t>
            </a:r>
            <a:r>
              <a:rPr lang="ru-RU" sz="1350" b="1" dirty="0" smtClean="0">
                <a:solidFill>
                  <a:schemeClr val="tx1"/>
                </a:solidFill>
              </a:rPr>
              <a:t> "АЙ ТІ ЮНАЙТЕД" </a:t>
            </a:r>
          </a:p>
          <a:p>
            <a:pPr algn="ctr">
              <a:defRPr/>
            </a:pPr>
            <a:endParaRPr lang="ru-RU" sz="1350" b="1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350" b="1" dirty="0" err="1" smtClean="0">
                <a:solidFill>
                  <a:schemeClr val="tx1"/>
                </a:solidFill>
              </a:rPr>
              <a:t>Будівельний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напрямок</a:t>
            </a:r>
            <a:r>
              <a:rPr lang="ru-RU" sz="1350" b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350" b="1" dirty="0" err="1" smtClean="0">
                <a:solidFill>
                  <a:schemeClr val="tx1"/>
                </a:solidFill>
              </a:rPr>
              <a:t>Аналіз</a:t>
            </a:r>
            <a:r>
              <a:rPr lang="ru-RU" sz="1350" b="1" dirty="0" smtClean="0">
                <a:solidFill>
                  <a:schemeClr val="tx1"/>
                </a:solidFill>
              </a:rPr>
              <a:t> стану </a:t>
            </a:r>
            <a:r>
              <a:rPr lang="ru-RU" sz="1350" b="1" dirty="0" err="1" smtClean="0">
                <a:solidFill>
                  <a:schemeClr val="tx1"/>
                </a:solidFill>
              </a:rPr>
              <a:t>охорони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праці</a:t>
            </a:r>
            <a:r>
              <a:rPr lang="ru-RU" sz="1350" b="1" dirty="0" smtClean="0">
                <a:solidFill>
                  <a:schemeClr val="tx1"/>
                </a:solidFill>
              </a:rPr>
              <a:t> на </a:t>
            </a:r>
            <a:r>
              <a:rPr lang="ru-RU" sz="1350" b="1" dirty="0" err="1" smtClean="0">
                <a:solidFill>
                  <a:schemeClr val="tx1"/>
                </a:solidFill>
              </a:rPr>
              <a:t>підприємстві</a:t>
            </a:r>
            <a:r>
              <a:rPr lang="ru-RU" sz="1350" b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350" b="1" dirty="0" err="1" smtClean="0">
                <a:solidFill>
                  <a:schemeClr val="tx1"/>
                </a:solidFill>
              </a:rPr>
              <a:t>Експертне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обстеження</a:t>
            </a:r>
            <a:r>
              <a:rPr lang="ru-RU" sz="1350" b="1" dirty="0" smtClean="0">
                <a:solidFill>
                  <a:schemeClr val="tx1"/>
                </a:solidFill>
              </a:rPr>
              <a:t>, </a:t>
            </a:r>
            <a:r>
              <a:rPr lang="ru-RU" sz="1350" b="1" dirty="0" err="1" smtClean="0">
                <a:solidFill>
                  <a:schemeClr val="tx1"/>
                </a:solidFill>
              </a:rPr>
              <a:t>технічний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огляд</a:t>
            </a:r>
            <a:r>
              <a:rPr lang="ru-RU" sz="1350" b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350" b="1" dirty="0" err="1" smtClean="0">
                <a:solidFill>
                  <a:schemeClr val="tx1"/>
                </a:solidFill>
              </a:rPr>
              <a:t>Послуги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з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охорони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праці</a:t>
            </a:r>
            <a:endParaRPr lang="ru-RU" sz="1350" b="1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ru-RU" sz="1350" b="1" dirty="0" err="1" smtClean="0">
                <a:solidFill>
                  <a:schemeClr val="tx1"/>
                </a:solidFill>
              </a:rPr>
              <a:t>Покупцем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було</a:t>
            </a:r>
            <a:r>
              <a:rPr lang="ru-RU" sz="1350" b="1" dirty="0" smtClean="0">
                <a:solidFill>
                  <a:schemeClr val="tx1"/>
                </a:solidFill>
              </a:rPr>
              <a:t> проведено </a:t>
            </a:r>
            <a:r>
              <a:rPr lang="ru-RU" sz="1350" b="1" dirty="0" err="1" smtClean="0">
                <a:solidFill>
                  <a:schemeClr val="tx1"/>
                </a:solidFill>
              </a:rPr>
              <a:t>косметичний</a:t>
            </a:r>
            <a:r>
              <a:rPr lang="ru-RU" sz="1350" b="1" dirty="0" smtClean="0">
                <a:solidFill>
                  <a:schemeClr val="tx1"/>
                </a:solidFill>
              </a:rPr>
              <a:t> ремонт в </a:t>
            </a:r>
            <a:r>
              <a:rPr lang="ru-RU" sz="1350" b="1" dirty="0" err="1" smtClean="0">
                <a:solidFill>
                  <a:schemeClr val="tx1"/>
                </a:solidFill>
              </a:rPr>
              <a:t>ряді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кабінетів</a:t>
            </a:r>
            <a:r>
              <a:rPr lang="ru-RU" sz="1350" b="1" dirty="0" smtClean="0">
                <a:solidFill>
                  <a:schemeClr val="tx1"/>
                </a:solidFill>
              </a:rPr>
              <a:t>, </a:t>
            </a:r>
            <a:r>
              <a:rPr lang="ru-RU" sz="1350" b="1" dirty="0" err="1" smtClean="0">
                <a:solidFill>
                  <a:schemeClr val="tx1"/>
                </a:solidFill>
              </a:rPr>
              <a:t>відремонтовано</a:t>
            </a:r>
            <a:r>
              <a:rPr lang="ru-RU" sz="1350" b="1" dirty="0" smtClean="0">
                <a:solidFill>
                  <a:schemeClr val="tx1"/>
                </a:solidFill>
              </a:rPr>
              <a:t> та </a:t>
            </a:r>
            <a:r>
              <a:rPr lang="ru-RU" sz="1350" b="1" dirty="0" err="1" smtClean="0">
                <a:solidFill>
                  <a:schemeClr val="tx1"/>
                </a:solidFill>
              </a:rPr>
              <a:t>замінено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деталі</a:t>
            </a:r>
            <a:r>
              <a:rPr lang="ru-RU" sz="1350" b="1" dirty="0" smtClean="0">
                <a:solidFill>
                  <a:schemeClr val="tx1"/>
                </a:solidFill>
              </a:rPr>
              <a:t> в </a:t>
            </a:r>
            <a:r>
              <a:rPr lang="ru-RU" sz="1350" b="1" dirty="0" err="1" smtClean="0">
                <a:solidFill>
                  <a:schemeClr val="tx1"/>
                </a:solidFill>
              </a:rPr>
              <a:t>частині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службових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автомобілів</a:t>
            </a:r>
            <a:r>
              <a:rPr lang="ru-RU" sz="1350" b="1" dirty="0" smtClean="0">
                <a:solidFill>
                  <a:schemeClr val="tx1"/>
                </a:solidFill>
              </a:rPr>
              <a:t>. В </a:t>
            </a:r>
            <a:r>
              <a:rPr lang="ru-RU" sz="1350" b="1" dirty="0" err="1" smtClean="0">
                <a:solidFill>
                  <a:schemeClr val="tx1"/>
                </a:solidFill>
              </a:rPr>
              <a:t>адміністративній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будівлі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підприємства</a:t>
            </a:r>
            <a:r>
              <a:rPr lang="ru-RU" sz="1350" b="1" dirty="0" smtClean="0">
                <a:solidFill>
                  <a:schemeClr val="tx1"/>
                </a:solidFill>
              </a:rPr>
              <a:t> та на </a:t>
            </a:r>
            <a:r>
              <a:rPr lang="ru-RU" sz="1350" b="1" dirty="0" err="1" smtClean="0">
                <a:solidFill>
                  <a:schemeClr val="tx1"/>
                </a:solidFill>
              </a:rPr>
              <a:t>прилеглій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території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було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встановлено</a:t>
            </a:r>
            <a:r>
              <a:rPr lang="ru-RU" sz="1350" b="1" dirty="0" smtClean="0">
                <a:solidFill>
                  <a:schemeClr val="tx1"/>
                </a:solidFill>
              </a:rPr>
              <a:t> </a:t>
            </a:r>
            <a:r>
              <a:rPr lang="ru-RU" sz="1350" b="1" dirty="0" err="1" smtClean="0">
                <a:solidFill>
                  <a:schemeClr val="tx1"/>
                </a:solidFill>
              </a:rPr>
              <a:t>сучасну</a:t>
            </a:r>
            <a:r>
              <a:rPr lang="ru-RU" sz="1350" b="1" dirty="0" smtClean="0">
                <a:solidFill>
                  <a:schemeClr val="tx1"/>
                </a:solidFill>
              </a:rPr>
              <a:t> систему </a:t>
            </a:r>
            <a:r>
              <a:rPr lang="ru-RU" sz="1350" b="1" dirty="0" err="1" smtClean="0">
                <a:solidFill>
                  <a:schemeClr val="tx1"/>
                </a:solidFill>
              </a:rPr>
              <a:t>відеоспростереження</a:t>
            </a:r>
            <a:r>
              <a:rPr lang="ru-RU" sz="1350" b="1" dirty="0" smtClean="0">
                <a:solidFill>
                  <a:schemeClr val="tx1"/>
                </a:solidFill>
              </a:rPr>
              <a:t>. </a:t>
            </a:r>
          </a:p>
          <a:p>
            <a:pPr algn="ctr">
              <a:defRPr/>
            </a:pPr>
            <a:endParaRPr lang="uk-UA" sz="1100" b="1" dirty="0">
              <a:solidFill>
                <a:schemeClr val="tx1"/>
              </a:solidFill>
            </a:endParaRPr>
          </a:p>
        </p:txBody>
      </p:sp>
      <p:sp>
        <p:nvSpPr>
          <p:cNvPr id="8210" name="TextBox 18"/>
          <p:cNvSpPr txBox="1">
            <a:spLocks noChangeArrowheads="1"/>
          </p:cNvSpPr>
          <p:nvPr/>
        </p:nvSpPr>
        <p:spPr bwMode="auto">
          <a:xfrm>
            <a:off x="0" y="1124744"/>
            <a:ext cx="1619672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350" b="1" dirty="0" smtClean="0">
                <a:solidFill>
                  <a:schemeClr val="bg1"/>
                </a:solidFill>
              </a:rPr>
              <a:t>ДКП від 27.04.2023 №92 </a:t>
            </a:r>
          </a:p>
          <a:p>
            <a:pPr algn="ctr"/>
            <a:r>
              <a:rPr lang="uk-UA" sz="1350" b="1" dirty="0" smtClean="0">
                <a:solidFill>
                  <a:schemeClr val="bg1"/>
                </a:solidFill>
              </a:rPr>
              <a:t/>
            </a:r>
            <a:br>
              <a:rPr lang="uk-UA" sz="1350" b="1" dirty="0" smtClean="0">
                <a:solidFill>
                  <a:schemeClr val="bg1"/>
                </a:solidFill>
              </a:rPr>
            </a:br>
            <a:r>
              <a:rPr lang="uk-UA" sz="1350" b="1" dirty="0" smtClean="0">
                <a:solidFill>
                  <a:schemeClr val="bg1"/>
                </a:solidFill>
              </a:rPr>
              <a:t> Серед зобов’язань Покупця:</a:t>
            </a:r>
          </a:p>
          <a:p>
            <a:pPr algn="ctr"/>
            <a:endParaRPr lang="uk-UA" sz="1350" b="1" dirty="0" smtClean="0">
              <a:solidFill>
                <a:schemeClr val="bg1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uk-UA" sz="1350" b="1" dirty="0" smtClean="0">
                <a:solidFill>
                  <a:schemeClr val="bg1"/>
                </a:solidFill>
              </a:rPr>
              <a:t>  погашення протягом шести місяців боргів із заробітної плати та перед бюджетом </a:t>
            </a:r>
          </a:p>
          <a:p>
            <a:pPr algn="ctr"/>
            <a:endParaRPr lang="uk-UA" sz="1350" b="1" dirty="0" smtClean="0">
              <a:solidFill>
                <a:schemeClr val="bg1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uk-UA" sz="1350" b="1" dirty="0" smtClean="0">
                <a:solidFill>
                  <a:schemeClr val="bg1"/>
                </a:solidFill>
              </a:rPr>
              <a:t> недопущення звільнення працівників приватизованого підприємства з ініціативи покупця чи уповноваженого ним органу протягом шести місяців з дати переходу права власності.</a:t>
            </a:r>
            <a:endParaRPr lang="ru-RU" sz="1350" b="1" dirty="0" smtClean="0">
              <a:solidFill>
                <a:schemeClr val="bg1"/>
              </a:solidFill>
            </a:endParaRPr>
          </a:p>
          <a:p>
            <a:pPr algn="ctr"/>
            <a:endParaRPr lang="uk-UA" sz="135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16216" y="47251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/>
              <a:t>ФОТО ПІСЛЯ </a:t>
            </a:r>
            <a:endParaRPr lang="ru-RU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 l="39490"/>
          <a:stretch>
            <a:fillRect/>
          </a:stretch>
        </p:blipFill>
        <p:spPr bwMode="auto">
          <a:xfrm>
            <a:off x="1674524" y="261938"/>
            <a:ext cx="3330346" cy="300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https://zetc.lviv.ua/wp-content/uploads/2024/02/photo_2024-02-19_12-23-16-710x36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30950" y="3548173"/>
            <a:ext cx="2575189" cy="30408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137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01</dc:creator>
  <cp:lastModifiedBy>БІЛЕНКО Юлія Олександрівна</cp:lastModifiedBy>
  <cp:revision>22</cp:revision>
  <dcterms:created xsi:type="dcterms:W3CDTF">2024-03-27T08:36:00Z</dcterms:created>
  <dcterms:modified xsi:type="dcterms:W3CDTF">2024-07-15T14:12:54Z</dcterms:modified>
</cp:coreProperties>
</file>